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59" r:id="rId6"/>
    <p:sldId id="260" r:id="rId7"/>
    <p:sldId id="262" r:id="rId8"/>
    <p:sldId id="261" r:id="rId9"/>
    <p:sldId id="272" r:id="rId10"/>
    <p:sldId id="273" r:id="rId11"/>
    <p:sldId id="265" r:id="rId12"/>
    <p:sldId id="263" r:id="rId13"/>
    <p:sldId id="275" r:id="rId14"/>
    <p:sldId id="276" r:id="rId15"/>
    <p:sldId id="274" r:id="rId16"/>
    <p:sldId id="266" r:id="rId17"/>
    <p:sldId id="268" r:id="rId18"/>
    <p:sldId id="269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2D3"/>
          </a:solidFill>
        </a:fill>
      </a:tcStyle>
    </a:wholeTbl>
    <a:band2H>
      <a:tcTxStyle/>
      <a:tcStyle>
        <a:tcBdr/>
        <a:fill>
          <a:solidFill>
            <a:srgbClr val="FCEA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E6DF"/>
          </a:solidFill>
        </a:fill>
      </a:tcStyle>
    </a:wholeTbl>
    <a:band2H>
      <a:tcTxStyle/>
      <a:tcStyle>
        <a:tcBdr/>
        <a:fill>
          <a:solidFill>
            <a:srgbClr val="FE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BDA"/>
          </a:solidFill>
        </a:fill>
      </a:tcStyle>
    </a:wholeTbl>
    <a:band2H>
      <a:tcTxStyle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887772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F8E8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F8E8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F8E8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F8E8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F8E8E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F8E8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2"/>
          <p:cNvGrpSpPr/>
          <p:nvPr/>
        </p:nvGrpSpPr>
        <p:grpSpPr>
          <a:xfrm>
            <a:off x="409401" y="1335342"/>
            <a:ext cx="5299203" cy="3912168"/>
            <a:chOff x="0" y="0"/>
            <a:chExt cx="5299201" cy="3912166"/>
          </a:xfrm>
        </p:grpSpPr>
        <p:sp>
          <p:nvSpPr>
            <p:cNvPr id="95" name="TextBox 6"/>
            <p:cNvSpPr txBox="1"/>
            <p:nvPr/>
          </p:nvSpPr>
          <p:spPr>
            <a:xfrm>
              <a:off x="461976" y="21667"/>
              <a:ext cx="4837226" cy="3882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  <p:sp>
          <p:nvSpPr>
            <p:cNvPr id="96" name="TextBox 3"/>
            <p:cNvSpPr txBox="1"/>
            <p:nvPr/>
          </p:nvSpPr>
          <p:spPr>
            <a:xfrm>
              <a:off x="0" y="0"/>
              <a:ext cx="4837226" cy="39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t>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</p:grpSp>
      <p:sp>
        <p:nvSpPr>
          <p:cNvPr id="98" name="TextBox 7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grpSp>
        <p:nvGrpSpPr>
          <p:cNvPr id="101" name="그룹 1"/>
          <p:cNvGrpSpPr/>
          <p:nvPr/>
        </p:nvGrpSpPr>
        <p:grpSpPr>
          <a:xfrm>
            <a:off x="8162925" y="2348029"/>
            <a:ext cx="3376735" cy="1866901"/>
            <a:chOff x="167510" y="0"/>
            <a:chExt cx="3376734" cy="1866900"/>
          </a:xfrm>
        </p:grpSpPr>
        <p:sp>
          <p:nvSpPr>
            <p:cNvPr id="99" name="이등변 삼각형 4"/>
            <p:cNvSpPr/>
            <p:nvPr/>
          </p:nvSpPr>
          <p:spPr>
            <a:xfrm>
              <a:off x="167510" y="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이등변 삼각형 8"/>
            <p:cNvSpPr/>
            <p:nvPr/>
          </p:nvSpPr>
          <p:spPr>
            <a:xfrm>
              <a:off x="1378639" y="0"/>
              <a:ext cx="2165606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2" name="TextBox 5"/>
          <p:cNvSpPr txBox="1"/>
          <p:nvPr/>
        </p:nvSpPr>
        <p:spPr>
          <a:xfrm>
            <a:off x="6687049" y="5123934"/>
            <a:ext cx="4171542" cy="749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>
                <a:solidFill>
                  <a:srgbClr val="46444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김다빈, 이상규, 차혜연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0C68D5-E815-4250-95DB-DB8517E26E9F}"/>
              </a:ext>
            </a:extLst>
          </p:cNvPr>
          <p:cNvSpPr txBox="1"/>
          <p:nvPr/>
        </p:nvSpPr>
        <p:spPr>
          <a:xfrm>
            <a:off x="598701" y="5123934"/>
            <a:ext cx="494782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구현환경 및 시스템 정의서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2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56" name="직선 연결선 11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직사각형 12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3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2</a:t>
            </a:r>
            <a:endParaRPr/>
          </a:p>
        </p:txBody>
      </p:sp>
      <p:grpSp>
        <p:nvGrpSpPr>
          <p:cNvPr id="161" name="그룹 14"/>
          <p:cNvGrpSpPr/>
          <p:nvPr/>
        </p:nvGrpSpPr>
        <p:grpSpPr>
          <a:xfrm>
            <a:off x="1188881" y="351818"/>
            <a:ext cx="1320231" cy="660427"/>
            <a:chOff x="0" y="0"/>
            <a:chExt cx="1320230" cy="660425"/>
          </a:xfrm>
        </p:grpSpPr>
        <p:sp>
          <p:nvSpPr>
            <p:cNvPr id="159" name="TextBox 17"/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2</a:t>
              </a:r>
              <a:r>
                <a:t>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160" name="TextBox 18"/>
            <p:cNvSpPr txBox="1"/>
            <p:nvPr/>
          </p:nvSpPr>
          <p:spPr>
            <a:xfrm>
              <a:off x="0" y="229541"/>
              <a:ext cx="1320230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A0762A3C-62EF-4EE4-8584-0AD76B413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69165"/>
              </p:ext>
            </p:extLst>
          </p:nvPr>
        </p:nvGraphicFramePr>
        <p:xfrm>
          <a:off x="490138" y="1241787"/>
          <a:ext cx="10902796" cy="5333185"/>
        </p:xfrm>
        <a:graphic>
          <a:graphicData uri="http://schemas.openxmlformats.org/drawingml/2006/table">
            <a:tbl>
              <a:tblPr/>
              <a:tblGrid>
                <a:gridCol w="1070272">
                  <a:extLst>
                    <a:ext uri="{9D8B030D-6E8A-4147-A177-3AD203B41FA5}">
                      <a16:colId xmlns:a16="http://schemas.microsoft.com/office/drawing/2014/main" xmlns="" val="3418167760"/>
                    </a:ext>
                  </a:extLst>
                </a:gridCol>
                <a:gridCol w="9832524">
                  <a:extLst>
                    <a:ext uri="{9D8B030D-6E8A-4147-A177-3AD203B41FA5}">
                      <a16:colId xmlns:a16="http://schemas.microsoft.com/office/drawing/2014/main" xmlns="" val="4062239330"/>
                    </a:ext>
                  </a:extLst>
                </a:gridCol>
              </a:tblGrid>
              <a:tr h="3503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4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세부내용</a:t>
                      </a:r>
                      <a:endParaRPr lang="ko-KR" altLang="en-US" sz="4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6682237"/>
                  </a:ext>
                </a:extLst>
              </a:tr>
              <a:tr h="1166808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구글 캘린더에서 커스텀 캘린더로 변경하여 달력에 사용자 커스텀 기능 추가 가능하도록 수정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파이어 베이스 인증시스템을 통해 로그인한 사용자 정보를 읽어와 유저 고유 아이디를 기반으로 파이어스토어 데이터 모델링을 하였고 데이터 입력폼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축제 정보 중 마음에 드는 정보에 좋아요 버튼을 누를 수 있도록 이벤트 리스너 구현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9265322"/>
                  </a:ext>
                </a:extLst>
              </a:tr>
              <a:tr h="594166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축제정보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PredictHQ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한국 지역 축제 정보를 받아오도록 수정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이용하여 화면에 띄울 때 사진 정보도 함께 넣기 위해 글라이드를 이용해 주소값으로 지정된 이미지 파일을 불러오는 기능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0519475"/>
                  </a:ext>
                </a:extLst>
              </a:tr>
              <a:tr h="765295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축제 상세정보 페이지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 클릭 시 색상을 변경하고 달력에 연동하여 해당 날짜 클릭 시 데이터를 출력하는 방향으로 수정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페이지의 방향을 지역 페이지로 수정한 뒤 네이버 지도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사용해 위치기반 데이터 출력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5485398"/>
                  </a:ext>
                </a:extLst>
              </a:tr>
              <a:tr h="508139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리뷰페이지의 기능 구현 및 어플 시연 테스트 후 수정사항 체크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3638117"/>
                  </a:ext>
                </a:extLst>
              </a:tr>
              <a:tr h="508139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좋아요 한 리스트를 모아 볼 수 있는 페이지 추가 제작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733533"/>
                  </a:ext>
                </a:extLst>
              </a:tr>
              <a:tr h="586697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로그인 시스템이 불필요하다고 판단하여 </a:t>
                      </a:r>
                      <a:r>
                        <a:rPr lang="ko-KR" altLang="en-US" sz="1400" kern="0" spc="-7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파이어베이스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인증기능을 제거하고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API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정보를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DB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화하여 받아오는 형식으로 사용하는 방향으로 수정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638020"/>
                  </a:ext>
                </a:extLst>
              </a:tr>
              <a:tr h="444256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정보를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화하여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Firebase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저장하고 </a:t>
                      </a:r>
                      <a:r>
                        <a:rPr lang="ko-KR" altLang="en-US" sz="14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최종 시연 및 디버깅 </a:t>
                      </a: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6921101"/>
                  </a:ext>
                </a:extLst>
              </a:tr>
              <a:tr h="409303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다시 생성</a:t>
                      </a:r>
                      <a:r>
                        <a:rPr lang="en-US" altLang="ko-KR" sz="1400" kern="0" spc="-7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4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페이지 </a:t>
                      </a:r>
                      <a:r>
                        <a:rPr lang="en-US" altLang="ko-KR" sz="14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&gt;&gt; </a:t>
                      </a:r>
                      <a:r>
                        <a:rPr lang="ko-KR" altLang="en-US" sz="14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선택 페이지로 변경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1070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003</a:t>
            </a:r>
          </a:p>
        </p:txBody>
      </p:sp>
      <p:sp>
        <p:nvSpPr>
          <p:cNvPr id="224" name="TextBox 8"/>
          <p:cNvSpPr txBox="1"/>
          <p:nvPr/>
        </p:nvSpPr>
        <p:spPr>
          <a:xfrm>
            <a:off x="533434" y="3549401"/>
            <a:ext cx="256416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 lang="ko-KR" altLang="en-US"/>
              <a:t>시스템 설명서</a:t>
            </a:r>
            <a:endParaRPr/>
          </a:p>
        </p:txBody>
      </p:sp>
      <p:sp>
        <p:nvSpPr>
          <p:cNvPr id="225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26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228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스크린샷 2019-04-24 오후 12.33.32.png" descr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664" y="897535"/>
            <a:ext cx="3097234" cy="477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스크린샷 2019-04-24 오후 12.40.55.png" descr="스크린샷 2019-04-24 오후 12.40.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9188" y="897534"/>
            <a:ext cx="3097234" cy="477872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3</a:t>
            </a:r>
            <a:endParaRPr/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884488" cy="660427"/>
            <a:chOff x="0" y="0"/>
            <a:chExt cx="1884487" cy="660425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135710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3 </a:t>
              </a:r>
              <a:r>
                <a:rPr lang="ko-KR" altLang="en-US"/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884487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sp>
        <p:nvSpPr>
          <p:cNvPr id="207" name="TextBox 9"/>
          <p:cNvSpPr txBox="1"/>
          <p:nvPr/>
        </p:nvSpPr>
        <p:spPr>
          <a:xfrm>
            <a:off x="1515762" y="5439376"/>
            <a:ext cx="1354087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인트로 페이지</a:t>
            </a:r>
          </a:p>
        </p:txBody>
      </p:sp>
      <p:sp>
        <p:nvSpPr>
          <p:cNvPr id="208" name="TextBox 36"/>
          <p:cNvSpPr txBox="1"/>
          <p:nvPr/>
        </p:nvSpPr>
        <p:spPr>
          <a:xfrm>
            <a:off x="5526330" y="5439376"/>
            <a:ext cx="1354088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로그인 페이지</a:t>
            </a:r>
          </a:p>
        </p:txBody>
      </p:sp>
      <p:sp>
        <p:nvSpPr>
          <p:cNvPr id="209" name="TextBox 37"/>
          <p:cNvSpPr txBox="1"/>
          <p:nvPr/>
        </p:nvSpPr>
        <p:spPr>
          <a:xfrm>
            <a:off x="9854729" y="5439376"/>
            <a:ext cx="1156349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메인 페이지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3882552" y="2807925"/>
            <a:ext cx="896983" cy="47897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7732950" y="2807925"/>
            <a:ext cx="896983" cy="47897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87064" y="1029073"/>
            <a:ext cx="2691677" cy="435494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9344401" y="4667794"/>
            <a:ext cx="400594" cy="357052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04400" y="4655516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클릭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39897" y="3013166"/>
            <a:ext cx="467153" cy="164873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8789541" y="2429691"/>
            <a:ext cx="450356" cy="58347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7551665" y="1636784"/>
            <a:ext cx="154144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클릭 시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상세 페이지로</a:t>
            </a:r>
            <a:endParaRPr lang="en-US" altLang="ko-KR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이동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825270" y="3013166"/>
            <a:ext cx="467153" cy="164873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8789541" y="3184521"/>
            <a:ext cx="1035729" cy="20148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7666147" y="3353019"/>
            <a:ext cx="1233669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클릭 시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</a:t>
            </a:r>
            <a:r>
              <a:rPr lang="ko-KR" altLang="en-US" dirty="0" smtClean="0"/>
              <a:t>붉게 변경</a:t>
            </a:r>
            <a:r>
              <a:rPr lang="en-US" altLang="ko-KR" dirty="0" smtClean="0"/>
              <a:t>)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/>
              <a:t>Firestore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저장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3</a:t>
            </a:r>
            <a:endParaRPr/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884488" cy="660427"/>
            <a:chOff x="0" y="0"/>
            <a:chExt cx="1884487" cy="660425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135710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3 </a:t>
              </a:r>
              <a:r>
                <a:rPr lang="ko-KR" altLang="en-US"/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884487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pic>
        <p:nvPicPr>
          <p:cNvPr id="9" name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07" y="1194091"/>
            <a:ext cx="2680748" cy="477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스크린샷 2019-04-24 오후 12.40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51" y="1194090"/>
            <a:ext cx="2686307" cy="477872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Box 9"/>
          <p:cNvSpPr txBox="1"/>
          <p:nvPr/>
        </p:nvSpPr>
        <p:spPr>
          <a:xfrm>
            <a:off x="1904810" y="6041285"/>
            <a:ext cx="105894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dirty="0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Like </a:t>
            </a:r>
            <a:r>
              <a:rPr lang="ko-KR" altLang="en-US" dirty="0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클릭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12" name="TextBox 36"/>
          <p:cNvSpPr txBox="1"/>
          <p:nvPr/>
        </p:nvSpPr>
        <p:spPr>
          <a:xfrm>
            <a:off x="5526330" y="6081813"/>
            <a:ext cx="114390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More </a:t>
            </a:r>
            <a:r>
              <a:rPr lang="ko-KR" altLang="en-US" dirty="0" smtClean="0"/>
              <a:t>클릭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13" name="TextBox 37"/>
          <p:cNvSpPr txBox="1"/>
          <p:nvPr/>
        </p:nvSpPr>
        <p:spPr>
          <a:xfrm>
            <a:off x="9232809" y="6081813"/>
            <a:ext cx="192616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dirty="0" err="1" smtClean="0"/>
              <a:t>NavigationDrawar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84523" y="1194089"/>
            <a:ext cx="2828207" cy="477872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6198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3</a:t>
            </a:r>
            <a:endParaRPr/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884488" cy="660427"/>
            <a:chOff x="0" y="0"/>
            <a:chExt cx="1884487" cy="660425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135710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3 </a:t>
              </a:r>
              <a:r>
                <a:rPr lang="ko-KR" altLang="en-US"/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884487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pic>
        <p:nvPicPr>
          <p:cNvPr id="9" name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70" y="1236099"/>
            <a:ext cx="2680748" cy="4694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스크린샷 2019-04-24 오후 12.40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34" y="1210549"/>
            <a:ext cx="2686307" cy="47458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Box 9"/>
          <p:cNvSpPr txBox="1"/>
          <p:nvPr/>
        </p:nvSpPr>
        <p:spPr>
          <a:xfrm>
            <a:off x="2907728" y="6041285"/>
            <a:ext cx="12128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dirty="0" err="1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MyFestival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12" name="TextBox 36"/>
          <p:cNvSpPr txBox="1"/>
          <p:nvPr/>
        </p:nvSpPr>
        <p:spPr>
          <a:xfrm>
            <a:off x="7668639" y="6041285"/>
            <a:ext cx="154144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 smtClean="0">
                <a:latin typeface="Arial"/>
                <a:cs typeface="Arial"/>
                <a:sym typeface="Arial"/>
              </a:rPr>
              <a:t>로그아웃 클릭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829437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3</a:t>
            </a:r>
            <a:endParaRPr/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884488" cy="660427"/>
            <a:chOff x="0" y="0"/>
            <a:chExt cx="1884487" cy="660425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135710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3 </a:t>
              </a:r>
              <a:r>
                <a:rPr lang="ko-KR" altLang="en-US"/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884487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pic>
        <p:nvPicPr>
          <p:cNvPr id="15" name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7" y="1194091"/>
            <a:ext cx="2714870" cy="477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스크린샷 2019-04-24 오후 12.40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51" y="1194090"/>
            <a:ext cx="2706108" cy="477872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Box 9"/>
          <p:cNvSpPr txBox="1"/>
          <p:nvPr/>
        </p:nvSpPr>
        <p:spPr>
          <a:xfrm>
            <a:off x="952412" y="6084830"/>
            <a:ext cx="20928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지역별 선택 페이지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5526330" y="6081813"/>
            <a:ext cx="155427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캘린더 페이지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19" name="TextBox 37"/>
          <p:cNvSpPr txBox="1"/>
          <p:nvPr/>
        </p:nvSpPr>
        <p:spPr>
          <a:xfrm>
            <a:off x="9529919" y="6081813"/>
            <a:ext cx="132343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캘린더 클릭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684523" y="1194089"/>
            <a:ext cx="2828207" cy="477872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792622" y="5225143"/>
            <a:ext cx="400594" cy="357052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626" y="5113130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클릭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20982" y="3065417"/>
            <a:ext cx="470263" cy="182880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6287" y="2324969"/>
            <a:ext cx="160556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클릭 시 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More </a:t>
            </a:r>
            <a:r>
              <a:rPr lang="ko-KR" altLang="en-US" dirty="0" smtClean="0"/>
              <a:t>페이지로</a:t>
            </a:r>
            <a:endParaRPr lang="en-US" altLang="ko-KR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이동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045291" y="2934789"/>
            <a:ext cx="403303" cy="13062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직사각형 6"/>
          <p:cNvSpPr/>
          <p:nvPr/>
        </p:nvSpPr>
        <p:spPr>
          <a:xfrm>
            <a:off x="952412" y="1802674"/>
            <a:ext cx="763177" cy="226423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715589" y="908019"/>
            <a:ext cx="1733005" cy="89465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>
            <a:off x="3448594" y="412008"/>
            <a:ext cx="164403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클릭 시 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‘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지역별로</a:t>
            </a:r>
            <a:endParaRPr lang="en-US" altLang="ko-KR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데이터 분류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320936" y="2926080"/>
            <a:ext cx="296091" cy="313508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580709" y="3156857"/>
            <a:ext cx="740227" cy="4265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/>
          <p:cNvSpPr txBox="1"/>
          <p:nvPr/>
        </p:nvSpPr>
        <p:spPr>
          <a:xfrm>
            <a:off x="3525602" y="3641063"/>
            <a:ext cx="127214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Like 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눌렀던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정보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617027" y="3000103"/>
            <a:ext cx="294349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7794171" y="2621280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클릭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776065" y="5024846"/>
            <a:ext cx="609069" cy="557349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11778" y="4670257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클릭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123568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32" name="다이아몬드 22"/>
          <p:cNvSpPr/>
          <p:nvPr/>
        </p:nvSpPr>
        <p:spPr>
          <a:xfrm>
            <a:off x="2034040" y="1758225"/>
            <a:ext cx="2547791" cy="2547792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다이아몬드 23"/>
          <p:cNvSpPr/>
          <p:nvPr/>
        </p:nvSpPr>
        <p:spPr>
          <a:xfrm>
            <a:off x="5855725" y="3162331"/>
            <a:ext cx="2547792" cy="2547792"/>
          </a:xfrm>
          <a:prstGeom prst="diamond">
            <a:avLst/>
          </a:prstGeom>
          <a:solidFill>
            <a:schemeClr val="accent2">
              <a:alpha val="30000"/>
            </a:schemeClr>
          </a:solidFill>
          <a:ln w="127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다이아몬드 24"/>
          <p:cNvSpPr/>
          <p:nvPr/>
        </p:nvSpPr>
        <p:spPr>
          <a:xfrm>
            <a:off x="4581831" y="1766513"/>
            <a:ext cx="2547792" cy="2547792"/>
          </a:xfrm>
          <a:prstGeom prst="diamond">
            <a:avLst/>
          </a:prstGeom>
          <a:solidFill>
            <a:schemeClr val="accent4">
              <a:alpha val="30000"/>
            </a:scheme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다이아몬드 25"/>
          <p:cNvSpPr/>
          <p:nvPr/>
        </p:nvSpPr>
        <p:spPr>
          <a:xfrm>
            <a:off x="3307936" y="3112929"/>
            <a:ext cx="2547792" cy="2547792"/>
          </a:xfrm>
          <a:prstGeom prst="diamond">
            <a:avLst/>
          </a:prstGeom>
          <a:solidFill>
            <a:srgbClr val="FFFFFF">
              <a:alpha val="70000"/>
            </a:srgbClr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다이아몬드 16"/>
          <p:cNvSpPr/>
          <p:nvPr/>
        </p:nvSpPr>
        <p:spPr>
          <a:xfrm>
            <a:off x="7129622" y="1771368"/>
            <a:ext cx="2547791" cy="2547792"/>
          </a:xfrm>
          <a:prstGeom prst="diamond">
            <a:avLst/>
          </a:prstGeom>
          <a:solidFill>
            <a:schemeClr val="accent6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TextBox 17"/>
          <p:cNvSpPr txBox="1"/>
          <p:nvPr/>
        </p:nvSpPr>
        <p:spPr>
          <a:xfrm>
            <a:off x="5004421" y="2431956"/>
            <a:ext cx="164083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지역별 화면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지역 위치 기반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 제공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38" name="TextBox 18"/>
          <p:cNvSpPr txBox="1"/>
          <p:nvPr/>
        </p:nvSpPr>
        <p:spPr>
          <a:xfrm>
            <a:off x="7993214" y="5449741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39" name="TextBox 19"/>
          <p:cNvSpPr txBox="1"/>
          <p:nvPr/>
        </p:nvSpPr>
        <p:spPr>
          <a:xfrm>
            <a:off x="7636002" y="2293456"/>
            <a:ext cx="1535035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/>
              <a:t>캘린더</a:t>
            </a:r>
            <a:endParaRPr lang="en-US" altLang="ko-KR"/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/>
              <a:t>화면</a:t>
            </a:r>
            <a:endParaRPr lang="en-US" altLang="ko-KR"/>
          </a:p>
          <a:p>
            <a:pPr algn="ctr">
              <a:defRPr b="1">
                <a:solidFill>
                  <a:srgbClr val="FFFFFF"/>
                </a:solidFill>
              </a:defRPr>
            </a:pP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사용자의 </a:t>
            </a:r>
            <a:r>
              <a:rPr lang="en-US" altLang="ko-KR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Like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 받아옴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40" name="TextBox 20"/>
          <p:cNvSpPr txBox="1"/>
          <p:nvPr/>
        </p:nvSpPr>
        <p:spPr>
          <a:xfrm>
            <a:off x="2372103" y="2072769"/>
            <a:ext cx="1871664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홈 화면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어플의 메인화면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전국의 모든 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 정보 띄워줌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41" name="TextBox 21"/>
          <p:cNvSpPr txBox="1"/>
          <p:nvPr/>
        </p:nvSpPr>
        <p:spPr>
          <a:xfrm>
            <a:off x="3958585" y="3430320"/>
            <a:ext cx="1246494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드로어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메뉴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왼쪽에서 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열리는 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사용자메뉴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42" name="직선 연결선 26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직사각형 27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TextBox 28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  <p:grpSp>
        <p:nvGrpSpPr>
          <p:cNvPr id="247" name="그룹 29"/>
          <p:cNvGrpSpPr/>
          <p:nvPr/>
        </p:nvGrpSpPr>
        <p:grpSpPr>
          <a:xfrm>
            <a:off x="1188881" y="351818"/>
            <a:ext cx="2585001" cy="660427"/>
            <a:chOff x="0" y="0"/>
            <a:chExt cx="2585000" cy="660425"/>
          </a:xfrm>
        </p:grpSpPr>
        <p:sp>
          <p:nvSpPr>
            <p:cNvPr id="245" name="TextBox 30"/>
            <p:cNvSpPr txBox="1"/>
            <p:nvPr/>
          </p:nvSpPr>
          <p:spPr>
            <a:xfrm>
              <a:off x="0" y="0"/>
              <a:ext cx="136832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003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46" name="TextBox 31"/>
            <p:cNvSpPr txBox="1"/>
            <p:nvPr/>
          </p:nvSpPr>
          <p:spPr>
            <a:xfrm>
              <a:off x="0" y="229541"/>
              <a:ext cx="2585000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 dirty="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시스템 </a:t>
              </a:r>
              <a:r>
                <a:rPr lang="ko-KR" altLang="en-US" dirty="0" smtClean="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설명서</a:t>
              </a:r>
              <a:r>
                <a:rPr lang="en-US" altLang="ko-KR" dirty="0" smtClean="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_</a:t>
              </a:r>
              <a:r>
                <a:rPr lang="ko-KR" altLang="en-US" dirty="0" smtClean="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정리</a:t>
              </a:r>
              <a:endPara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sp>
        <p:nvSpPr>
          <p:cNvPr id="23" name="TextBox 21">
            <a:extLst>
              <a:ext uri="{FF2B5EF4-FFF2-40B4-BE49-F238E27FC236}">
                <a16:creationId xmlns:a16="http://schemas.microsoft.com/office/drawing/2014/main" xmlns="" id="{5139C88C-041B-4EFA-8802-566364E01A67}"/>
              </a:ext>
            </a:extLst>
          </p:cNvPr>
          <p:cNvSpPr txBox="1"/>
          <p:nvPr/>
        </p:nvSpPr>
        <p:spPr>
          <a:xfrm>
            <a:off x="6234662" y="3559064"/>
            <a:ext cx="1789911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r>
              <a:rPr 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MyFestival</a:t>
            </a: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리스트 화면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사용자의 </a:t>
            </a:r>
            <a:r>
              <a:rPr lang="en-US" altLang="ko-KR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Like</a:t>
            </a: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정보를 리스트로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받아옴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그룹 15"/>
          <p:cNvGrpSpPr/>
          <p:nvPr/>
        </p:nvGrpSpPr>
        <p:grpSpPr>
          <a:xfrm>
            <a:off x="6819096" y="168527"/>
            <a:ext cx="5227476" cy="5965049"/>
            <a:chOff x="0" y="0"/>
            <a:chExt cx="5227474" cy="5965047"/>
          </a:xfrm>
        </p:grpSpPr>
        <p:sp>
          <p:nvSpPr>
            <p:cNvPr id="262" name="TextBox 3"/>
            <p:cNvSpPr txBox="1"/>
            <p:nvPr/>
          </p:nvSpPr>
          <p:spPr>
            <a:xfrm>
              <a:off x="1643944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1300" spc="-150">
                  <a:solidFill>
                    <a:schemeClr val="accent4">
                      <a:alpha val="20000"/>
                    </a:schemeClr>
                  </a:solidFill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63" name="TextBox 4"/>
            <p:cNvSpPr txBox="1"/>
            <p:nvPr/>
          </p:nvSpPr>
          <p:spPr>
            <a:xfrm>
              <a:off x="0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1300" spc="-150">
                  <a:solidFill>
                    <a:schemeClr val="accent2">
                      <a:alpha val="60000"/>
                    </a:schemeClr>
                  </a:solidFill>
                </a:defRPr>
              </a:lvl1pPr>
            </a:lstStyle>
            <a:p>
              <a:r>
                <a:t>A</a:t>
              </a:r>
            </a:p>
          </p:txBody>
        </p:sp>
      </p:grpSp>
      <p:sp>
        <p:nvSpPr>
          <p:cNvPr id="265" name="TextBox 5"/>
          <p:cNvSpPr txBox="1"/>
          <p:nvPr/>
        </p:nvSpPr>
        <p:spPr>
          <a:xfrm>
            <a:off x="489352" y="2285885"/>
            <a:ext cx="1631214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</a:t>
            </a:r>
            <a:r>
              <a:rPr lang="en-US" altLang="ko-KR"/>
              <a:t>4</a:t>
            </a:r>
            <a:endParaRPr/>
          </a:p>
        </p:txBody>
      </p:sp>
      <p:sp>
        <p:nvSpPr>
          <p:cNvPr id="266" name="TextBox 8"/>
          <p:cNvSpPr txBox="1"/>
          <p:nvPr/>
        </p:nvSpPr>
        <p:spPr>
          <a:xfrm>
            <a:off x="533434" y="3549401"/>
            <a:ext cx="860187" cy="64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QnA</a:t>
            </a:r>
          </a:p>
        </p:txBody>
      </p:sp>
      <p:sp>
        <p:nvSpPr>
          <p:cNvPr id="267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68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9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그룹 15"/>
          <p:cNvGrpSpPr/>
          <p:nvPr/>
        </p:nvGrpSpPr>
        <p:grpSpPr>
          <a:xfrm>
            <a:off x="2597014" y="2224926"/>
            <a:ext cx="5574426" cy="1681343"/>
            <a:chOff x="0" y="0"/>
            <a:chExt cx="5574424" cy="1681342"/>
          </a:xfrm>
        </p:grpSpPr>
        <p:sp>
          <p:nvSpPr>
            <p:cNvPr id="271" name="TextBox 3"/>
            <p:cNvSpPr txBox="1"/>
            <p:nvPr/>
          </p:nvSpPr>
          <p:spPr>
            <a:xfrm>
              <a:off x="72784" y="65903"/>
              <a:ext cx="5501641" cy="161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0" spc="-150">
                  <a:solidFill>
                    <a:schemeClr val="accent4">
                      <a:alpha val="2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  <p:sp>
          <p:nvSpPr>
            <p:cNvPr id="272" name="TextBox 4"/>
            <p:cNvSpPr txBox="1"/>
            <p:nvPr/>
          </p:nvSpPr>
          <p:spPr>
            <a:xfrm>
              <a:off x="0" y="0"/>
              <a:ext cx="5501640" cy="161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0" spc="-150">
                  <a:solidFill>
                    <a:schemeClr val="accent2">
                      <a:alpha val="6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</p:grpSp>
      <p:sp>
        <p:nvSpPr>
          <p:cNvPr id="27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/>
          <p:cNvSpPr txBox="1"/>
          <p:nvPr/>
        </p:nvSpPr>
        <p:spPr>
          <a:xfrm>
            <a:off x="338005" y="344708"/>
            <a:ext cx="10946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Contents</a:t>
            </a:r>
          </a:p>
        </p:txBody>
      </p:sp>
      <p:grpSp>
        <p:nvGrpSpPr>
          <p:cNvPr id="117" name="그룹 7"/>
          <p:cNvGrpSpPr/>
          <p:nvPr/>
        </p:nvGrpSpPr>
        <p:grpSpPr>
          <a:xfrm>
            <a:off x="428514" y="2593553"/>
            <a:ext cx="8746891" cy="1643396"/>
            <a:chOff x="-1" y="-1"/>
            <a:chExt cx="7169666" cy="981036"/>
          </a:xfrm>
        </p:grpSpPr>
        <p:sp>
          <p:nvSpPr>
            <p:cNvPr id="105" name="TextBox 8"/>
            <p:cNvSpPr txBox="1"/>
            <p:nvPr/>
          </p:nvSpPr>
          <p:spPr>
            <a:xfrm>
              <a:off x="373528" y="369332"/>
              <a:ext cx="3541395" cy="611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lang="ko-KR" altLang="en-US" sz="1600"/>
                <a:t>역할 분담</a:t>
              </a:r>
              <a:endParaRPr lang="en-US" altLang="ko-KR" sz="1600"/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sz="1600"/>
                <a:t>제작</a:t>
              </a:r>
              <a:r>
                <a:rPr lang="en-US" altLang="ko-KR" sz="1600"/>
                <a:t> </a:t>
              </a:r>
              <a:r>
                <a:rPr sz="1600"/>
                <a:t>배경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sz="1600"/>
                <a:t>어플 </a:t>
              </a:r>
              <a:r>
                <a:rPr lang="en-US" altLang="ko-KR" sz="1600"/>
                <a:t> </a:t>
              </a:r>
              <a:r>
                <a:rPr sz="1600"/>
                <a:t>목적</a:t>
              </a:r>
            </a:p>
          </p:txBody>
        </p:sp>
        <p:sp>
          <p:nvSpPr>
            <p:cNvPr id="106" name="TextBox 9"/>
            <p:cNvSpPr txBox="1"/>
            <p:nvPr/>
          </p:nvSpPr>
          <p:spPr>
            <a:xfrm>
              <a:off x="4615434" y="392796"/>
              <a:ext cx="2554231" cy="229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lang="ko-KR" altLang="en-US" sz="1600"/>
                <a:t>시스템  설명서</a:t>
              </a:r>
              <a:endParaRPr sz="1600"/>
            </a:p>
          </p:txBody>
        </p:sp>
        <p:grpSp>
          <p:nvGrpSpPr>
            <p:cNvPr id="109" name="그룹 10"/>
            <p:cNvGrpSpPr/>
            <p:nvPr/>
          </p:nvGrpSpPr>
          <p:grpSpPr>
            <a:xfrm>
              <a:off x="-1" y="-1"/>
              <a:ext cx="1791834" cy="461662"/>
              <a:chOff x="0" y="0"/>
              <a:chExt cx="1791832" cy="461660"/>
            </a:xfrm>
          </p:grpSpPr>
          <p:sp>
            <p:nvSpPr>
              <p:cNvPr id="107" name="TextBox 22"/>
              <p:cNvSpPr txBox="1"/>
              <p:nvPr/>
            </p:nvSpPr>
            <p:spPr>
              <a:xfrm>
                <a:off x="0" y="0"/>
                <a:ext cx="606894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/>
                  <a:t>001</a:t>
                </a:r>
              </a:p>
            </p:txBody>
          </p:sp>
          <p:sp>
            <p:nvSpPr>
              <p:cNvPr id="108" name="TextBox 23"/>
              <p:cNvSpPr txBox="1"/>
              <p:nvPr/>
            </p:nvSpPr>
            <p:spPr>
              <a:xfrm>
                <a:off x="545341" y="0"/>
                <a:ext cx="1246491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2400"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어플소개</a:t>
                </a:r>
              </a:p>
            </p:txBody>
          </p:sp>
        </p:grpSp>
        <p:grpSp>
          <p:nvGrpSpPr>
            <p:cNvPr id="112" name="그룹 11"/>
            <p:cNvGrpSpPr/>
            <p:nvPr/>
          </p:nvGrpSpPr>
          <p:grpSpPr>
            <a:xfrm>
              <a:off x="2144225" y="-1"/>
              <a:ext cx="1620942" cy="461662"/>
              <a:chOff x="0" y="0"/>
              <a:chExt cx="1620940" cy="461660"/>
            </a:xfrm>
          </p:grpSpPr>
          <p:sp>
            <p:nvSpPr>
              <p:cNvPr id="110" name="TextBox 20"/>
              <p:cNvSpPr txBox="1"/>
              <p:nvPr/>
            </p:nvSpPr>
            <p:spPr>
              <a:xfrm>
                <a:off x="0" y="0"/>
                <a:ext cx="606894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/>
                  <a:t>002</a:t>
                </a:r>
              </a:p>
            </p:txBody>
          </p:sp>
          <p:sp>
            <p:nvSpPr>
              <p:cNvPr id="111" name="TextBox 21"/>
              <p:cNvSpPr txBox="1"/>
              <p:nvPr/>
            </p:nvSpPr>
            <p:spPr>
              <a:xfrm>
                <a:off x="545341" y="0"/>
                <a:ext cx="1075599" cy="2755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ko-KR" altLang="en-US" sz="2400"/>
                  <a:t>구현 </a:t>
                </a:r>
                <a:r>
                  <a:rPr lang="ko-KR" altLang="en-US" sz="2400"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환경</a:t>
                </a:r>
                <a:endParaRPr sz="24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endParaRPr>
              </a:p>
            </p:txBody>
          </p:sp>
        </p:grpSp>
        <p:grpSp>
          <p:nvGrpSpPr>
            <p:cNvPr id="115" name="그룹 12"/>
            <p:cNvGrpSpPr/>
            <p:nvPr/>
          </p:nvGrpSpPr>
          <p:grpSpPr>
            <a:xfrm>
              <a:off x="4297879" y="-1"/>
              <a:ext cx="2434640" cy="461662"/>
              <a:chOff x="0" y="0"/>
              <a:chExt cx="2434639" cy="461660"/>
            </a:xfrm>
          </p:grpSpPr>
          <p:sp>
            <p:nvSpPr>
              <p:cNvPr id="113" name="TextBox 18"/>
              <p:cNvSpPr txBox="1"/>
              <p:nvPr/>
            </p:nvSpPr>
            <p:spPr>
              <a:xfrm>
                <a:off x="0" y="0"/>
                <a:ext cx="606895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/>
                  <a:t>003</a:t>
                </a:r>
              </a:p>
            </p:txBody>
          </p:sp>
          <p:sp>
            <p:nvSpPr>
              <p:cNvPr id="114" name="TextBox 19"/>
              <p:cNvSpPr txBox="1"/>
              <p:nvPr/>
            </p:nvSpPr>
            <p:spPr>
              <a:xfrm>
                <a:off x="545342" y="0"/>
                <a:ext cx="1889297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ko-KR" altLang="en-US" sz="2400"/>
                  <a:t>시스템 설명서</a:t>
                </a:r>
                <a:endParaRPr sz="24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endParaRPr>
              </a:p>
            </p:txBody>
          </p:sp>
        </p:grpSp>
        <p:sp>
          <p:nvSpPr>
            <p:cNvPr id="116" name="TextBox 14"/>
            <p:cNvSpPr txBox="1"/>
            <p:nvPr/>
          </p:nvSpPr>
          <p:spPr>
            <a:xfrm>
              <a:off x="2517754" y="384326"/>
              <a:ext cx="2063697" cy="229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lvl1pPr>
            </a:lstStyle>
            <a:p>
              <a:r>
                <a:rPr lang="ko-KR" altLang="en-US" sz="1600"/>
                <a:t>구현 환경</a:t>
              </a:r>
              <a:endParaRPr sz="1600"/>
            </a:p>
          </p:txBody>
        </p:sp>
      </p:grpSp>
      <p:sp>
        <p:nvSpPr>
          <p:cNvPr id="118" name="직각 삼각형 24"/>
          <p:cNvSpPr/>
          <p:nvPr/>
        </p:nvSpPr>
        <p:spPr>
          <a:xfrm flipH="1">
            <a:off x="8048845" y="0"/>
            <a:ext cx="41431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직각 삼각형 25"/>
          <p:cNvSpPr/>
          <p:nvPr/>
        </p:nvSpPr>
        <p:spPr>
          <a:xfrm flipH="1" flipV="1">
            <a:off x="8048845" y="0"/>
            <a:ext cx="4143154" cy="6821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선 연결선 26"/>
          <p:cNvSpPr/>
          <p:nvPr/>
        </p:nvSpPr>
        <p:spPr>
          <a:xfrm>
            <a:off x="338005" y="724659"/>
            <a:ext cx="1374096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001</a:t>
            </a:r>
          </a:p>
        </p:txBody>
      </p:sp>
      <p:sp>
        <p:nvSpPr>
          <p:cNvPr id="123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어플소개</a:t>
            </a:r>
          </a:p>
        </p:txBody>
      </p:sp>
      <p:sp>
        <p:nvSpPr>
          <p:cNvPr id="12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25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127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모서리가 둥근 직사각형 6"/>
          <p:cNvSpPr/>
          <p:nvPr/>
        </p:nvSpPr>
        <p:spPr>
          <a:xfrm rot="2700000">
            <a:off x="1766984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TextBox 20"/>
          <p:cNvSpPr txBox="1"/>
          <p:nvPr/>
        </p:nvSpPr>
        <p:spPr>
          <a:xfrm>
            <a:off x="1188881" y="3750363"/>
            <a:ext cx="2590763" cy="2500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/>
              <a:t>전반적인 프로젝트 기획 및 레이아웃 디자인</a:t>
            </a:r>
            <a:r>
              <a:rPr lang="en-US" altLang="ko-KR" sz="1500" dirty="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인트로</a:t>
            </a:r>
            <a:r>
              <a:rPr lang="ko-KR" altLang="en-US" sz="1500" dirty="0"/>
              <a:t> 기능 구현</a:t>
            </a:r>
            <a:r>
              <a:rPr lang="en-US" altLang="ko-KR" sz="1500" dirty="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드라워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내비게이션</a:t>
            </a:r>
            <a:r>
              <a:rPr lang="ko-KR" altLang="en-US" sz="1500" dirty="0"/>
              <a:t> 레이아웃 구현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마이페이지</a:t>
            </a:r>
            <a:r>
              <a:rPr lang="en-US" altLang="ko-KR" sz="1500" dirty="0"/>
              <a:t>, </a:t>
            </a:r>
            <a:r>
              <a:rPr lang="ko-KR" altLang="en-US" sz="1500" dirty="0"/>
              <a:t>리뷰 등 다양한 정보가 있는 메뉴로 구현 예정</a:t>
            </a:r>
            <a:r>
              <a:rPr lang="en-US" altLang="ko-KR" sz="1500" dirty="0"/>
              <a:t>), </a:t>
            </a:r>
            <a:endParaRPr sz="1500" dirty="0"/>
          </a:p>
        </p:txBody>
      </p:sp>
      <p:sp>
        <p:nvSpPr>
          <p:cNvPr id="140" name="TextBox 21"/>
          <p:cNvSpPr txBox="1"/>
          <p:nvPr/>
        </p:nvSpPr>
        <p:spPr>
          <a:xfrm>
            <a:off x="4893476" y="3589668"/>
            <a:ext cx="2492382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메인액티비티와</a:t>
            </a:r>
            <a:r>
              <a:rPr lang="ko-KR" altLang="en-US" sz="1500" dirty="0"/>
              <a:t> 각 </a:t>
            </a:r>
            <a:r>
              <a:rPr lang="ko-KR" altLang="en-US" sz="1500" dirty="0" err="1"/>
              <a:t>프래그먼트</a:t>
            </a:r>
            <a:r>
              <a:rPr lang="ko-KR" altLang="en-US" sz="1500" dirty="0"/>
              <a:t> 연결</a:t>
            </a:r>
            <a:r>
              <a:rPr lang="en-US" altLang="ko-KR" sz="1500" dirty="0"/>
              <a:t>, 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홈프래그먼트</a:t>
            </a:r>
            <a:r>
              <a:rPr lang="ko-KR" altLang="en-US" sz="1500" dirty="0"/>
              <a:t> 디자인 및 기능 구현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리사이클러뷰와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레트로핏을</a:t>
            </a:r>
            <a:r>
              <a:rPr lang="ko-KR" altLang="en-US" sz="1500" dirty="0"/>
              <a:t> 이용하여 </a:t>
            </a:r>
            <a:r>
              <a:rPr lang="en-US" altLang="ko-KR" sz="1500" dirty="0"/>
              <a:t>API </a:t>
            </a:r>
            <a:r>
              <a:rPr lang="ko-KR" altLang="en-US" sz="1500" dirty="0"/>
              <a:t>데이터를 </a:t>
            </a:r>
            <a:r>
              <a:rPr lang="ko-KR" altLang="en-US" sz="1500" dirty="0" err="1"/>
              <a:t>카드뷰</a:t>
            </a:r>
            <a:r>
              <a:rPr lang="ko-KR" altLang="en-US" sz="1500" dirty="0"/>
              <a:t> 형식의 리스트로 뿌려줌</a:t>
            </a:r>
            <a:r>
              <a:rPr lang="en-US" altLang="ko-KR" sz="1500" dirty="0"/>
              <a:t>), 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로그인액티비티</a:t>
            </a:r>
            <a:r>
              <a:rPr lang="en-US" altLang="ko-KR" sz="1500" dirty="0"/>
              <a:t>(</a:t>
            </a:r>
            <a:r>
              <a:rPr lang="ko-KR" altLang="en-US" sz="1500" dirty="0" err="1"/>
              <a:t>파이어베이스</a:t>
            </a:r>
            <a:r>
              <a:rPr lang="ko-KR" altLang="en-US" sz="1500" dirty="0"/>
              <a:t> 인증 </a:t>
            </a:r>
            <a:r>
              <a:rPr lang="en-US" altLang="ko-KR" sz="1500" dirty="0"/>
              <a:t>– </a:t>
            </a:r>
            <a:r>
              <a:rPr lang="ko-KR" altLang="en-US" sz="1500" dirty="0" err="1"/>
              <a:t>이메일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구글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페이스북</a:t>
            </a:r>
            <a:r>
              <a:rPr lang="en-US" altLang="ko-KR" sz="1500"/>
              <a:t>) 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/>
              <a:t>지역별 위치 정보 분류해서</a:t>
            </a:r>
            <a:endParaRPr lang="en-US" altLang="ko-KR" sz="1500"/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/>
              <a:t>보여주기</a:t>
            </a:r>
            <a:endParaRPr lang="en-US" altLang="ko-KR" sz="1500"/>
          </a:p>
        </p:txBody>
      </p:sp>
      <p:sp>
        <p:nvSpPr>
          <p:cNvPr id="141" name="TextBox 22"/>
          <p:cNvSpPr txBox="1"/>
          <p:nvPr/>
        </p:nvSpPr>
        <p:spPr>
          <a:xfrm>
            <a:off x="8598069" y="3696798"/>
            <a:ext cx="2492383" cy="283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 lang="ko-KR" altLang="en-US" sz="1500" dirty="0"/>
              <a:t>전반적인 프로젝트 기획</a:t>
            </a:r>
            <a:endParaRPr lang="en-US" altLang="ko-KR" sz="1500" dirty="0"/>
          </a:p>
          <a:p>
            <a:pPr algn="just"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커스텀</a:t>
            </a:r>
            <a:r>
              <a:rPr lang="ko-KR" altLang="en-US" sz="1500" dirty="0"/>
              <a:t> 캘린더 디자인 및 기능 구현</a:t>
            </a:r>
            <a:r>
              <a:rPr lang="en-US" altLang="ko-KR" sz="1500" dirty="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커스텀</a:t>
            </a:r>
            <a:r>
              <a:rPr lang="ko-KR" altLang="en-US" sz="1500" dirty="0"/>
              <a:t> 캘린더와 </a:t>
            </a:r>
            <a:r>
              <a:rPr lang="ko-KR" altLang="en-US" sz="1500" dirty="0" err="1"/>
              <a:t>파이어베이스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파이어스토어를</a:t>
            </a:r>
            <a:r>
              <a:rPr lang="ko-KR" altLang="en-US" sz="1500" dirty="0"/>
              <a:t> 연동하여 데이터 저장 및 불러오기 기능 구현</a:t>
            </a:r>
            <a:r>
              <a:rPr lang="en-US" altLang="ko-KR" sz="1500" dirty="0"/>
              <a:t>,</a:t>
            </a:r>
          </a:p>
        </p:txBody>
      </p:sp>
      <p:sp>
        <p:nvSpPr>
          <p:cNvPr id="142" name="직선 연결선 23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직사각형 24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TextBox 25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47" name="그룹 26"/>
          <p:cNvGrpSpPr/>
          <p:nvPr/>
        </p:nvGrpSpPr>
        <p:grpSpPr>
          <a:xfrm>
            <a:off x="1188881" y="351818"/>
            <a:ext cx="1220845" cy="660427"/>
            <a:chOff x="0" y="0"/>
            <a:chExt cx="1220844" cy="660425"/>
          </a:xfrm>
        </p:grpSpPr>
        <p:sp>
          <p:nvSpPr>
            <p:cNvPr id="145" name="TextBox 2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 dirty="0"/>
                <a:t>001 </a:t>
              </a:r>
              <a:r>
                <a:rPr dirty="0" err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  <a:endPara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146" name="TextBox 28"/>
            <p:cNvSpPr txBox="1"/>
            <p:nvPr/>
          </p:nvSpPr>
          <p:spPr>
            <a:xfrm>
              <a:off x="0" y="229541"/>
              <a:ext cx="1220844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 dirty="0"/>
                <a:t>역할분담</a:t>
              </a:r>
              <a:endPara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sp>
        <p:nvSpPr>
          <p:cNvPr id="134" name="TextBox 10"/>
          <p:cNvSpPr txBox="1"/>
          <p:nvPr/>
        </p:nvSpPr>
        <p:spPr>
          <a:xfrm>
            <a:off x="1974580" y="2527757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김다빈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7" name="모서리가 둥근 직사각형 6"/>
          <p:cNvSpPr/>
          <p:nvPr/>
        </p:nvSpPr>
        <p:spPr>
          <a:xfrm rot="2700000">
            <a:off x="5495989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모서리가 둥근 직사각형 6"/>
          <p:cNvSpPr/>
          <p:nvPr/>
        </p:nvSpPr>
        <p:spPr>
          <a:xfrm rot="2700000">
            <a:off x="9224994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TextBox 10"/>
          <p:cNvSpPr txBox="1"/>
          <p:nvPr/>
        </p:nvSpPr>
        <p:spPr>
          <a:xfrm>
            <a:off x="5703586" y="2527757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이상규</a:t>
            </a:r>
            <a:r>
              <a:rPr lang="en-US" altLang="ko-KR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	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9426179" y="2527757"/>
            <a:ext cx="79765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차혜연</a:t>
            </a:r>
            <a:r>
              <a:rPr lang="en-US" altLang="ko-KR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	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193374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8"/>
          <p:cNvGrpSpPr/>
          <p:nvPr/>
        </p:nvGrpSpPr>
        <p:grpSpPr>
          <a:xfrm>
            <a:off x="1096393" y="1892577"/>
            <a:ext cx="9999214" cy="2541209"/>
            <a:chOff x="0" y="0"/>
            <a:chExt cx="9999213" cy="2541208"/>
          </a:xfrm>
        </p:grpSpPr>
        <p:sp>
          <p:nvSpPr>
            <p:cNvPr id="130" name="모서리가 둥근 직사각형 6"/>
            <p:cNvSpPr/>
            <p:nvPr/>
          </p:nvSpPr>
          <p:spPr>
            <a:xfrm rot="2700000">
              <a:off x="372150" y="372155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모서리가 둥근 직사각형 17"/>
            <p:cNvSpPr/>
            <p:nvPr/>
          </p:nvSpPr>
          <p:spPr>
            <a:xfrm rot="2700000">
              <a:off x="4101155" y="372153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모서리가 둥근 직사각형 18"/>
            <p:cNvSpPr/>
            <p:nvPr/>
          </p:nvSpPr>
          <p:spPr>
            <a:xfrm rot="2700000">
              <a:off x="7830160" y="372150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TextBox 10"/>
          <p:cNvSpPr txBox="1"/>
          <p:nvPr/>
        </p:nvSpPr>
        <p:spPr>
          <a:xfrm>
            <a:off x="1878327" y="3149539"/>
            <a:ext cx="958609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 인식</a:t>
            </a:r>
          </a:p>
        </p:txBody>
      </p:sp>
      <p:sp>
        <p:nvSpPr>
          <p:cNvPr id="135" name="TextBox 11"/>
          <p:cNvSpPr txBox="1"/>
          <p:nvPr/>
        </p:nvSpPr>
        <p:spPr>
          <a:xfrm>
            <a:off x="5846191" y="3149539"/>
            <a:ext cx="49961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현황</a:t>
            </a:r>
          </a:p>
        </p:txBody>
      </p:sp>
      <p:sp>
        <p:nvSpPr>
          <p:cNvPr id="136" name="TextBox 12"/>
          <p:cNvSpPr txBox="1"/>
          <p:nvPr/>
        </p:nvSpPr>
        <p:spPr>
          <a:xfrm>
            <a:off x="9215077" y="3149539"/>
            <a:ext cx="1219861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 및 제작</a:t>
            </a:r>
          </a:p>
        </p:txBody>
      </p:sp>
      <p:sp>
        <p:nvSpPr>
          <p:cNvPr id="137" name="직선 화살표 연결선 2"/>
          <p:cNvSpPr/>
          <p:nvPr/>
        </p:nvSpPr>
        <p:spPr>
          <a:xfrm>
            <a:off x="3790950" y="314412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직선 화살표 연결선 19"/>
          <p:cNvSpPr/>
          <p:nvPr/>
        </p:nvSpPr>
        <p:spPr>
          <a:xfrm>
            <a:off x="7524750" y="316317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TextBox 20"/>
          <p:cNvSpPr txBox="1"/>
          <p:nvPr/>
        </p:nvSpPr>
        <p:spPr>
          <a:xfrm>
            <a:off x="1145214" y="4613635"/>
            <a:ext cx="2492383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어떤 어플을 제작할까 고민하던 중</a:t>
            </a:r>
            <a:r>
              <a:rPr sz="1600"/>
              <a:t> </a:t>
            </a: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각종 축제에 대한 정보를 발견하였고</a:t>
            </a:r>
            <a:r>
              <a:rPr sz="1600"/>
              <a:t>, </a:t>
            </a: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이를 한 군데에 모아놓았으면 좋겠다는 생각이 들었다</a:t>
            </a:r>
            <a:r>
              <a:rPr sz="1600"/>
              <a:t>.</a:t>
            </a:r>
          </a:p>
        </p:txBody>
      </p:sp>
      <p:sp>
        <p:nvSpPr>
          <p:cNvPr id="140" name="TextBox 21"/>
          <p:cNvSpPr txBox="1"/>
          <p:nvPr/>
        </p:nvSpPr>
        <p:spPr>
          <a:xfrm>
            <a:off x="4849809" y="4613635"/>
            <a:ext cx="2492382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그래서 현존하는 축제 어플들을 찾아보았고 전국의 축제 정보들을 한 군데에 모아놓은 어플이 없는 것 같아 기획에 들어갔다</a:t>
            </a:r>
            <a:r>
              <a:rPr sz="1600"/>
              <a:t>.</a:t>
            </a:r>
          </a:p>
        </p:txBody>
      </p:sp>
      <p:sp>
        <p:nvSpPr>
          <p:cNvPr id="141" name="TextBox 22"/>
          <p:cNvSpPr txBox="1"/>
          <p:nvPr/>
        </p:nvSpPr>
        <p:spPr>
          <a:xfrm>
            <a:off x="8554402" y="4613635"/>
            <a:ext cx="2492383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어플을</a:t>
            </a:r>
            <a:r>
              <a:rPr sz="1600"/>
              <a:t> </a:t>
            </a: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기획하며 필요한 기능들을 찾아보던 중 이것 저것 포함하여 좀 더 편리한 어플을 기획하게 되었다</a:t>
            </a:r>
            <a:r>
              <a:rPr sz="1600"/>
              <a:t>.</a:t>
            </a:r>
          </a:p>
        </p:txBody>
      </p:sp>
      <p:sp>
        <p:nvSpPr>
          <p:cNvPr id="142" name="직선 연결선 23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직사각형 24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TextBox 25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47" name="그룹 26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145" name="TextBox 2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46" name="TextBox 28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제작배경</a:t>
              </a:r>
            </a:p>
          </p:txBody>
        </p:sp>
      </p:grpSp>
      <p:sp>
        <p:nvSpPr>
          <p:cNvPr id="148" name="TextBox 29"/>
          <p:cNvSpPr txBox="1"/>
          <p:nvPr/>
        </p:nvSpPr>
        <p:spPr>
          <a:xfrm>
            <a:off x="1633873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Step1</a:t>
            </a:r>
          </a:p>
        </p:txBody>
      </p:sp>
      <p:sp>
        <p:nvSpPr>
          <p:cNvPr id="149" name="TextBox 30"/>
          <p:cNvSpPr txBox="1"/>
          <p:nvPr/>
        </p:nvSpPr>
        <p:spPr>
          <a:xfrm>
            <a:off x="5386427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Step2</a:t>
            </a:r>
          </a:p>
        </p:txBody>
      </p:sp>
      <p:sp>
        <p:nvSpPr>
          <p:cNvPr id="150" name="TextBox 31"/>
          <p:cNvSpPr txBox="1"/>
          <p:nvPr/>
        </p:nvSpPr>
        <p:spPr>
          <a:xfrm>
            <a:off x="9115432" y="2582809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Step3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선 연결선 22"/>
          <p:cNvSpPr/>
          <p:nvPr/>
        </p:nvSpPr>
        <p:spPr>
          <a:xfrm flipH="1">
            <a:off x="6095999" y="1722475"/>
            <a:ext cx="1" cy="4019108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TextBox 2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56" name="직선 연결선 11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직사각형 12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3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61" name="그룹 14"/>
          <p:cNvGrpSpPr/>
          <p:nvPr/>
        </p:nvGrpSpPr>
        <p:grpSpPr>
          <a:xfrm>
            <a:off x="1188881" y="351818"/>
            <a:ext cx="1148491" cy="723730"/>
            <a:chOff x="0" y="0"/>
            <a:chExt cx="1148490" cy="723728"/>
          </a:xfrm>
        </p:grpSpPr>
        <p:sp>
          <p:nvSpPr>
            <p:cNvPr id="159" name="TextBox 1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60" name="TextBox 18"/>
            <p:cNvSpPr txBox="1"/>
            <p:nvPr/>
          </p:nvSpPr>
          <p:spPr>
            <a:xfrm>
              <a:off x="0" y="229541"/>
              <a:ext cx="1148491" cy="494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목적</a:t>
              </a:r>
            </a:p>
          </p:txBody>
        </p:sp>
      </p:grpSp>
      <p:sp>
        <p:nvSpPr>
          <p:cNvPr id="162" name="TextBox 1"/>
          <p:cNvSpPr txBox="1"/>
          <p:nvPr/>
        </p:nvSpPr>
        <p:spPr>
          <a:xfrm>
            <a:off x="2207741" y="3212756"/>
            <a:ext cx="1481112" cy="69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 메인 사진</a:t>
            </a:r>
          </a:p>
          <a:p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넣어주세용</a:t>
            </a:r>
          </a:p>
        </p:txBody>
      </p:sp>
      <p:sp>
        <p:nvSpPr>
          <p:cNvPr id="13" name="TextBox 23">
            <a:extLst>
              <a:ext uri="{FF2B5EF4-FFF2-40B4-BE49-F238E27FC236}">
                <a16:creationId xmlns:a16="http://schemas.microsoft.com/office/drawing/2014/main" xmlns="" id="{E68FEF9F-639C-484C-A523-61BE25120B91}"/>
              </a:ext>
            </a:extLst>
          </p:cNvPr>
          <p:cNvSpPr txBox="1"/>
          <p:nvPr/>
        </p:nvSpPr>
        <p:spPr>
          <a:xfrm>
            <a:off x="6354440" y="1075549"/>
            <a:ext cx="3255162" cy="68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 정보 제공 어플</a:t>
            </a: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xmlns="" id="{4DB1C401-C317-4429-9CD4-0B6425A83D4D}"/>
              </a:ext>
            </a:extLst>
          </p:cNvPr>
          <p:cNvSpPr txBox="1"/>
          <p:nvPr/>
        </p:nvSpPr>
        <p:spPr>
          <a:xfrm>
            <a:off x="6364637" y="2221813"/>
            <a:ext cx="5296320" cy="393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벚꽃축제나 불꽃축제 빙어낚시 등 다양한 축제를 좋아하는데 축제에 관한 정보를 하나하나 찾아 봐야하는 것이 불편해서 기획하게 되었다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 </a:t>
            </a: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endParaRPr lang="en-US" altLang="ko-KR" sz="140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본 어플리케이션은 공공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API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를 통해 얻은 신뢰도 높은 지역별 축제정보를 제공하는 플렛폼으로 사용자가 원하는 정보를 지역 혹은 계절과 같은 카테고리 별로 알기 쉽게 제공한다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 </a:t>
            </a: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endParaRPr lang="en-US" altLang="ko-KR" sz="140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축제를 즐기고 싶은 사람들은 인터넷 검색이 아닌 앱을 실행시키는 것 만으로 축제정보를 얻을 수 있기 때문에 불편함을 해소하고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,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더불어 지역 축제 활성화 또한 기여 할 것으로 예상된다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</a:t>
            </a:r>
            <a:endParaRPr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FB10F62-E21E-4BC8-B4DB-5915D5B14021}"/>
              </a:ext>
            </a:extLst>
          </p:cNvPr>
          <p:cNvSpPr txBox="1"/>
          <p:nvPr/>
        </p:nvSpPr>
        <p:spPr>
          <a:xfrm>
            <a:off x="6354440" y="1699178"/>
            <a:ext cx="550086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가제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이제는 웃는거야 스마일어게인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엄정화의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Festival 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中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lang="ko-KR" altLang="en-US" sz="16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44646" y="1186269"/>
            <a:ext cx="3257115" cy="50915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002</a:t>
            </a:r>
          </a:p>
        </p:txBody>
      </p:sp>
      <p:sp>
        <p:nvSpPr>
          <p:cNvPr id="190" name="TextBox 8"/>
          <p:cNvSpPr txBox="1"/>
          <p:nvPr/>
        </p:nvSpPr>
        <p:spPr>
          <a:xfrm>
            <a:off x="533434" y="3549401"/>
            <a:ext cx="178189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 lang="ko-KR" altLang="en-US"/>
              <a:t>구현 환경</a:t>
            </a:r>
            <a:endParaRPr/>
          </a:p>
        </p:txBody>
      </p:sp>
      <p:sp>
        <p:nvSpPr>
          <p:cNvPr id="191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92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194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선 연결선 4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직사각형 6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TextBox 7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2</a:t>
            </a:r>
            <a:endParaRPr/>
          </a:p>
        </p:txBody>
      </p:sp>
      <p:sp>
        <p:nvSpPr>
          <p:cNvPr id="187" name="TextBox 31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grpSp>
        <p:nvGrpSpPr>
          <p:cNvPr id="25" name="그룹 15">
            <a:extLst>
              <a:ext uri="{FF2B5EF4-FFF2-40B4-BE49-F238E27FC236}">
                <a16:creationId xmlns:a16="http://schemas.microsoft.com/office/drawing/2014/main" xmlns="" id="{0B1AE4F2-4011-4D8B-860A-F59E1590DCDE}"/>
              </a:ext>
            </a:extLst>
          </p:cNvPr>
          <p:cNvGrpSpPr/>
          <p:nvPr/>
        </p:nvGrpSpPr>
        <p:grpSpPr>
          <a:xfrm>
            <a:off x="3561610" y="1659671"/>
            <a:ext cx="4840178" cy="4324353"/>
            <a:chOff x="0" y="0"/>
            <a:chExt cx="4840176" cy="4324351"/>
          </a:xfrm>
        </p:grpSpPr>
        <p:sp>
          <p:nvSpPr>
            <p:cNvPr id="26" name="타원 1">
              <a:extLst>
                <a:ext uri="{FF2B5EF4-FFF2-40B4-BE49-F238E27FC236}">
                  <a16:creationId xmlns:a16="http://schemas.microsoft.com/office/drawing/2014/main" xmlns="" id="{A8CD949E-08E2-4268-9DEA-0873C2605A6A}"/>
                </a:ext>
              </a:extLst>
            </p:cNvPr>
            <p:cNvSpPr/>
            <p:nvPr/>
          </p:nvSpPr>
          <p:spPr>
            <a:xfrm>
              <a:off x="0" y="0"/>
              <a:ext cx="2809875" cy="2809877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타원 5">
              <a:extLst>
                <a:ext uri="{FF2B5EF4-FFF2-40B4-BE49-F238E27FC236}">
                  <a16:creationId xmlns:a16="http://schemas.microsoft.com/office/drawing/2014/main" xmlns="" id="{AFE04FA6-FEBA-48BD-A9FE-46496C320D5E}"/>
                </a:ext>
              </a:extLst>
            </p:cNvPr>
            <p:cNvSpPr/>
            <p:nvPr/>
          </p:nvSpPr>
          <p:spPr>
            <a:xfrm>
              <a:off x="2030302" y="1"/>
              <a:ext cx="2809875" cy="2809877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타원 11">
              <a:extLst>
                <a:ext uri="{FF2B5EF4-FFF2-40B4-BE49-F238E27FC236}">
                  <a16:creationId xmlns:a16="http://schemas.microsoft.com/office/drawing/2014/main" xmlns="" id="{C93D3F15-C45D-4B60-9BFD-91B7BF5CCD3F}"/>
                </a:ext>
              </a:extLst>
            </p:cNvPr>
            <p:cNvSpPr/>
            <p:nvPr/>
          </p:nvSpPr>
          <p:spPr>
            <a:xfrm>
              <a:off x="1092035" y="1514476"/>
              <a:ext cx="2809875" cy="2809877"/>
            </a:xfrm>
            <a:prstGeom prst="ellipse">
              <a:avLst/>
            </a:prstGeom>
            <a:solidFill>
              <a:srgbClr val="F1744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9" name="그룹 12">
            <a:extLst>
              <a:ext uri="{FF2B5EF4-FFF2-40B4-BE49-F238E27FC236}">
                <a16:creationId xmlns:a16="http://schemas.microsoft.com/office/drawing/2014/main" xmlns="" id="{324D0FF3-8508-4C4D-B081-BFE544B4FF03}"/>
              </a:ext>
            </a:extLst>
          </p:cNvPr>
          <p:cNvGrpSpPr/>
          <p:nvPr/>
        </p:nvGrpSpPr>
        <p:grpSpPr>
          <a:xfrm>
            <a:off x="9031430" y="2825922"/>
            <a:ext cx="2464775" cy="1570585"/>
            <a:chOff x="0" y="0"/>
            <a:chExt cx="2464774" cy="1570584"/>
          </a:xfrm>
        </p:grpSpPr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xmlns="" id="{D8739639-1028-4D2D-BF24-880D3E24BC0C}"/>
                </a:ext>
              </a:extLst>
            </p:cNvPr>
            <p:cNvSpPr txBox="1"/>
            <p:nvPr/>
          </p:nvSpPr>
          <p:spPr>
            <a:xfrm>
              <a:off x="0" y="0"/>
              <a:ext cx="2464774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5D5B5B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지역별 위치 분류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xmlns="" id="{4A546A0C-47A8-48C0-9921-551DFCFF8782}"/>
                </a:ext>
              </a:extLst>
            </p:cNvPr>
            <p:cNvSpPr txBox="1"/>
            <p:nvPr/>
          </p:nvSpPr>
          <p:spPr>
            <a:xfrm>
              <a:off x="1" y="493369"/>
              <a:ext cx="2362993" cy="1077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지역별로 축제 위치를 </a:t>
              </a:r>
              <a:endParaRPr lang="en-US" altLang="ko-KR"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분류하여</a:t>
              </a:r>
              <a:endParaRPr lang="en-US" altLang="ko-KR" sz="1600">
                <a:latin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사용자가 축제 정보를</a:t>
              </a:r>
              <a:endParaRPr lang="en-US" altLang="ko-KR" sz="1600">
                <a:latin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찾기 쉽도록 구현</a:t>
              </a:r>
              <a:endParaRPr sz="1600"/>
            </a:p>
          </p:txBody>
        </p:sp>
      </p:grpSp>
      <p:grpSp>
        <p:nvGrpSpPr>
          <p:cNvPr id="32" name="그룹 20">
            <a:extLst>
              <a:ext uri="{FF2B5EF4-FFF2-40B4-BE49-F238E27FC236}">
                <a16:creationId xmlns:a16="http://schemas.microsoft.com/office/drawing/2014/main" xmlns="" id="{5282BC63-84DA-4EDF-AC0C-E87D64A498D4}"/>
              </a:ext>
            </a:extLst>
          </p:cNvPr>
          <p:cNvGrpSpPr/>
          <p:nvPr/>
        </p:nvGrpSpPr>
        <p:grpSpPr>
          <a:xfrm>
            <a:off x="468636" y="2185804"/>
            <a:ext cx="2318903" cy="1203545"/>
            <a:chOff x="0" y="0"/>
            <a:chExt cx="2318901" cy="1203544"/>
          </a:xfrm>
        </p:grpSpPr>
        <p:sp>
          <p:nvSpPr>
            <p:cNvPr id="33" name="TextBox 21">
              <a:extLst>
                <a:ext uri="{FF2B5EF4-FFF2-40B4-BE49-F238E27FC236}">
                  <a16:creationId xmlns:a16="http://schemas.microsoft.com/office/drawing/2014/main" xmlns="" id="{4F4CE13A-7CC2-4662-AF74-E1B19B7ECE4B}"/>
                </a:ext>
              </a:extLst>
            </p:cNvPr>
            <p:cNvSpPr txBox="1"/>
            <p:nvPr/>
          </p:nvSpPr>
          <p:spPr>
            <a:xfrm>
              <a:off x="0" y="0"/>
              <a:ext cx="231890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rPr lang="ko-KR" altLang="en-US"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전국 축제 정보</a:t>
              </a:r>
              <a:r>
                <a:rPr lang="en-US" altLang="ko-KR"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 API</a:t>
              </a:r>
              <a:endParaRPr b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xmlns="" id="{8D4CA600-4AE9-4F2E-AA26-55BE6E1A04DB}"/>
                </a:ext>
              </a:extLst>
            </p:cNvPr>
            <p:cNvSpPr txBox="1"/>
            <p:nvPr/>
          </p:nvSpPr>
          <p:spPr>
            <a:xfrm>
              <a:off x="8417" y="372550"/>
              <a:ext cx="1948404" cy="830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en-US" altLang="ko-KR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TourAPI</a:t>
              </a:r>
              <a:r>
                <a:rPr lang="ko-KR" altLang="en-US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이용하여 전국의 축제 정보 받아오기</a:t>
              </a:r>
            </a:p>
          </p:txBody>
        </p:sp>
      </p:grpSp>
      <p:grpSp>
        <p:nvGrpSpPr>
          <p:cNvPr id="35" name="그룹 23">
            <a:extLst>
              <a:ext uri="{FF2B5EF4-FFF2-40B4-BE49-F238E27FC236}">
                <a16:creationId xmlns:a16="http://schemas.microsoft.com/office/drawing/2014/main" xmlns="" id="{DEBC432D-CCA3-4A86-8C79-5E14D38084A5}"/>
              </a:ext>
            </a:extLst>
          </p:cNvPr>
          <p:cNvGrpSpPr/>
          <p:nvPr/>
        </p:nvGrpSpPr>
        <p:grpSpPr>
          <a:xfrm>
            <a:off x="1520545" y="4828190"/>
            <a:ext cx="2194832" cy="957322"/>
            <a:chOff x="0" y="0"/>
            <a:chExt cx="2194831" cy="957320"/>
          </a:xfrm>
        </p:grpSpPr>
        <p:sp>
          <p:nvSpPr>
            <p:cNvPr id="36" name="TextBox 24">
              <a:extLst>
                <a:ext uri="{FF2B5EF4-FFF2-40B4-BE49-F238E27FC236}">
                  <a16:creationId xmlns:a16="http://schemas.microsoft.com/office/drawing/2014/main" xmlns="" id="{6D8191A6-BE70-4305-B10E-C96F5C1D9E73}"/>
                </a:ext>
              </a:extLst>
            </p:cNvPr>
            <p:cNvSpPr txBox="1"/>
            <p:nvPr/>
          </p:nvSpPr>
          <p:spPr>
            <a:xfrm>
              <a:off x="0" y="0"/>
              <a:ext cx="2173028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rPr b="1"/>
                <a:t>Firebase DB </a:t>
              </a:r>
              <a:r>
                <a:rPr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</a:t>
              </a:r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xmlns="" id="{B6FD8642-BEC8-4348-986F-49A1EDB5DC8B}"/>
                </a:ext>
              </a:extLst>
            </p:cNvPr>
            <p:cNvSpPr txBox="1"/>
            <p:nvPr/>
          </p:nvSpPr>
          <p:spPr>
            <a:xfrm>
              <a:off x="8416" y="372548"/>
              <a:ext cx="2186415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rPr lang="en-US" altLang="ko-KR" sz="1600"/>
                <a:t>Firebase</a:t>
              </a:r>
              <a:r>
                <a:rPr lang="ko-KR" altLang="en-US" sz="1600"/>
                <a:t>를 이용한</a:t>
              </a:r>
              <a:endParaRPr lang="en-US" altLang="ko-KR" sz="1600"/>
            </a:p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/>
                <a:t>사용자 </a:t>
              </a:r>
              <a:r>
                <a:rPr lang="en-US" altLang="ko-KR" sz="1600"/>
                <a:t>DB </a:t>
              </a:r>
              <a:r>
                <a:rPr lang="ko-KR" altLang="en-US" sz="1600"/>
                <a:t>구현</a:t>
              </a:r>
              <a:endParaRPr sz="1600"/>
            </a:p>
          </p:txBody>
        </p:sp>
      </p:grpSp>
      <p:sp>
        <p:nvSpPr>
          <p:cNvPr id="38" name="직선 연결선 28">
            <a:extLst>
              <a:ext uri="{FF2B5EF4-FFF2-40B4-BE49-F238E27FC236}">
                <a16:creationId xmlns:a16="http://schemas.microsoft.com/office/drawing/2014/main" xmlns="" id="{AEEC274E-D2B2-49E0-A819-DDEDF36D34BD}"/>
              </a:ext>
            </a:extLst>
          </p:cNvPr>
          <p:cNvSpPr/>
          <p:nvPr/>
        </p:nvSpPr>
        <p:spPr>
          <a:xfrm>
            <a:off x="2818763" y="260133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직선 연결선 29">
            <a:extLst>
              <a:ext uri="{FF2B5EF4-FFF2-40B4-BE49-F238E27FC236}">
                <a16:creationId xmlns:a16="http://schemas.microsoft.com/office/drawing/2014/main" xmlns="" id="{24A46059-7796-4BA4-8A73-637BCA571AFE}"/>
              </a:ext>
            </a:extLst>
          </p:cNvPr>
          <p:cNvSpPr/>
          <p:nvPr/>
        </p:nvSpPr>
        <p:spPr>
          <a:xfrm>
            <a:off x="3856988" y="500510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직선 연결선 30">
            <a:extLst>
              <a:ext uri="{FF2B5EF4-FFF2-40B4-BE49-F238E27FC236}">
                <a16:creationId xmlns:a16="http://schemas.microsoft.com/office/drawing/2014/main" xmlns="" id="{58B17A4B-7B46-4B29-91C9-D8838A575727}"/>
              </a:ext>
            </a:extLst>
          </p:cNvPr>
          <p:cNvSpPr/>
          <p:nvPr/>
        </p:nvSpPr>
        <p:spPr>
          <a:xfrm>
            <a:off x="7634971" y="3242225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1" name="그룹 14">
            <a:extLst>
              <a:ext uri="{FF2B5EF4-FFF2-40B4-BE49-F238E27FC236}">
                <a16:creationId xmlns:a16="http://schemas.microsoft.com/office/drawing/2014/main" xmlns="" id="{B65C5A68-93B3-48DE-81F2-C68C5C259B94}"/>
              </a:ext>
            </a:extLst>
          </p:cNvPr>
          <p:cNvGrpSpPr/>
          <p:nvPr/>
        </p:nvGrpSpPr>
        <p:grpSpPr>
          <a:xfrm>
            <a:off x="1188881" y="351818"/>
            <a:ext cx="1320231" cy="660427"/>
            <a:chOff x="0" y="0"/>
            <a:chExt cx="1320230" cy="660425"/>
          </a:xfrm>
        </p:grpSpPr>
        <p:sp>
          <p:nvSpPr>
            <p:cNvPr id="42" name="TextBox 17">
              <a:extLst>
                <a:ext uri="{FF2B5EF4-FFF2-40B4-BE49-F238E27FC236}">
                  <a16:creationId xmlns:a16="http://schemas.microsoft.com/office/drawing/2014/main" xmlns="" id="{EC6A32A6-471B-4AA6-AABE-68E0AED7D2E9}"/>
                </a:ext>
              </a:extLst>
            </p:cNvPr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2</a:t>
              </a:r>
              <a:r>
                <a:t>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43" name="TextBox 18">
              <a:extLst>
                <a:ext uri="{FF2B5EF4-FFF2-40B4-BE49-F238E27FC236}">
                  <a16:creationId xmlns:a16="http://schemas.microsoft.com/office/drawing/2014/main" xmlns="" id="{D9A5D050-6ED0-4767-B708-D980766D185C}"/>
                </a:ext>
              </a:extLst>
            </p:cNvPr>
            <p:cNvSpPr txBox="1"/>
            <p:nvPr/>
          </p:nvSpPr>
          <p:spPr>
            <a:xfrm>
              <a:off x="0" y="229541"/>
              <a:ext cx="1320230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2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56" name="직선 연결선 11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직사각형 12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3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2</a:t>
            </a:r>
            <a:endParaRPr/>
          </a:p>
        </p:txBody>
      </p:sp>
      <p:grpSp>
        <p:nvGrpSpPr>
          <p:cNvPr id="161" name="그룹 14"/>
          <p:cNvGrpSpPr/>
          <p:nvPr/>
        </p:nvGrpSpPr>
        <p:grpSpPr>
          <a:xfrm>
            <a:off x="1188881" y="351818"/>
            <a:ext cx="1320231" cy="660427"/>
            <a:chOff x="0" y="0"/>
            <a:chExt cx="1320230" cy="660425"/>
          </a:xfrm>
        </p:grpSpPr>
        <p:sp>
          <p:nvSpPr>
            <p:cNvPr id="159" name="TextBox 17"/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2</a:t>
              </a:r>
              <a:r>
                <a:t>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160" name="TextBox 18"/>
            <p:cNvSpPr txBox="1"/>
            <p:nvPr/>
          </p:nvSpPr>
          <p:spPr>
            <a:xfrm>
              <a:off x="0" y="229541"/>
              <a:ext cx="1320230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37EBAD74-A618-47BE-9EB7-398D71D64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867593"/>
              </p:ext>
            </p:extLst>
          </p:nvPr>
        </p:nvGraphicFramePr>
        <p:xfrm>
          <a:off x="619789" y="1241787"/>
          <a:ext cx="11038843" cy="5111876"/>
        </p:xfrm>
        <a:graphic>
          <a:graphicData uri="http://schemas.openxmlformats.org/drawingml/2006/table">
            <a:tbl>
              <a:tblPr/>
              <a:tblGrid>
                <a:gridCol w="1083628">
                  <a:extLst>
                    <a:ext uri="{9D8B030D-6E8A-4147-A177-3AD203B41FA5}">
                      <a16:colId xmlns:a16="http://schemas.microsoft.com/office/drawing/2014/main" xmlns="" val="1902489806"/>
                    </a:ext>
                  </a:extLst>
                </a:gridCol>
                <a:gridCol w="9955215">
                  <a:extLst>
                    <a:ext uri="{9D8B030D-6E8A-4147-A177-3AD203B41FA5}">
                      <a16:colId xmlns:a16="http://schemas.microsoft.com/office/drawing/2014/main" xmlns="" val="3673397358"/>
                    </a:ext>
                  </a:extLst>
                </a:gridCol>
              </a:tblGrid>
              <a:tr h="3916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4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세부내용</a:t>
                      </a:r>
                      <a:endParaRPr lang="ko-KR" altLang="en-US" sz="4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8607188"/>
                  </a:ext>
                </a:extLst>
              </a:tr>
              <a:tr h="517243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정하기 및 필요한 기술과 기능 알아보기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활용한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Collaboration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 Control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 구축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7605802"/>
                  </a:ext>
                </a:extLst>
              </a:tr>
              <a:tr h="507726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어플의 기본 틀 제작 및 활용할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알아보기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5946701"/>
                  </a:ext>
                </a:extLst>
              </a:tr>
              <a:tr h="601669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구성 회의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페이지 관계 설계 및 기능별 역할 분담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액티비티 툴바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구성 회의를 거쳐 완성된 상세 페이지에 맞게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MainActivity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ViewPager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5227250"/>
                  </a:ext>
                </a:extLst>
              </a:tr>
              <a:tr h="517243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캘린더 레이아웃 파일 구성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DrawerLayout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네비게이션 뷰를 이용한 메뉴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축제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파싱 코드 작성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2433075"/>
                  </a:ext>
                </a:extLst>
              </a:tr>
              <a:tr h="601669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 데이터 포털의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정상적으로 받아올 수 없는 자료이기 때문에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PredictQ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세계 축제 정보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교체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Firestore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어플과 연동 후 어플의 정보 넣어주기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Navigation drawer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사용자 메뉴 구현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103025"/>
                  </a:ext>
                </a:extLst>
              </a:tr>
              <a:tr h="601669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Retrofit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이용하여 사설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API(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세계 축제정보와 공연정보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가져와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RecyclerView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배치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FireBase Authentication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이용한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페이스북 소셜 로그인 연동기능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84773282"/>
                  </a:ext>
                </a:extLst>
              </a:tr>
              <a:tr h="507726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중간점검을 앞두고 발표 자료 및 어플 점검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8751804"/>
                  </a:ext>
                </a:extLst>
              </a:tr>
              <a:tr h="865253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앞으로의 프로젝트 방향에 대해서 논의 진행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정보들 중에서도 사용 불가능한 정보들로 인하여 프로젝트 내의 변동사항 발생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 계획했던 축제의 데이터가 바뀌었기 때문에 이를 극복하기 위해 처음으로 돌아가 다시 시작하기로 결정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493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4023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A3838"/>
      </a:dk1>
      <a:lt1>
        <a:srgbClr val="F2F2F2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1026</Words>
  <Application>Microsoft Office PowerPoint</Application>
  <PresentationFormat>와이드스크린</PresentationFormat>
  <Paragraphs>214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Noto Sans CJK KR Thin</vt:lpstr>
      <vt:lpstr>나눔스퀘어라운드 Regular</vt:lpstr>
      <vt:lpstr>맑은 고딕</vt:lpstr>
      <vt:lpstr>한양신명조</vt:lpstr>
      <vt:lpstr>한컴바탕</vt:lpstr>
      <vt:lpstr>휴먼명조</vt:lpstr>
      <vt:lpstr>Arial</vt:lpstr>
      <vt:lpstr>Helvetica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</cp:revision>
  <dcterms:modified xsi:type="dcterms:W3CDTF">2019-06-19T02:20:51Z</dcterms:modified>
</cp:coreProperties>
</file>