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72" r:id="rId10"/>
    <p:sldId id="273" r:id="rId11"/>
    <p:sldId id="265" r:id="rId12"/>
    <p:sldId id="263" r:id="rId13"/>
    <p:sldId id="275" r:id="rId14"/>
    <p:sldId id="276" r:id="rId15"/>
    <p:sldId id="274" r:id="rId16"/>
    <p:sldId id="266" r:id="rId17"/>
    <p:sldId id="268" r:id="rId18"/>
    <p:sldId id="26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/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rPr/>
              <a:t>김다빈, 이상규, 차혜연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0C68D5-E815-4250-95DB-DB8517E26E9F}"/>
              </a:ext>
            </a:extLst>
          </p:cNvPr>
          <p:cNvSpPr txBox="1"/>
          <p:nvPr/>
        </p:nvSpPr>
        <p:spPr>
          <a:xfrm>
            <a:off x="598701" y="5123934"/>
            <a:ext cx="494782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구현환경 및 시스템 정의서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2</a:t>
              </a:r>
              <a:r>
                <a:rPr/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A0762A3C-62EF-4EE4-8584-0AD76B4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9165"/>
              </p:ext>
            </p:extLst>
          </p:nvPr>
        </p:nvGraphicFramePr>
        <p:xfrm>
          <a:off x="490138" y="1241787"/>
          <a:ext cx="10902796" cy="5333185"/>
        </p:xfrm>
        <a:graphic>
          <a:graphicData uri="http://schemas.openxmlformats.org/drawingml/2006/table">
            <a:tbl>
              <a:tblPr/>
              <a:tblGrid>
                <a:gridCol w="1070272">
                  <a:extLst>
                    <a:ext uri="{9D8B030D-6E8A-4147-A177-3AD203B41FA5}">
                      <a16:colId xmlns="" xmlns:a16="http://schemas.microsoft.com/office/drawing/2014/main" val="3418167760"/>
                    </a:ext>
                  </a:extLst>
                </a:gridCol>
                <a:gridCol w="9832524">
                  <a:extLst>
                    <a:ext uri="{9D8B030D-6E8A-4147-A177-3AD203B41FA5}">
                      <a16:colId xmlns="" xmlns:a16="http://schemas.microsoft.com/office/drawing/2014/main" val="4062239330"/>
                    </a:ext>
                  </a:extLst>
                </a:gridCol>
              </a:tblGrid>
              <a:tr h="3503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6682237"/>
                  </a:ext>
                </a:extLst>
              </a:tr>
              <a:tr h="1166808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구글 캘린더에서 커스텀 캘린더로 변경하여 달력에 사용자 커스텀 기능 추가 가능하도록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파이어 베이스 인증시스템을 통해 로그인한 사용자 정보를 읽어와 유저 고유 아이디를 기반으로 파이어스토어 데이터 모델링을 하였고 데이터 입력폼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축제 정보 중 마음에 드는 정보에 좋아요 버튼을 누를 수 있도록 이벤트 리스너 구현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9265322"/>
                  </a:ext>
                </a:extLst>
              </a:tr>
              <a:tr h="59416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PredictHQ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한국 지역 축제 정보를 받아오도록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이용하여 화면에 띄울 때 사진 정보도 함께 넣기 위해 글라이드를 이용해 주소값으로 지정된 이미지 파일을 불러오는 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0519475"/>
                  </a:ext>
                </a:extLst>
              </a:tr>
              <a:tr h="765295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 상세정보 페이지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클릭 시 색상을 변경하고 달력에 연동하여 해당 날짜 클릭 시 데이터를 출력하는 방향으로 수정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페이지의 방향을 지역 페이지로 수정한 뒤 네이버 지도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사용해 위치기반 데이터 출력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5485398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리뷰페이지의 기능 구현 및 어플 시연 테스트 후 수정사항 체크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3638117"/>
                  </a:ext>
                </a:extLst>
              </a:tr>
              <a:tr h="50813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좋아요 한 리스트를 모아 볼 수 있는 페이지 추가 제작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733533"/>
                  </a:ext>
                </a:extLst>
              </a:tr>
              <a:tr h="586697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로그인 시스템이 불필요하다고 판단하여 </a:t>
                      </a:r>
                      <a:r>
                        <a:rPr lang="ko-KR" altLang="en-US" sz="1400" kern="0" spc="-7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파이어베이스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 인증기능을 제거하고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정보를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DB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화하여 받아오는 형식으로 사용하는 방향으로 수정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5638020"/>
                  </a:ext>
                </a:extLst>
              </a:tr>
              <a:tr h="44425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정보를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화하여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Firebase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저장하고 </a:t>
                      </a:r>
                      <a:r>
                        <a:rPr lang="ko-KR" altLang="en-US" sz="1400" kern="0" spc="-7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최종 시연 및 디버깅 </a:t>
                      </a:r>
                      <a:r>
                        <a:rPr lang="ko-KR" altLang="en-US" sz="1400" kern="0" spc="-7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6921101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다시 생성</a:t>
                      </a:r>
                      <a:r>
                        <a:rPr lang="en-US" altLang="ko-KR" sz="1400" kern="0" spc="-7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kern="0" spc="-70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70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페이지 </a:t>
                      </a:r>
                      <a:r>
                        <a:rPr lang="en-US" altLang="ko-KR" sz="1400" kern="0" spc="-70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 </a:t>
                      </a:r>
                      <a:r>
                        <a:rPr lang="ko-KR" altLang="en-US" sz="1400" kern="0" spc="-70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선택 페이지로 변경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07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rPr/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256416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시스템 설명서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85472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882552" y="2807925"/>
            <a:ext cx="896983" cy="4789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732950" y="2807925"/>
            <a:ext cx="896983" cy="4789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7064" y="1029073"/>
            <a:ext cx="2691677" cy="435494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344401" y="4667794"/>
            <a:ext cx="400594" cy="35705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4400" y="465551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39897" y="3013166"/>
            <a:ext cx="467153" cy="16487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789541" y="2429691"/>
            <a:ext cx="450356" cy="58347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7551665" y="1636784"/>
            <a:ext cx="154144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상세 페이지로</a:t>
            </a:r>
            <a:endParaRPr lang="en-US" altLang="ko-KR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이동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5270" y="3013166"/>
            <a:ext cx="467153" cy="16487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789541" y="3184521"/>
            <a:ext cx="1035729" cy="2014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666147" y="3353019"/>
            <a:ext cx="1233669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(</a:t>
            </a:r>
            <a:r>
              <a:rPr lang="ko-KR" altLang="en-US" smtClean="0"/>
              <a:t>붉게 변경</a:t>
            </a:r>
            <a:r>
              <a:rPr lang="en-US" altLang="ko-KR" smtClean="0"/>
              <a:t>)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err="1" smtClean="0"/>
              <a:t>Firestore</a:t>
            </a:r>
            <a:r>
              <a:rPr lang="ko-KR" altLang="en-US" smtClean="0"/>
              <a:t>에</a:t>
            </a:r>
            <a:endParaRPr lang="en-US" altLang="ko-KR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저장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9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7" y="1194091"/>
            <a:ext cx="2680748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51" y="1194090"/>
            <a:ext cx="2686307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9"/>
          <p:cNvSpPr txBox="1"/>
          <p:nvPr/>
        </p:nvSpPr>
        <p:spPr>
          <a:xfrm>
            <a:off x="1904810" y="6041285"/>
            <a:ext cx="10589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 </a:t>
            </a:r>
            <a:r>
              <a:rPr lang="ko-KR" altLang="en-US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클릭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5526330" y="6081813"/>
            <a:ext cx="11439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mtClean="0"/>
              <a:t>More </a:t>
            </a:r>
            <a:r>
              <a:rPr lang="ko-KR" altLang="en-US" smtClean="0"/>
              <a:t>클릭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3" name="TextBox 37"/>
          <p:cNvSpPr txBox="1"/>
          <p:nvPr/>
        </p:nvSpPr>
        <p:spPr>
          <a:xfrm>
            <a:off x="9232809" y="6081813"/>
            <a:ext cx="19261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err="1" smtClean="0"/>
              <a:t>NavigationDrawar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6198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9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0" y="1236099"/>
            <a:ext cx="2680748" cy="469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4" y="1210549"/>
            <a:ext cx="2686307" cy="47458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9"/>
          <p:cNvSpPr txBox="1"/>
          <p:nvPr/>
        </p:nvSpPr>
        <p:spPr>
          <a:xfrm>
            <a:off x="2907728" y="6041285"/>
            <a:ext cx="1212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err="1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7668639" y="6041285"/>
            <a:ext cx="154144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mtClean="0">
                <a:latin typeface="Arial"/>
                <a:cs typeface="Arial"/>
                <a:sym typeface="Arial"/>
              </a:rPr>
              <a:t>로그아웃 클릭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82943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884488" cy="660427"/>
            <a:chOff x="0" y="0"/>
            <a:chExt cx="1884487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35710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3 </a:t>
              </a:r>
              <a:r>
                <a:rPr lang="ko-KR" altLang="en-US"/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88448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pic>
        <p:nvPicPr>
          <p:cNvPr id="15" name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7" y="1194091"/>
            <a:ext cx="2714870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스크린샷 2019-04-24 오후 12.4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32" y="1194090"/>
            <a:ext cx="2706108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Box 9"/>
          <p:cNvSpPr txBox="1"/>
          <p:nvPr/>
        </p:nvSpPr>
        <p:spPr>
          <a:xfrm>
            <a:off x="952412" y="6084830"/>
            <a:ext cx="20928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선택 페이지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5744211" y="6081813"/>
            <a:ext cx="15542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페이지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19" name="TextBox 37"/>
          <p:cNvSpPr txBox="1"/>
          <p:nvPr/>
        </p:nvSpPr>
        <p:spPr>
          <a:xfrm>
            <a:off x="9529919" y="6081813"/>
            <a:ext cx="132343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클릭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84523" y="1194089"/>
            <a:ext cx="2828207" cy="47787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92622" y="5225143"/>
            <a:ext cx="400594" cy="35705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626" y="511313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0982" y="3065417"/>
            <a:ext cx="470263" cy="182880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6287" y="2324969"/>
            <a:ext cx="160556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 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More </a:t>
            </a:r>
            <a:r>
              <a:rPr lang="ko-KR" altLang="en-US" smtClean="0"/>
              <a:t>페이지로</a:t>
            </a:r>
            <a:endParaRPr lang="en-US" altLang="ko-KR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이동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45291" y="2934789"/>
            <a:ext cx="403303" cy="13062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직사각형 6"/>
          <p:cNvSpPr/>
          <p:nvPr/>
        </p:nvSpPr>
        <p:spPr>
          <a:xfrm>
            <a:off x="952412" y="1802674"/>
            <a:ext cx="763177" cy="226423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직선 화살표 연결선 8"/>
          <p:cNvCxnSpPr>
            <a:endCxn id="10" idx="1"/>
          </p:cNvCxnSpPr>
          <p:nvPr/>
        </p:nvCxnSpPr>
        <p:spPr>
          <a:xfrm flipV="1">
            <a:off x="1707939" y="1695466"/>
            <a:ext cx="1740655" cy="22042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3448594" y="1233802"/>
            <a:ext cx="164403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 시 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‘</a:t>
            </a:r>
            <a:r>
              <a:rPr lang="ko-KR" altLang="en-US" smtClean="0"/>
              <a:t>서울</a:t>
            </a:r>
            <a:r>
              <a:rPr lang="en-US" altLang="ko-KR" smtClean="0"/>
              <a:t>’ </a:t>
            </a:r>
            <a:r>
              <a:rPr lang="ko-KR" altLang="en-US" smtClean="0"/>
              <a:t>지역별로</a:t>
            </a:r>
            <a:endParaRPr lang="en-US" altLang="ko-KR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데이터 분류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38817" y="2926080"/>
            <a:ext cx="296091" cy="313508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798590" y="3156857"/>
            <a:ext cx="740227" cy="4265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3525602" y="3641063"/>
            <a:ext cx="127214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Like </a:t>
            </a: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눌렀던</a:t>
            </a:r>
            <a:endParaRPr kumimoji="0" lang="en-US" altLang="ko-KR" sz="1800" b="0" i="0" u="none" strike="noStrike" cap="none" spc="0" normalizeH="0" baseline="0" smtClean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정보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834908" y="3000103"/>
            <a:ext cx="294349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7967927" y="262128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02122" y="5039587"/>
            <a:ext cx="609069" cy="557349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29659" y="4670257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클릭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2356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034040" y="17582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5855725" y="3162331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581831" y="1766513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3307936" y="3112929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129622" y="1771368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004421" y="2431956"/>
            <a:ext cx="164083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 위치 기반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제공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8" name="TextBox 18"/>
          <p:cNvSpPr txBox="1"/>
          <p:nvPr/>
        </p:nvSpPr>
        <p:spPr>
          <a:xfrm>
            <a:off x="7993214" y="5449741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9" name="TextBox 19"/>
          <p:cNvSpPr txBox="1"/>
          <p:nvPr/>
        </p:nvSpPr>
        <p:spPr>
          <a:xfrm>
            <a:off x="7636002" y="2293456"/>
            <a:ext cx="153503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캘린더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/>
              <a:t>화면</a:t>
            </a:r>
            <a:endParaRPr lang="en-US" altLang="ko-KR"/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0" name="TextBox 20"/>
          <p:cNvSpPr txBox="1"/>
          <p:nvPr/>
        </p:nvSpPr>
        <p:spPr>
          <a:xfrm>
            <a:off x="2372103" y="2072769"/>
            <a:ext cx="187166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홈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어플의 메인화면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전국의 모든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띄워줌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958585" y="3430320"/>
            <a:ext cx="124649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왼쪽에서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열리는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사용자메뉴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/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2585001" cy="660427"/>
            <a:chOff x="0" y="0"/>
            <a:chExt cx="2585000" cy="660425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136832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003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258500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시스템 </a:t>
              </a:r>
              <a:r>
                <a:rPr lang="ko-KR" altLang="en-US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설명서</a:t>
              </a:r>
              <a:r>
                <a:rPr lang="en-US" altLang="ko-KR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_</a:t>
              </a:r>
              <a:r>
                <a:rPr lang="ko-KR" altLang="en-US" smtClean="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정리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3" name="TextBox 21">
            <a:extLst>
              <a:ext uri="{FF2B5EF4-FFF2-40B4-BE49-F238E27FC236}">
                <a16:creationId xmlns="" xmlns:a16="http://schemas.microsoft.com/office/drawing/2014/main" id="{5139C88C-041B-4EFA-8802-566364E01A67}"/>
              </a:ext>
            </a:extLst>
          </p:cNvPr>
          <p:cNvSpPr txBox="1"/>
          <p:nvPr/>
        </p:nvSpPr>
        <p:spPr>
          <a:xfrm>
            <a:off x="6234662" y="3559064"/>
            <a:ext cx="178991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MyFestival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리스트 화면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사용자의 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정보를 리스트로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받아옴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rPr/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rPr/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rPr/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/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428514" y="2593553"/>
            <a:ext cx="8746891" cy="1643396"/>
            <a:chOff x="-1" y="-1"/>
            <a:chExt cx="7169666" cy="981036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11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역할 분담</a:t>
              </a:r>
              <a:endParaRPr lang="en-US" altLang="ko-KR" sz="1600"/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제작</a:t>
              </a:r>
              <a:r>
                <a:rPr lang="en-US" altLang="ko-KR" sz="1600"/>
                <a:t> </a:t>
              </a:r>
              <a:r>
                <a:rPr sz="1600"/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어플 </a:t>
              </a:r>
              <a:r>
                <a:rPr lang="en-US" altLang="ko-KR" sz="1600"/>
                <a:t> </a:t>
              </a:r>
              <a:r>
                <a:rPr sz="1600"/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시스템  설명서</a:t>
              </a:r>
              <a:endParaRPr sz="1600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791834" cy="461662"/>
              <a:chOff x="0" y="0"/>
              <a:chExt cx="1791832" cy="46166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1246491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620942" cy="461662"/>
              <a:chOff x="0" y="0"/>
              <a:chExt cx="1620940" cy="46166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1075599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구현 </a:t>
                </a:r>
                <a:r>
                  <a:rPr lang="ko-KR" altLang="en-US"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환경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2434640" cy="461662"/>
              <a:chOff x="0" y="0"/>
              <a:chExt cx="2434639" cy="461660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606895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1889297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시스템 설명서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 sz="1600"/>
                <a:t>구현 환경</a:t>
              </a:r>
              <a:endParaRPr sz="1600"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rPr/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88881" y="3750363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전반적인 프로젝트 기획 및 레이아웃 디자인</a:t>
            </a:r>
            <a:r>
              <a:rPr lang="en-US" altLang="ko-KR" sz="150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인트로</a:t>
            </a:r>
            <a:r>
              <a:rPr lang="ko-KR" altLang="en-US" sz="1500"/>
              <a:t> 기능 구현</a:t>
            </a:r>
            <a:r>
              <a:rPr lang="en-US" altLang="ko-KR" sz="150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드라워</a:t>
            </a:r>
            <a:r>
              <a:rPr lang="ko-KR" altLang="en-US" sz="1500"/>
              <a:t> </a:t>
            </a:r>
            <a:r>
              <a:rPr lang="ko-KR" altLang="en-US" sz="1500" err="1"/>
              <a:t>내비게이션</a:t>
            </a:r>
            <a:r>
              <a:rPr lang="ko-KR" altLang="en-US" sz="1500"/>
              <a:t> 레이아웃 구현</a:t>
            </a:r>
            <a:r>
              <a:rPr lang="en-US" altLang="ko-KR" sz="1500"/>
              <a:t>(</a:t>
            </a:r>
            <a:r>
              <a:rPr lang="ko-KR" altLang="en-US" sz="1500" err="1"/>
              <a:t>마이페이지</a:t>
            </a:r>
            <a:r>
              <a:rPr lang="en-US" altLang="ko-KR" sz="1500"/>
              <a:t>, </a:t>
            </a:r>
            <a:r>
              <a:rPr lang="ko-KR" altLang="en-US" sz="1500"/>
              <a:t>리뷰 등 다양한 정보가 있는 메뉴로 구현 예정</a:t>
            </a:r>
            <a:r>
              <a:rPr lang="en-US" altLang="ko-KR" sz="1500"/>
              <a:t>), </a:t>
            </a:r>
            <a:endParaRPr sz="1500"/>
          </a:p>
        </p:txBody>
      </p:sp>
      <p:sp>
        <p:nvSpPr>
          <p:cNvPr id="140" name="TextBox 21"/>
          <p:cNvSpPr txBox="1"/>
          <p:nvPr/>
        </p:nvSpPr>
        <p:spPr>
          <a:xfrm>
            <a:off x="4893476" y="3589668"/>
            <a:ext cx="2492382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메인액티비티와</a:t>
            </a:r>
            <a:r>
              <a:rPr lang="ko-KR" altLang="en-US" sz="1500"/>
              <a:t> 각 </a:t>
            </a:r>
            <a:r>
              <a:rPr lang="ko-KR" altLang="en-US" sz="1500" err="1"/>
              <a:t>프래그먼트</a:t>
            </a:r>
            <a:r>
              <a:rPr lang="ko-KR" altLang="en-US" sz="1500"/>
              <a:t> 연결</a:t>
            </a:r>
            <a:r>
              <a:rPr lang="en-US" altLang="ko-KR" sz="150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홈프래그먼트</a:t>
            </a:r>
            <a:r>
              <a:rPr lang="ko-KR" altLang="en-US" sz="1500"/>
              <a:t> 디자인 및 기능 구현</a:t>
            </a:r>
            <a:r>
              <a:rPr lang="en-US" altLang="ko-KR" sz="1500"/>
              <a:t>(</a:t>
            </a:r>
            <a:r>
              <a:rPr lang="ko-KR" altLang="en-US" sz="1500" err="1"/>
              <a:t>리사이클러뷰와</a:t>
            </a:r>
            <a:r>
              <a:rPr lang="ko-KR" altLang="en-US" sz="1500"/>
              <a:t> </a:t>
            </a:r>
            <a:r>
              <a:rPr lang="ko-KR" altLang="en-US" sz="1500" err="1"/>
              <a:t>레트로핏을</a:t>
            </a:r>
            <a:r>
              <a:rPr lang="ko-KR" altLang="en-US" sz="1500"/>
              <a:t> 이용하여 </a:t>
            </a:r>
            <a:r>
              <a:rPr lang="en-US" altLang="ko-KR" sz="1500"/>
              <a:t>API </a:t>
            </a:r>
            <a:r>
              <a:rPr lang="ko-KR" altLang="en-US" sz="1500"/>
              <a:t>데이터를 </a:t>
            </a:r>
            <a:r>
              <a:rPr lang="ko-KR" altLang="en-US" sz="1500" err="1"/>
              <a:t>카드뷰</a:t>
            </a:r>
            <a:r>
              <a:rPr lang="ko-KR" altLang="en-US" sz="1500"/>
              <a:t> 형식의 리스트로 뿌려줌</a:t>
            </a:r>
            <a:r>
              <a:rPr lang="en-US" altLang="ko-KR" sz="150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로그인액티비티</a:t>
            </a:r>
            <a:r>
              <a:rPr lang="en-US" altLang="ko-KR" sz="1500"/>
              <a:t>(</a:t>
            </a:r>
            <a:r>
              <a:rPr lang="ko-KR" altLang="en-US" sz="1500" err="1"/>
              <a:t>파이어베이스</a:t>
            </a:r>
            <a:r>
              <a:rPr lang="ko-KR" altLang="en-US" sz="1500"/>
              <a:t> 인증 </a:t>
            </a:r>
            <a:r>
              <a:rPr lang="en-US" altLang="ko-KR" sz="1500"/>
              <a:t>– </a:t>
            </a:r>
            <a:r>
              <a:rPr lang="ko-KR" altLang="en-US" sz="1500" err="1"/>
              <a:t>이메일</a:t>
            </a:r>
            <a:r>
              <a:rPr lang="en-US" altLang="ko-KR" sz="1500"/>
              <a:t>, </a:t>
            </a:r>
            <a:r>
              <a:rPr lang="ko-KR" altLang="en-US" sz="1500" err="1"/>
              <a:t>구글</a:t>
            </a:r>
            <a:r>
              <a:rPr lang="en-US" altLang="ko-KR" sz="1500"/>
              <a:t>, </a:t>
            </a:r>
            <a:r>
              <a:rPr lang="ko-KR" altLang="en-US" sz="1500" err="1"/>
              <a:t>페이스북</a:t>
            </a:r>
            <a:r>
              <a:rPr lang="en-US" altLang="ko-KR" sz="1500"/>
              <a:t>)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지역별 위치 정보 분류해서</a:t>
            </a:r>
            <a:endParaRPr lang="en-US" altLang="ko-KR" sz="1500"/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보여주기</a:t>
            </a:r>
            <a:endParaRPr lang="en-US" altLang="ko-KR" sz="1500"/>
          </a:p>
        </p:txBody>
      </p:sp>
      <p:sp>
        <p:nvSpPr>
          <p:cNvPr id="141" name="TextBox 22"/>
          <p:cNvSpPr txBox="1"/>
          <p:nvPr/>
        </p:nvSpPr>
        <p:spPr>
          <a:xfrm>
            <a:off x="8598069" y="3696798"/>
            <a:ext cx="2492383" cy="283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/>
              <a:t>전반적인 프로젝트 기획</a:t>
            </a:r>
            <a:endParaRPr lang="en-US" altLang="ko-KR" sz="150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커스텀</a:t>
            </a:r>
            <a:r>
              <a:rPr lang="ko-KR" altLang="en-US" sz="1500"/>
              <a:t> 캘린더 디자인 및 기능 구현</a:t>
            </a:r>
            <a:r>
              <a:rPr lang="en-US" altLang="ko-KR" sz="150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err="1"/>
              <a:t>커스텀</a:t>
            </a:r>
            <a:r>
              <a:rPr lang="ko-KR" altLang="en-US" sz="1500"/>
              <a:t> 캘린더와 </a:t>
            </a:r>
            <a:r>
              <a:rPr lang="ko-KR" altLang="en-US" sz="1500" err="1"/>
              <a:t>파이어베이스</a:t>
            </a:r>
            <a:r>
              <a:rPr lang="ko-KR" altLang="en-US" sz="1500"/>
              <a:t> </a:t>
            </a:r>
            <a:r>
              <a:rPr lang="ko-KR" altLang="en-US" sz="1500" err="1"/>
              <a:t>파이어스토어를</a:t>
            </a:r>
            <a:r>
              <a:rPr lang="ko-KR" altLang="en-US" sz="1500"/>
              <a:t> 연동하여 데이터 저장 및 불러오기 기능 구현</a:t>
            </a:r>
            <a:r>
              <a:rPr lang="en-US" altLang="ko-KR" sz="1500"/>
              <a:t>,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/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20845" cy="660427"/>
            <a:chOff x="0" y="0"/>
            <a:chExt cx="1220844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001 </a:t>
              </a:r>
              <a:r>
                <a:rPr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20844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/>
                <a:t>역할분담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/>
              <a:t>김다빈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/>
              <a:t>이상규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/>
              <a:t>차혜연</a:t>
            </a:r>
            <a:r>
              <a:rPr lang="en-US" altLang="ko-KR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600"/>
              <a:t>,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6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6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6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/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/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/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/>
              <a:t>Step3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/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="" xmlns:a16="http://schemas.microsoft.com/office/drawing/2014/main" id="{E68FEF9F-639C-484C-A523-61BE25120B91}"/>
              </a:ext>
            </a:extLst>
          </p:cNvPr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="" xmlns:a16="http://schemas.microsoft.com/office/drawing/2014/main" id="{4DB1C401-C317-4429-9CD4-0B6425A83D4D}"/>
              </a:ext>
            </a:extLst>
          </p:cNvPr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FB10F62-E21E-4BC8-B4DB-5915D5B14021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4646" y="1186269"/>
            <a:ext cx="3257115" cy="50915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rPr/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구현 환경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grpSp>
        <p:nvGrpSpPr>
          <p:cNvPr id="25" name="그룹 15">
            <a:extLst>
              <a:ext uri="{FF2B5EF4-FFF2-40B4-BE49-F238E27FC236}">
                <a16:creationId xmlns="" xmlns:a16="http://schemas.microsoft.com/office/drawing/2014/main" id="{0B1AE4F2-4011-4D8B-860A-F59E1590DCDE}"/>
              </a:ext>
            </a:extLst>
          </p:cNvPr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26" name="타원 1">
              <a:extLst>
                <a:ext uri="{FF2B5EF4-FFF2-40B4-BE49-F238E27FC236}">
                  <a16:creationId xmlns="" xmlns:a16="http://schemas.microsoft.com/office/drawing/2014/main" id="{A8CD949E-08E2-4268-9DEA-0873C2605A6A}"/>
                </a:ext>
              </a:extLst>
            </p:cNvPr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타원 5">
              <a:extLst>
                <a:ext uri="{FF2B5EF4-FFF2-40B4-BE49-F238E27FC236}">
                  <a16:creationId xmlns="" xmlns:a16="http://schemas.microsoft.com/office/drawing/2014/main" id="{AFE04FA6-FEBA-48BD-A9FE-46496C320D5E}"/>
                </a:ext>
              </a:extLst>
            </p:cNvPr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타원 11">
              <a:extLst>
                <a:ext uri="{FF2B5EF4-FFF2-40B4-BE49-F238E27FC236}">
                  <a16:creationId xmlns="" xmlns:a16="http://schemas.microsoft.com/office/drawing/2014/main" id="{C93D3F15-C45D-4B60-9BFD-91B7BF5CCD3F}"/>
                </a:ext>
              </a:extLst>
            </p:cNvPr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" name="그룹 12">
            <a:extLst>
              <a:ext uri="{FF2B5EF4-FFF2-40B4-BE49-F238E27FC236}">
                <a16:creationId xmlns="" xmlns:a16="http://schemas.microsoft.com/office/drawing/2014/main" id="{324D0FF3-8508-4C4D-B081-BFE544B4FF03}"/>
              </a:ext>
            </a:extLst>
          </p:cNvPr>
          <p:cNvGrpSpPr/>
          <p:nvPr/>
        </p:nvGrpSpPr>
        <p:grpSpPr>
          <a:xfrm>
            <a:off x="9031430" y="2825922"/>
            <a:ext cx="2464775" cy="1570585"/>
            <a:chOff x="0" y="0"/>
            <a:chExt cx="2464774" cy="1570584"/>
          </a:xfrm>
        </p:grpSpPr>
        <p:sp>
          <p:nvSpPr>
            <p:cNvPr id="30" name="TextBox 13">
              <a:extLst>
                <a:ext uri="{FF2B5EF4-FFF2-40B4-BE49-F238E27FC236}">
                  <a16:creationId xmlns="" xmlns:a16="http://schemas.microsoft.com/office/drawing/2014/main" id="{D8739639-1028-4D2D-BF24-880D3E24BC0C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="" xmlns:a16="http://schemas.microsoft.com/office/drawing/2014/main" id="{4A546A0C-47A8-48C0-9921-551DFCFF8782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  <p:grpSp>
        <p:nvGrpSpPr>
          <p:cNvPr id="32" name="그룹 20">
            <a:extLst>
              <a:ext uri="{FF2B5EF4-FFF2-40B4-BE49-F238E27FC236}">
                <a16:creationId xmlns="" xmlns:a16="http://schemas.microsoft.com/office/drawing/2014/main" id="{5282BC63-84DA-4EDF-AC0C-E87D64A498D4}"/>
              </a:ext>
            </a:extLst>
          </p:cNvPr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33" name="TextBox 21">
              <a:extLst>
                <a:ext uri="{FF2B5EF4-FFF2-40B4-BE49-F238E27FC236}">
                  <a16:creationId xmlns="" xmlns:a16="http://schemas.microsoft.com/office/drawing/2014/main" id="{4F4CE13A-7CC2-4662-AF74-E1B19B7ECE4B}"/>
                </a:ext>
              </a:extLst>
            </p:cNvPr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="" xmlns:a16="http://schemas.microsoft.com/office/drawing/2014/main" id="{8D4CA600-4AE9-4F2E-AA26-55BE6E1A04DB}"/>
                </a:ext>
              </a:extLst>
            </p:cNvPr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35" name="그룹 23">
            <a:extLst>
              <a:ext uri="{FF2B5EF4-FFF2-40B4-BE49-F238E27FC236}">
                <a16:creationId xmlns="" xmlns:a16="http://schemas.microsoft.com/office/drawing/2014/main" id="{DEBC432D-CCA3-4A86-8C79-5E14D38084A5}"/>
              </a:ext>
            </a:extLst>
          </p:cNvPr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36" name="TextBox 24">
              <a:extLst>
                <a:ext uri="{FF2B5EF4-FFF2-40B4-BE49-F238E27FC236}">
                  <a16:creationId xmlns="" xmlns:a16="http://schemas.microsoft.com/office/drawing/2014/main" id="{6D8191A6-BE70-4305-B10E-C96F5C1D9E73}"/>
                </a:ext>
              </a:extLst>
            </p:cNvPr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="" xmlns:a16="http://schemas.microsoft.com/office/drawing/2014/main" id="{B6FD8642-BEC8-4348-986F-49A1EDB5DC8B}"/>
                </a:ext>
              </a:extLst>
            </p:cNvPr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38" name="직선 연결선 28">
            <a:extLst>
              <a:ext uri="{FF2B5EF4-FFF2-40B4-BE49-F238E27FC236}">
                <a16:creationId xmlns="" xmlns:a16="http://schemas.microsoft.com/office/drawing/2014/main" id="{AEEC274E-D2B2-49E0-A819-DDEDF36D34BD}"/>
              </a:ext>
            </a:extLst>
          </p:cNvPr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직선 연결선 29">
            <a:extLst>
              <a:ext uri="{FF2B5EF4-FFF2-40B4-BE49-F238E27FC236}">
                <a16:creationId xmlns="" xmlns:a16="http://schemas.microsoft.com/office/drawing/2014/main" id="{24A46059-7796-4BA4-8A73-637BCA571AFE}"/>
              </a:ext>
            </a:extLst>
          </p:cNvPr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직선 연결선 30">
            <a:extLst>
              <a:ext uri="{FF2B5EF4-FFF2-40B4-BE49-F238E27FC236}">
                <a16:creationId xmlns="" xmlns:a16="http://schemas.microsoft.com/office/drawing/2014/main" id="{58B17A4B-7B46-4B29-91C9-D8838A575727}"/>
              </a:ext>
            </a:extLst>
          </p:cNvPr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" name="그룹 14">
            <a:extLst>
              <a:ext uri="{FF2B5EF4-FFF2-40B4-BE49-F238E27FC236}">
                <a16:creationId xmlns="" xmlns:a16="http://schemas.microsoft.com/office/drawing/2014/main" id="{B65C5A68-93B3-48DE-81F2-C68C5C259B94}"/>
              </a:ext>
            </a:extLst>
          </p:cNvPr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42" name="TextBox 17">
              <a:extLst>
                <a:ext uri="{FF2B5EF4-FFF2-40B4-BE49-F238E27FC236}">
                  <a16:creationId xmlns="" xmlns:a16="http://schemas.microsoft.com/office/drawing/2014/main" id="{EC6A32A6-471B-4AA6-AABE-68E0AED7D2E9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2</a:t>
              </a:r>
              <a:r>
                <a:rPr/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43" name="TextBox 18">
              <a:extLst>
                <a:ext uri="{FF2B5EF4-FFF2-40B4-BE49-F238E27FC236}">
                  <a16:creationId xmlns="" xmlns:a16="http://schemas.microsoft.com/office/drawing/2014/main" id="{D9A5D050-6ED0-4767-B708-D980766D185C}"/>
                </a:ext>
              </a:extLst>
            </p:cNvPr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/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320231" cy="660427"/>
            <a:chOff x="0" y="0"/>
            <a:chExt cx="1320230" cy="660425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/>
                <a:t>00</a:t>
              </a:r>
              <a:r>
                <a:rPr lang="en-US" altLang="ko-KR"/>
                <a:t>2</a:t>
              </a:r>
              <a:r>
                <a:rPr/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320230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구현 환경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37EBAD74-A618-47BE-9EB7-398D71D6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67593"/>
              </p:ext>
            </p:extLst>
          </p:nvPr>
        </p:nvGraphicFramePr>
        <p:xfrm>
          <a:off x="619789" y="1241787"/>
          <a:ext cx="11038843" cy="5111876"/>
        </p:xfrm>
        <a:graphic>
          <a:graphicData uri="http://schemas.openxmlformats.org/drawingml/2006/table">
            <a:tbl>
              <a:tblPr/>
              <a:tblGrid>
                <a:gridCol w="1083628">
                  <a:extLst>
                    <a:ext uri="{9D8B030D-6E8A-4147-A177-3AD203B41FA5}">
                      <a16:colId xmlns="" xmlns:a16="http://schemas.microsoft.com/office/drawing/2014/main" val="1902489806"/>
                    </a:ext>
                  </a:extLst>
                </a:gridCol>
                <a:gridCol w="9955215">
                  <a:extLst>
                    <a:ext uri="{9D8B030D-6E8A-4147-A177-3AD203B41FA5}">
                      <a16:colId xmlns="" xmlns:a16="http://schemas.microsoft.com/office/drawing/2014/main" val="3673397358"/>
                    </a:ext>
                  </a:extLst>
                </a:gridCol>
              </a:tblGrid>
              <a:tr h="3916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세부내용</a:t>
                      </a:r>
                      <a:endParaRPr lang="ko-KR" altLang="en-US" sz="4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8607188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정하기 및 필요한 기술과 기능 알아보기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Collaboration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 Control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60580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어플의 기본 틀 제작 및 활용할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알아보기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5946701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관계 설계 및 기능별 역할 분담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액티비티 툴바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회의를 거쳐 완성된 상세 페이지에 맞게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MainActivity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ViewPager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5227250"/>
                  </a:ext>
                </a:extLst>
              </a:tr>
              <a:tr h="51724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캘린더 레이아웃 파일 구성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DrawerLayout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네비게이션 뷰를 이용한 메뉴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축제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 코드 작성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243307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데이터 포털의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정상적으로 받아올 수 없는 자료이기 때문에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PredictQ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세계 축제 정보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교체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Firestore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어플과 연동 후 어플의 정보 넣어주기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Navigation drawer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사용자 메뉴 구현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103025"/>
                  </a:ext>
                </a:extLst>
              </a:tr>
              <a:tr h="601669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Retrofit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 사설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API(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축제정보와 공연정보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가져와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RecyclerView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FireBase Authentication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이용한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 소셜 로그인 연동기능 구현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4773282"/>
                  </a:ext>
                </a:extLst>
              </a:tr>
              <a:tr h="507726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중간점검을 앞두고 발표 자료 및 어플 점검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8751804"/>
                  </a:ext>
                </a:extLst>
              </a:tr>
              <a:tr h="865253">
                <a:tc>
                  <a:txBody>
                    <a:bodyPr/>
                    <a:lstStyle/>
                    <a:p>
                      <a:pPr marL="177800" marR="0" indent="-88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>
                      <a:noFill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88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앞으로의 프로젝트 방향에 대해서 논의 진행 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정보들 중에서도 사용 불가능한 정보들로 인하여 프로젝트 내의 변동사항 발생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계획했던 축제의 데이터가 바뀌었기 때문에 이를 극복하기 위해 처음으로 돌아가 다시 시작하기로 결정</a:t>
                      </a:r>
                      <a:r>
                        <a:rPr lang="en-US" altLang="ko-KR" sz="1400" kern="0" spc="-7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3299" marR="43299" marT="11971" marB="11971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493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023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1026</Words>
  <Application>Microsoft Office PowerPoint</Application>
  <PresentationFormat>와이드스크린</PresentationFormat>
  <Paragraphs>214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Thin</vt:lpstr>
      <vt:lpstr>나눔스퀘어라운드 Regular</vt:lpstr>
      <vt:lpstr>맑은 고딕</vt:lpstr>
      <vt:lpstr>한양신명조</vt:lpstr>
      <vt:lpstr>한컴바탕</vt:lpstr>
      <vt:lpstr>휴먼명조</vt:lpstr>
      <vt:lpstr>Arial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modified xsi:type="dcterms:W3CDTF">2019-06-19T02:35:24Z</dcterms:modified>
</cp:coreProperties>
</file>