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71" r:id="rId5"/>
    <p:sldId id="259" r:id="rId6"/>
    <p:sldId id="260" r:id="rId7"/>
    <p:sldId id="262" r:id="rId8"/>
    <p:sldId id="261" r:id="rId9"/>
    <p:sldId id="266" r:id="rId10"/>
    <p:sldId id="265" r:id="rId11"/>
    <p:sldId id="263" r:id="rId12"/>
    <p:sldId id="268" r:id="rId13"/>
    <p:sldId id="269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F4C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D2D3"/>
          </a:solidFill>
        </a:fill>
      </a:tcStyle>
    </a:wholeTbl>
    <a:band2H>
      <a:tcTxStyle/>
      <a:tcStyle>
        <a:tcBdr/>
        <a:fill>
          <a:solidFill>
            <a:srgbClr val="FCEAE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E6DF"/>
          </a:solidFill>
        </a:fill>
      </a:tcStyle>
    </a:wholeTbl>
    <a:band2H>
      <a:tcTxStyle/>
      <a:tcStyle>
        <a:tcBdr/>
        <a:fill>
          <a:solidFill>
            <a:srgbClr val="FEF3F0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9DBDA"/>
          </a:solidFill>
        </a:fill>
      </a:tcStyle>
    </a:wholeTbl>
    <a:band2H>
      <a:tcTxStyle/>
      <a:tcStyle>
        <a:tcBdr/>
        <a:fill>
          <a:solidFill>
            <a:srgbClr val="EDEE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A3838"/>
              </a:solidFill>
              <a:prstDash val="solid"/>
              <a:round/>
            </a:ln>
          </a:top>
          <a:bottom>
            <a:ln w="254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A3838"/>
              </a:solidFill>
              <a:prstDash val="solid"/>
              <a:round/>
            </a:ln>
          </a:top>
          <a:bottom>
            <a:ln w="254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CCC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A3838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A3838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A383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3A3838"/>
              </a:solidFill>
              <a:prstDash val="solid"/>
              <a:round/>
            </a:ln>
          </a:left>
          <a:right>
            <a:ln w="12700" cap="flat">
              <a:solidFill>
                <a:srgbClr val="3A3838"/>
              </a:solidFill>
              <a:prstDash val="solid"/>
              <a:round/>
            </a:ln>
          </a:right>
          <a:top>
            <a:ln w="12700" cap="flat">
              <a:solidFill>
                <a:srgbClr val="3A3838"/>
              </a:solidFill>
              <a:prstDash val="solid"/>
              <a:round/>
            </a:ln>
          </a:top>
          <a:bottom>
            <a:ln w="127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solidFill>
                <a:srgbClr val="3A3838"/>
              </a:solidFill>
              <a:prstDash val="solid"/>
              <a:round/>
            </a:ln>
          </a:insideH>
          <a:insideV>
            <a:ln w="12700" cap="flat">
              <a:solidFill>
                <a:srgbClr val="3A3838"/>
              </a:solidFill>
              <a:prstDash val="solid"/>
              <a:round/>
            </a:ln>
          </a:insideV>
        </a:tcBdr>
        <a:fill>
          <a:solidFill>
            <a:srgbClr val="3A3838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3A3838"/>
              </a:solidFill>
              <a:prstDash val="solid"/>
              <a:round/>
            </a:ln>
          </a:left>
          <a:right>
            <a:ln w="12700" cap="flat">
              <a:solidFill>
                <a:srgbClr val="3A3838"/>
              </a:solidFill>
              <a:prstDash val="solid"/>
              <a:round/>
            </a:ln>
          </a:right>
          <a:top>
            <a:ln w="12700" cap="flat">
              <a:solidFill>
                <a:srgbClr val="3A3838"/>
              </a:solidFill>
              <a:prstDash val="solid"/>
              <a:round/>
            </a:ln>
          </a:top>
          <a:bottom>
            <a:ln w="127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solidFill>
                <a:srgbClr val="3A3838"/>
              </a:solidFill>
              <a:prstDash val="solid"/>
              <a:round/>
            </a:ln>
          </a:insideH>
          <a:insideV>
            <a:ln w="12700" cap="flat">
              <a:solidFill>
                <a:srgbClr val="3A3838"/>
              </a:solidFill>
              <a:prstDash val="solid"/>
              <a:round/>
            </a:ln>
          </a:insideV>
        </a:tcBdr>
        <a:fill>
          <a:solidFill>
            <a:srgbClr val="3A3838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3A3838"/>
              </a:solidFill>
              <a:prstDash val="solid"/>
              <a:round/>
            </a:ln>
          </a:left>
          <a:right>
            <a:ln w="12700" cap="flat">
              <a:solidFill>
                <a:srgbClr val="3A3838"/>
              </a:solidFill>
              <a:prstDash val="solid"/>
              <a:round/>
            </a:ln>
          </a:right>
          <a:top>
            <a:ln w="50800" cap="flat">
              <a:solidFill>
                <a:srgbClr val="3A3838"/>
              </a:solidFill>
              <a:prstDash val="solid"/>
              <a:round/>
            </a:ln>
          </a:top>
          <a:bottom>
            <a:ln w="127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solidFill>
                <a:srgbClr val="3A3838"/>
              </a:solidFill>
              <a:prstDash val="solid"/>
              <a:round/>
            </a:ln>
          </a:insideH>
          <a:insideV>
            <a:ln w="12700" cap="flat">
              <a:solidFill>
                <a:srgbClr val="3A3838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3A3838"/>
              </a:solidFill>
              <a:prstDash val="solid"/>
              <a:round/>
            </a:ln>
          </a:left>
          <a:right>
            <a:ln w="12700" cap="flat">
              <a:solidFill>
                <a:srgbClr val="3A3838"/>
              </a:solidFill>
              <a:prstDash val="solid"/>
              <a:round/>
            </a:ln>
          </a:right>
          <a:top>
            <a:ln w="12700" cap="flat">
              <a:solidFill>
                <a:srgbClr val="3A3838"/>
              </a:solidFill>
              <a:prstDash val="solid"/>
              <a:round/>
            </a:ln>
          </a:top>
          <a:bottom>
            <a:ln w="254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solidFill>
                <a:srgbClr val="3A3838"/>
              </a:solidFill>
              <a:prstDash val="solid"/>
              <a:round/>
            </a:ln>
          </a:insideH>
          <a:insideV>
            <a:ln w="12700" cap="flat">
              <a:solidFill>
                <a:srgbClr val="3A3838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887772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1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F8E8E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F8E8E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F8E8E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F8E8E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F8E8E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4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4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5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3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4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6785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F8E8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그룹 2"/>
          <p:cNvGrpSpPr/>
          <p:nvPr/>
        </p:nvGrpSpPr>
        <p:grpSpPr>
          <a:xfrm>
            <a:off x="409401" y="1335342"/>
            <a:ext cx="5299203" cy="3912168"/>
            <a:chOff x="0" y="0"/>
            <a:chExt cx="5299201" cy="3912166"/>
          </a:xfrm>
        </p:grpSpPr>
        <p:sp>
          <p:nvSpPr>
            <p:cNvPr id="95" name="TextBox 6"/>
            <p:cNvSpPr txBox="1"/>
            <p:nvPr/>
          </p:nvSpPr>
          <p:spPr>
            <a:xfrm>
              <a:off x="461976" y="21667"/>
              <a:ext cx="4837226" cy="38822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7200" b="1" spc="-300">
                  <a:solidFill>
                    <a:srgbClr val="B6B6B6">
                      <a:alpha val="30000"/>
                    </a:srgbClr>
                  </a:solidFill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축제</a:t>
              </a:r>
            </a:p>
            <a:p>
              <a:pPr>
                <a:defRPr sz="7200" b="1" spc="-300">
                  <a:solidFill>
                    <a:srgbClr val="B6B6B6">
                      <a:alpha val="30000"/>
                    </a:srgbClr>
                  </a:solidFill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정보 제공</a:t>
              </a:r>
            </a:p>
            <a:p>
              <a:pPr>
                <a:defRPr sz="7200" b="1" spc="-300">
                  <a:solidFill>
                    <a:srgbClr val="B6B6B6">
                      <a:alpha val="30000"/>
                    </a:srgbClr>
                  </a:solidFill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어플 제작하기</a:t>
              </a:r>
            </a:p>
          </p:txBody>
        </p:sp>
        <p:sp>
          <p:nvSpPr>
            <p:cNvPr id="96" name="TextBox 3"/>
            <p:cNvSpPr txBox="1"/>
            <p:nvPr/>
          </p:nvSpPr>
          <p:spPr>
            <a:xfrm>
              <a:off x="0" y="0"/>
              <a:ext cx="4837226" cy="3912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7200" b="1" spc="-300">
                  <a:solidFill>
                    <a:schemeClr val="accent1">
                      <a:alpha val="70000"/>
                    </a:schemeClr>
                  </a:solidFill>
                </a:defRPr>
              </a:pPr>
              <a:r>
                <a:t> 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축제</a:t>
              </a:r>
            </a:p>
            <a:p>
              <a:pPr>
                <a:defRPr sz="7200" b="1" spc="-300">
                  <a:solidFill>
                    <a:schemeClr val="accent1">
                      <a:alpha val="70000"/>
                    </a:schemeClr>
                  </a:solidFill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정보 제공</a:t>
              </a:r>
            </a:p>
            <a:p>
              <a:pPr>
                <a:defRPr sz="7200" b="1" spc="-300">
                  <a:solidFill>
                    <a:schemeClr val="accent1">
                      <a:alpha val="70000"/>
                    </a:schemeClr>
                  </a:solidFill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어플 제작하기</a:t>
              </a:r>
            </a:p>
          </p:txBody>
        </p:sp>
      </p:grpSp>
      <p:sp>
        <p:nvSpPr>
          <p:cNvPr id="98" name="TextBox 7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grpSp>
        <p:nvGrpSpPr>
          <p:cNvPr id="101" name="그룹 1"/>
          <p:cNvGrpSpPr/>
          <p:nvPr/>
        </p:nvGrpSpPr>
        <p:grpSpPr>
          <a:xfrm>
            <a:off x="8162925" y="2348029"/>
            <a:ext cx="3376735" cy="1866901"/>
            <a:chOff x="167510" y="0"/>
            <a:chExt cx="3376734" cy="1866900"/>
          </a:xfrm>
        </p:grpSpPr>
        <p:sp>
          <p:nvSpPr>
            <p:cNvPr id="99" name="이등변 삼각형 4"/>
            <p:cNvSpPr/>
            <p:nvPr/>
          </p:nvSpPr>
          <p:spPr>
            <a:xfrm>
              <a:off x="167510" y="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0" name="이등변 삼각형 8"/>
            <p:cNvSpPr/>
            <p:nvPr/>
          </p:nvSpPr>
          <p:spPr>
            <a:xfrm>
              <a:off x="1378639" y="0"/>
              <a:ext cx="2165606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02" name="TextBox 5"/>
          <p:cNvSpPr txBox="1"/>
          <p:nvPr/>
        </p:nvSpPr>
        <p:spPr>
          <a:xfrm>
            <a:off x="6687049" y="5123934"/>
            <a:ext cx="4171542" cy="749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600" b="1">
                <a:solidFill>
                  <a:srgbClr val="464444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pPr>
            <a:r>
              <a:t>김다빈, 이상규, 차혜연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Box 5"/>
          <p:cNvSpPr txBox="1"/>
          <p:nvPr/>
        </p:nvSpPr>
        <p:spPr>
          <a:xfrm>
            <a:off x="489352" y="2285885"/>
            <a:ext cx="1629778" cy="1102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 b="1">
                <a:solidFill>
                  <a:srgbClr val="5D5B5B"/>
                </a:solidFill>
              </a:defRPr>
            </a:lvl1pPr>
          </a:lstStyle>
          <a:p>
            <a:r>
              <a:t>003</a:t>
            </a:r>
          </a:p>
        </p:txBody>
      </p:sp>
      <p:sp>
        <p:nvSpPr>
          <p:cNvPr id="224" name="TextBox 8"/>
          <p:cNvSpPr txBox="1"/>
          <p:nvPr/>
        </p:nvSpPr>
        <p:spPr>
          <a:xfrm>
            <a:off x="533434" y="3549401"/>
            <a:ext cx="1781896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spc="-150">
                <a:solidFill>
                  <a:srgbClr val="5D5B5B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rPr lang="ko-KR" altLang="en-US"/>
              <a:t>실행 화면</a:t>
            </a:r>
            <a:endParaRPr/>
          </a:p>
        </p:txBody>
      </p:sp>
      <p:sp>
        <p:nvSpPr>
          <p:cNvPr id="225" name="TextBox 9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226" name="직선 연결선 17"/>
          <p:cNvSpPr/>
          <p:nvPr/>
        </p:nvSpPr>
        <p:spPr>
          <a:xfrm>
            <a:off x="489352" y="3392487"/>
            <a:ext cx="6974703" cy="1"/>
          </a:xfrm>
          <a:prstGeom prst="line">
            <a:avLst/>
          </a:prstGeom>
          <a:ln w="63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7" name="TextBox 21"/>
          <p:cNvSpPr txBox="1"/>
          <p:nvPr/>
        </p:nvSpPr>
        <p:spPr>
          <a:xfrm>
            <a:off x="5175153" y="3090072"/>
            <a:ext cx="92396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endParaRPr dirty="0"/>
          </a:p>
        </p:txBody>
      </p:sp>
      <p:sp>
        <p:nvSpPr>
          <p:cNvPr id="228" name="이등변 삼각형 10"/>
          <p:cNvSpPr/>
          <p:nvPr/>
        </p:nvSpPr>
        <p:spPr>
          <a:xfrm>
            <a:off x="6688066" y="919926"/>
            <a:ext cx="3334367" cy="4594206"/>
          </a:xfrm>
          <a:prstGeom prst="triangle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9" name="이등변 삼각형 11"/>
          <p:cNvSpPr/>
          <p:nvPr/>
        </p:nvSpPr>
        <p:spPr>
          <a:xfrm>
            <a:off x="8552835" y="919926"/>
            <a:ext cx="3334366" cy="4594206"/>
          </a:xfrm>
          <a:prstGeom prst="triangle">
            <a:avLst/>
          </a:prstGeom>
          <a:solidFill>
            <a:schemeClr val="accent4">
              <a:alpha val="2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스크린샷 2019-04-24 오후 12.33.32.png" descr="스크린샷 2019-04-24 오후 12.33.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5664" y="1194091"/>
            <a:ext cx="3097234" cy="4778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스크린샷 2019-04-24 오후 12.38.31.png" descr="스크린샷 2019-04-24 오후 12.38.3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72712" y="1194090"/>
            <a:ext cx="3097233" cy="47787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스크린샷 2019-04-24 오후 12.40.55.png" descr="스크린샷 2019-04-24 오후 12.40.5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79188" y="1194090"/>
            <a:ext cx="3097234" cy="4778727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TextBox 15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201" name="직선 연결선 22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2" name="직사각형 23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3" name="TextBox 24"/>
          <p:cNvSpPr txBox="1"/>
          <p:nvPr/>
        </p:nvSpPr>
        <p:spPr>
          <a:xfrm>
            <a:off x="490138" y="323244"/>
            <a:ext cx="259303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3</a:t>
            </a:r>
            <a:endParaRPr/>
          </a:p>
        </p:txBody>
      </p:sp>
      <p:grpSp>
        <p:nvGrpSpPr>
          <p:cNvPr id="206" name="그룹 25"/>
          <p:cNvGrpSpPr/>
          <p:nvPr/>
        </p:nvGrpSpPr>
        <p:grpSpPr>
          <a:xfrm>
            <a:off x="1188881" y="351818"/>
            <a:ext cx="1942196" cy="660427"/>
            <a:chOff x="0" y="0"/>
            <a:chExt cx="1942195" cy="660425"/>
          </a:xfrm>
        </p:grpSpPr>
        <p:sp>
          <p:nvSpPr>
            <p:cNvPr id="204" name="TextBox 26"/>
            <p:cNvSpPr txBox="1"/>
            <p:nvPr/>
          </p:nvSpPr>
          <p:spPr>
            <a:xfrm>
              <a:off x="0" y="0"/>
              <a:ext cx="1060544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00</a:t>
              </a:r>
              <a:r>
                <a:rPr lang="en-US" altLang="ko-KR"/>
                <a:t>3</a:t>
              </a:r>
              <a:r>
                <a:t> </a:t>
              </a:r>
              <a:r>
                <a:rPr lang="ko-KR" altLang="en-US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실행 화면</a:t>
              </a:r>
              <a:endPara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  <p:sp>
          <p:nvSpPr>
            <p:cNvPr id="205" name="TextBox 27"/>
            <p:cNvSpPr txBox="1"/>
            <p:nvPr/>
          </p:nvSpPr>
          <p:spPr>
            <a:xfrm>
              <a:off x="0" y="229541"/>
              <a:ext cx="1942195" cy="430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 lang="ko-KR" altLang="en-US"/>
                <a:t>어플 실행 화면</a:t>
              </a:r>
            </a:p>
          </p:txBody>
        </p:sp>
      </p:grpSp>
      <p:sp>
        <p:nvSpPr>
          <p:cNvPr id="207" name="TextBox 9"/>
          <p:cNvSpPr txBox="1"/>
          <p:nvPr/>
        </p:nvSpPr>
        <p:spPr>
          <a:xfrm>
            <a:off x="1515762" y="5735932"/>
            <a:ext cx="1354087" cy="426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인트로 페이지</a:t>
            </a:r>
          </a:p>
        </p:txBody>
      </p:sp>
      <p:sp>
        <p:nvSpPr>
          <p:cNvPr id="208" name="TextBox 36"/>
          <p:cNvSpPr txBox="1"/>
          <p:nvPr/>
        </p:nvSpPr>
        <p:spPr>
          <a:xfrm>
            <a:off x="5526330" y="5735932"/>
            <a:ext cx="1354088" cy="426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로그인 페이지</a:t>
            </a:r>
          </a:p>
        </p:txBody>
      </p:sp>
      <p:sp>
        <p:nvSpPr>
          <p:cNvPr id="209" name="TextBox 37"/>
          <p:cNvSpPr txBox="1"/>
          <p:nvPr/>
        </p:nvSpPr>
        <p:spPr>
          <a:xfrm>
            <a:off x="9529919" y="5735932"/>
            <a:ext cx="1156349" cy="426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메인 페이지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그룹 15"/>
          <p:cNvGrpSpPr/>
          <p:nvPr/>
        </p:nvGrpSpPr>
        <p:grpSpPr>
          <a:xfrm>
            <a:off x="6819096" y="168527"/>
            <a:ext cx="5227476" cy="5965049"/>
            <a:chOff x="0" y="0"/>
            <a:chExt cx="5227474" cy="5965047"/>
          </a:xfrm>
        </p:grpSpPr>
        <p:sp>
          <p:nvSpPr>
            <p:cNvPr id="262" name="TextBox 3"/>
            <p:cNvSpPr txBox="1"/>
            <p:nvPr/>
          </p:nvSpPr>
          <p:spPr>
            <a:xfrm>
              <a:off x="1643944" y="0"/>
              <a:ext cx="3583531" cy="59650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41300" spc="-150">
                  <a:solidFill>
                    <a:schemeClr val="accent4">
                      <a:alpha val="20000"/>
                    </a:schemeClr>
                  </a:solidFill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263" name="TextBox 4"/>
            <p:cNvSpPr txBox="1"/>
            <p:nvPr/>
          </p:nvSpPr>
          <p:spPr>
            <a:xfrm>
              <a:off x="0" y="0"/>
              <a:ext cx="3583531" cy="59650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41300" spc="-150">
                  <a:solidFill>
                    <a:schemeClr val="accent2">
                      <a:alpha val="60000"/>
                    </a:schemeClr>
                  </a:solidFill>
                </a:defRPr>
              </a:lvl1pPr>
            </a:lstStyle>
            <a:p>
              <a:r>
                <a:t>A</a:t>
              </a:r>
            </a:p>
          </p:txBody>
        </p:sp>
      </p:grpSp>
      <p:sp>
        <p:nvSpPr>
          <p:cNvPr id="265" name="TextBox 5"/>
          <p:cNvSpPr txBox="1"/>
          <p:nvPr/>
        </p:nvSpPr>
        <p:spPr>
          <a:xfrm>
            <a:off x="489352" y="2285885"/>
            <a:ext cx="1631214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 b="1">
                <a:solidFill>
                  <a:srgbClr val="5D5B5B"/>
                </a:solidFill>
              </a:defRPr>
            </a:lvl1pPr>
          </a:lstStyle>
          <a:p>
            <a:r>
              <a:t>00</a:t>
            </a:r>
            <a:r>
              <a:rPr lang="en-US" altLang="ko-KR"/>
              <a:t>4</a:t>
            </a:r>
            <a:endParaRPr/>
          </a:p>
        </p:txBody>
      </p:sp>
      <p:sp>
        <p:nvSpPr>
          <p:cNvPr id="266" name="TextBox 8"/>
          <p:cNvSpPr txBox="1"/>
          <p:nvPr/>
        </p:nvSpPr>
        <p:spPr>
          <a:xfrm>
            <a:off x="533434" y="3549401"/>
            <a:ext cx="860187" cy="648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spc="-150">
                <a:solidFill>
                  <a:srgbClr val="5D5B5B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QnA</a:t>
            </a:r>
          </a:p>
        </p:txBody>
      </p:sp>
      <p:sp>
        <p:nvSpPr>
          <p:cNvPr id="267" name="TextBox 9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268" name="직선 연결선 17"/>
          <p:cNvSpPr/>
          <p:nvPr/>
        </p:nvSpPr>
        <p:spPr>
          <a:xfrm>
            <a:off x="489352" y="3392487"/>
            <a:ext cx="6974703" cy="1"/>
          </a:xfrm>
          <a:prstGeom prst="line">
            <a:avLst/>
          </a:prstGeom>
          <a:ln w="63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9" name="TextBox 21"/>
          <p:cNvSpPr txBox="1"/>
          <p:nvPr/>
        </p:nvSpPr>
        <p:spPr>
          <a:xfrm>
            <a:off x="5175153" y="3090072"/>
            <a:ext cx="92396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endParaRPr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그룹 15"/>
          <p:cNvGrpSpPr/>
          <p:nvPr/>
        </p:nvGrpSpPr>
        <p:grpSpPr>
          <a:xfrm>
            <a:off x="2597014" y="2224926"/>
            <a:ext cx="5574426" cy="1681343"/>
            <a:chOff x="0" y="0"/>
            <a:chExt cx="5574424" cy="1681342"/>
          </a:xfrm>
        </p:grpSpPr>
        <p:sp>
          <p:nvSpPr>
            <p:cNvPr id="271" name="TextBox 3"/>
            <p:cNvSpPr txBox="1"/>
            <p:nvPr/>
          </p:nvSpPr>
          <p:spPr>
            <a:xfrm>
              <a:off x="72784" y="65903"/>
              <a:ext cx="5501641" cy="161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0000" spc="-150">
                  <a:solidFill>
                    <a:schemeClr val="accent4">
                      <a:alpha val="20000"/>
                    </a:schemeClr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감사합니다</a:t>
              </a:r>
            </a:p>
          </p:txBody>
        </p:sp>
        <p:sp>
          <p:nvSpPr>
            <p:cNvPr id="272" name="TextBox 4"/>
            <p:cNvSpPr txBox="1"/>
            <p:nvPr/>
          </p:nvSpPr>
          <p:spPr>
            <a:xfrm>
              <a:off x="0" y="0"/>
              <a:ext cx="5501640" cy="1615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0000" spc="-150">
                  <a:solidFill>
                    <a:schemeClr val="accent2">
                      <a:alpha val="60000"/>
                    </a:schemeClr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감사합니다</a:t>
              </a:r>
            </a:p>
          </p:txBody>
        </p:sp>
      </p:grpSp>
      <p:sp>
        <p:nvSpPr>
          <p:cNvPr id="274" name="TextBox 9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5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6"/>
          <p:cNvSpPr txBox="1"/>
          <p:nvPr/>
        </p:nvSpPr>
        <p:spPr>
          <a:xfrm>
            <a:off x="338005" y="344708"/>
            <a:ext cx="109466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t>Contents</a:t>
            </a:r>
          </a:p>
        </p:txBody>
      </p:sp>
      <p:grpSp>
        <p:nvGrpSpPr>
          <p:cNvPr id="117" name="그룹 7"/>
          <p:cNvGrpSpPr/>
          <p:nvPr/>
        </p:nvGrpSpPr>
        <p:grpSpPr>
          <a:xfrm>
            <a:off x="632779" y="3114981"/>
            <a:ext cx="7169667" cy="1277529"/>
            <a:chOff x="-1" y="-1"/>
            <a:chExt cx="7169666" cy="1277526"/>
          </a:xfrm>
        </p:grpSpPr>
        <p:sp>
          <p:nvSpPr>
            <p:cNvPr id="105" name="TextBox 8"/>
            <p:cNvSpPr txBox="1"/>
            <p:nvPr/>
          </p:nvSpPr>
          <p:spPr>
            <a:xfrm>
              <a:off x="373528" y="369332"/>
              <a:ext cx="3541395" cy="9081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180975" indent="-180975">
                <a:lnSpc>
                  <a:spcPct val="130000"/>
                </a:lnSpc>
                <a:buSzPct val="100000"/>
                <a:buChar char="▪"/>
                <a:defRPr sz="1400" spc="-150">
                  <a:solidFill>
                    <a:srgbClr val="FFFFFF"/>
                  </a:solidFill>
                  <a:latin typeface="Noto Sans CJK KR Thin"/>
                  <a:ea typeface="Noto Sans CJK KR Thin"/>
                  <a:cs typeface="Noto Sans CJK KR Thin"/>
                  <a:sym typeface="Noto Sans CJK KR Thin"/>
                </a:defRPr>
              </a:pPr>
              <a:r>
                <a:rPr lang="ko-KR" altLang="en-US"/>
                <a:t>역할 분담</a:t>
              </a:r>
              <a:endParaRPr lang="en-US" altLang="ko-KR"/>
            </a:p>
            <a:p>
              <a:pPr marL="180975" indent="-180975">
                <a:lnSpc>
                  <a:spcPct val="130000"/>
                </a:lnSpc>
                <a:buSzPct val="100000"/>
                <a:buChar char="▪"/>
                <a:defRPr sz="1400" spc="-150">
                  <a:solidFill>
                    <a:srgbClr val="FFFFFF"/>
                  </a:solidFill>
                  <a:latin typeface="Noto Sans CJK KR Thin"/>
                  <a:ea typeface="Noto Sans CJK KR Thin"/>
                  <a:cs typeface="Noto Sans CJK KR Thin"/>
                  <a:sym typeface="Noto Sans CJK KR Thin"/>
                </a:defRPr>
              </a:pPr>
              <a:r>
                <a:t>제작</a:t>
              </a:r>
              <a:r>
                <a:rPr lang="en-US" altLang="ko-KR"/>
                <a:t> </a:t>
              </a:r>
              <a:r>
                <a:t>배경</a:t>
              </a:r>
            </a:p>
            <a:p>
              <a:pPr marL="180975" indent="-180975">
                <a:lnSpc>
                  <a:spcPct val="130000"/>
                </a:lnSpc>
                <a:buSzPct val="100000"/>
                <a:buChar char="▪"/>
                <a:defRPr sz="1400" spc="-150">
                  <a:solidFill>
                    <a:srgbClr val="FFFFFF"/>
                  </a:solidFill>
                  <a:latin typeface="Noto Sans CJK KR Thin"/>
                  <a:ea typeface="Noto Sans CJK KR Thin"/>
                  <a:cs typeface="Noto Sans CJK KR Thin"/>
                  <a:sym typeface="Noto Sans CJK KR Thin"/>
                </a:defRPr>
              </a:pPr>
              <a:r>
                <a:t>어플 </a:t>
              </a:r>
              <a:r>
                <a:rPr lang="en-US" altLang="ko-KR"/>
                <a:t> </a:t>
              </a:r>
              <a:r>
                <a:t>목적</a:t>
              </a:r>
            </a:p>
          </p:txBody>
        </p:sp>
        <p:sp>
          <p:nvSpPr>
            <p:cNvPr id="106" name="TextBox 9"/>
            <p:cNvSpPr txBox="1"/>
            <p:nvPr/>
          </p:nvSpPr>
          <p:spPr>
            <a:xfrm>
              <a:off x="4615434" y="392796"/>
              <a:ext cx="2554231" cy="348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180975" indent="-180975">
                <a:lnSpc>
                  <a:spcPct val="130000"/>
                </a:lnSpc>
                <a:buSzPct val="100000"/>
                <a:buChar char="▪"/>
                <a:defRPr sz="1400" spc="-150">
                  <a:solidFill>
                    <a:srgbClr val="FFFFFF"/>
                  </a:solidFill>
                  <a:latin typeface="Noto Sans CJK KR Thin"/>
                  <a:ea typeface="Noto Sans CJK KR Thin"/>
                  <a:cs typeface="Noto Sans CJK KR Thin"/>
                  <a:sym typeface="Noto Sans CJK KR Thin"/>
                </a:defRPr>
              </a:pPr>
              <a:r>
                <a:rPr lang="ko-KR" altLang="en-US"/>
                <a:t>어플  실행  화면</a:t>
              </a:r>
              <a:endParaRPr lang="en-US" altLang="ko-KR"/>
            </a:p>
          </p:txBody>
        </p:sp>
        <p:grpSp>
          <p:nvGrpSpPr>
            <p:cNvPr id="109" name="그룹 10"/>
            <p:cNvGrpSpPr/>
            <p:nvPr/>
          </p:nvGrpSpPr>
          <p:grpSpPr>
            <a:xfrm>
              <a:off x="-1" y="-1"/>
              <a:ext cx="1364239" cy="358142"/>
              <a:chOff x="0" y="0"/>
              <a:chExt cx="1364237" cy="358140"/>
            </a:xfrm>
          </p:grpSpPr>
          <p:sp>
            <p:nvSpPr>
              <p:cNvPr id="107" name="TextBox 22"/>
              <p:cNvSpPr txBox="1"/>
              <p:nvPr/>
            </p:nvSpPr>
            <p:spPr>
              <a:xfrm>
                <a:off x="0" y="0"/>
                <a:ext cx="485550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001</a:t>
                </a:r>
              </a:p>
            </p:txBody>
          </p:sp>
          <p:sp>
            <p:nvSpPr>
              <p:cNvPr id="108" name="TextBox 23"/>
              <p:cNvSpPr txBox="1"/>
              <p:nvPr/>
            </p:nvSpPr>
            <p:spPr>
              <a:xfrm>
                <a:off x="545341" y="0"/>
                <a:ext cx="818897" cy="358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pc="-150">
                    <a:solidFill>
                      <a:srgbClr val="FFFFFF"/>
                    </a:solidFill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defRPr>
                </a:lvl1pPr>
              </a:lstStyle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어플소개</a:t>
                </a:r>
              </a:p>
            </p:txBody>
          </p:sp>
        </p:grpSp>
        <p:grpSp>
          <p:nvGrpSpPr>
            <p:cNvPr id="112" name="그룹 11"/>
            <p:cNvGrpSpPr/>
            <p:nvPr/>
          </p:nvGrpSpPr>
          <p:grpSpPr>
            <a:xfrm>
              <a:off x="2144225" y="-1"/>
              <a:ext cx="1546576" cy="369329"/>
              <a:chOff x="0" y="0"/>
              <a:chExt cx="1546574" cy="369327"/>
            </a:xfrm>
          </p:grpSpPr>
          <p:sp>
            <p:nvSpPr>
              <p:cNvPr id="110" name="TextBox 20"/>
              <p:cNvSpPr txBox="1"/>
              <p:nvPr/>
            </p:nvSpPr>
            <p:spPr>
              <a:xfrm>
                <a:off x="0" y="0"/>
                <a:ext cx="485550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002</a:t>
                </a:r>
              </a:p>
            </p:txBody>
          </p:sp>
          <p:sp>
            <p:nvSpPr>
              <p:cNvPr id="111" name="TextBox 21"/>
              <p:cNvSpPr txBox="1"/>
              <p:nvPr/>
            </p:nvSpPr>
            <p:spPr>
              <a:xfrm>
                <a:off x="545341" y="0"/>
                <a:ext cx="1001233" cy="3693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pc="-150">
                    <a:solidFill>
                      <a:srgbClr val="FFFFFF"/>
                    </a:solidFill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defRPr>
                </a:lvl1pPr>
              </a:lstStyle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제작</a:t>
                </a:r>
                <a:r>
                  <a:rPr lang="en-US" altLang="ko-KR"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 </a:t>
                </a:r>
                <a:r>
                  <a:rPr lang="ko-KR" altLang="en-US"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과정</a:t>
                </a:r>
                <a:endPara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endParaRPr>
              </a:p>
            </p:txBody>
          </p:sp>
        </p:grpSp>
        <p:grpSp>
          <p:nvGrpSpPr>
            <p:cNvPr id="115" name="그룹 12"/>
            <p:cNvGrpSpPr/>
            <p:nvPr/>
          </p:nvGrpSpPr>
          <p:grpSpPr>
            <a:xfrm>
              <a:off x="4297879" y="-1"/>
              <a:ext cx="1528943" cy="369329"/>
              <a:chOff x="0" y="0"/>
              <a:chExt cx="1528943" cy="369327"/>
            </a:xfrm>
          </p:grpSpPr>
          <p:sp>
            <p:nvSpPr>
              <p:cNvPr id="113" name="TextBox 18"/>
              <p:cNvSpPr txBox="1"/>
              <p:nvPr/>
            </p:nvSpPr>
            <p:spPr>
              <a:xfrm>
                <a:off x="0" y="0"/>
                <a:ext cx="485550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003</a:t>
                </a:r>
              </a:p>
            </p:txBody>
          </p:sp>
          <p:sp>
            <p:nvSpPr>
              <p:cNvPr id="114" name="TextBox 19"/>
              <p:cNvSpPr txBox="1"/>
              <p:nvPr/>
            </p:nvSpPr>
            <p:spPr>
              <a:xfrm>
                <a:off x="545342" y="0"/>
                <a:ext cx="983601" cy="3693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pc="-150">
                    <a:solidFill>
                      <a:srgbClr val="FFFFFF"/>
                    </a:solidFill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defRPr>
                </a:lvl1pPr>
              </a:lstStyle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ko-KR" altLang="en-US"/>
                  <a:t>실행 화면</a:t>
                </a:r>
                <a:endPara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endParaRPr>
              </a:p>
            </p:txBody>
          </p:sp>
        </p:grpSp>
        <p:sp>
          <p:nvSpPr>
            <p:cNvPr id="116" name="TextBox 14"/>
            <p:cNvSpPr txBox="1"/>
            <p:nvPr/>
          </p:nvSpPr>
          <p:spPr>
            <a:xfrm>
              <a:off x="2517754" y="384326"/>
              <a:ext cx="2063697" cy="6281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marL="180975" indent="-180975">
                <a:lnSpc>
                  <a:spcPct val="130000"/>
                </a:lnSpc>
                <a:buSzPct val="100000"/>
                <a:buChar char="▪"/>
                <a:defRPr sz="1400" spc="-150">
                  <a:solidFill>
                    <a:srgbClr val="FFFFFF"/>
                  </a:solidFill>
                  <a:latin typeface="Noto Sans CJK KR Thin"/>
                  <a:ea typeface="Noto Sans CJK KR Thin"/>
                  <a:cs typeface="Noto Sans CJK KR Thin"/>
                  <a:sym typeface="Noto Sans CJK KR Thin"/>
                </a:defRPr>
              </a:lvl1pPr>
            </a:lstStyle>
            <a:p>
              <a:r>
                <a:rPr lang="ko-KR" altLang="en-US"/>
                <a:t>이론 및 기술 현황</a:t>
              </a:r>
              <a:endParaRPr lang="en-US" altLang="ko-KR"/>
            </a:p>
            <a:p>
              <a:r>
                <a:rPr lang="ko-KR" altLang="en-US"/>
                <a:t>시행 착오</a:t>
              </a:r>
              <a:endParaRPr/>
            </a:p>
          </p:txBody>
        </p:sp>
      </p:grpSp>
      <p:sp>
        <p:nvSpPr>
          <p:cNvPr id="118" name="직각 삼각형 24"/>
          <p:cNvSpPr/>
          <p:nvPr/>
        </p:nvSpPr>
        <p:spPr>
          <a:xfrm flipH="1">
            <a:off x="8048845" y="0"/>
            <a:ext cx="4143154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9" name="직각 삼각형 25"/>
          <p:cNvSpPr/>
          <p:nvPr/>
        </p:nvSpPr>
        <p:spPr>
          <a:xfrm flipH="1" flipV="1">
            <a:off x="8048845" y="0"/>
            <a:ext cx="4143154" cy="6821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직선 연결선 26"/>
          <p:cNvSpPr/>
          <p:nvPr/>
        </p:nvSpPr>
        <p:spPr>
          <a:xfrm>
            <a:off x="338005" y="724659"/>
            <a:ext cx="1374096" cy="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5"/>
          <p:cNvSpPr txBox="1"/>
          <p:nvPr/>
        </p:nvSpPr>
        <p:spPr>
          <a:xfrm>
            <a:off x="489352" y="2285885"/>
            <a:ext cx="1629778" cy="1102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 b="1">
                <a:solidFill>
                  <a:srgbClr val="5D5B5B"/>
                </a:solidFill>
              </a:defRPr>
            </a:lvl1pPr>
          </a:lstStyle>
          <a:p>
            <a:r>
              <a:t>001</a:t>
            </a:r>
          </a:p>
        </p:txBody>
      </p:sp>
      <p:sp>
        <p:nvSpPr>
          <p:cNvPr id="123" name="TextBox 8"/>
          <p:cNvSpPr txBox="1"/>
          <p:nvPr/>
        </p:nvSpPr>
        <p:spPr>
          <a:xfrm>
            <a:off x="533434" y="3549401"/>
            <a:ext cx="1434085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spc="-150">
                <a:solidFill>
                  <a:srgbClr val="5D5B5B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어플소개</a:t>
            </a:r>
          </a:p>
        </p:txBody>
      </p:sp>
      <p:sp>
        <p:nvSpPr>
          <p:cNvPr id="124" name="TextBox 9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125" name="직선 연결선 17"/>
          <p:cNvSpPr/>
          <p:nvPr/>
        </p:nvSpPr>
        <p:spPr>
          <a:xfrm>
            <a:off x="489352" y="3392487"/>
            <a:ext cx="6974703" cy="1"/>
          </a:xfrm>
          <a:prstGeom prst="line">
            <a:avLst/>
          </a:prstGeom>
          <a:ln w="63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6" name="TextBox 21"/>
          <p:cNvSpPr txBox="1"/>
          <p:nvPr/>
        </p:nvSpPr>
        <p:spPr>
          <a:xfrm>
            <a:off x="5175153" y="3090072"/>
            <a:ext cx="92396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endParaRPr dirty="0"/>
          </a:p>
        </p:txBody>
      </p:sp>
      <p:sp>
        <p:nvSpPr>
          <p:cNvPr id="127" name="이등변 삼각형 10"/>
          <p:cNvSpPr/>
          <p:nvPr/>
        </p:nvSpPr>
        <p:spPr>
          <a:xfrm>
            <a:off x="6688066" y="919926"/>
            <a:ext cx="3334367" cy="4594206"/>
          </a:xfrm>
          <a:prstGeom prst="triangle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이등변 삼각형 11"/>
          <p:cNvSpPr/>
          <p:nvPr/>
        </p:nvSpPr>
        <p:spPr>
          <a:xfrm>
            <a:off x="8552835" y="919926"/>
            <a:ext cx="3334366" cy="4594206"/>
          </a:xfrm>
          <a:prstGeom prst="triangle">
            <a:avLst/>
          </a:prstGeom>
          <a:solidFill>
            <a:schemeClr val="accent4">
              <a:alpha val="2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모서리가 둥근 직사각형 6"/>
          <p:cNvSpPr/>
          <p:nvPr/>
        </p:nvSpPr>
        <p:spPr>
          <a:xfrm rot="2700000">
            <a:off x="1766984" y="2141114"/>
            <a:ext cx="1200022" cy="1200021"/>
          </a:xfrm>
          <a:prstGeom prst="roundRect">
            <a:avLst>
              <a:gd name="adj" fmla="val 16667"/>
            </a:avLst>
          </a:prstGeom>
          <a:solidFill>
            <a:schemeClr val="accent1">
              <a:alpha val="70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9" name="TextBox 20"/>
          <p:cNvSpPr txBox="1"/>
          <p:nvPr/>
        </p:nvSpPr>
        <p:spPr>
          <a:xfrm>
            <a:off x="1330040" y="3915472"/>
            <a:ext cx="2590763" cy="25009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000">
                <a:solidFill>
                  <a:srgbClr val="5D5B5B"/>
                </a:solidFill>
              </a:defRPr>
            </a:pPr>
            <a:r>
              <a:rPr lang="ko-KR" altLang="en-US" sz="1500" dirty="0"/>
              <a:t>전반적인 프로젝트 기획 및 레이아웃 디자인</a:t>
            </a:r>
            <a:r>
              <a:rPr lang="en-US" altLang="ko-KR" sz="1500" dirty="0"/>
              <a:t>,</a:t>
            </a:r>
          </a:p>
          <a:p>
            <a:pPr>
              <a:defRPr sz="1000">
                <a:solidFill>
                  <a:srgbClr val="5D5B5B"/>
                </a:solidFill>
              </a:defRPr>
            </a:pPr>
            <a:r>
              <a:rPr lang="ko-KR" altLang="en-US" sz="1500" dirty="0" err="1"/>
              <a:t>인트로</a:t>
            </a:r>
            <a:r>
              <a:rPr lang="ko-KR" altLang="en-US" sz="1500" dirty="0"/>
              <a:t> 기능 구현</a:t>
            </a:r>
            <a:r>
              <a:rPr lang="en-US" altLang="ko-KR" sz="1500" dirty="0"/>
              <a:t>,</a:t>
            </a:r>
          </a:p>
          <a:p>
            <a:pPr>
              <a:defRPr sz="1000">
                <a:solidFill>
                  <a:srgbClr val="5D5B5B"/>
                </a:solidFill>
              </a:defRPr>
            </a:pPr>
            <a:r>
              <a:rPr lang="ko-KR" altLang="en-US" sz="1500" dirty="0" err="1"/>
              <a:t>드라워</a:t>
            </a:r>
            <a:r>
              <a:rPr lang="ko-KR" altLang="en-US" sz="1500" dirty="0"/>
              <a:t> </a:t>
            </a:r>
            <a:r>
              <a:rPr lang="ko-KR" altLang="en-US" sz="1500" dirty="0" err="1"/>
              <a:t>내비게이션</a:t>
            </a:r>
            <a:r>
              <a:rPr lang="ko-KR" altLang="en-US" sz="1500" dirty="0"/>
              <a:t> 레이아웃 구현</a:t>
            </a:r>
            <a:r>
              <a:rPr lang="en-US" altLang="ko-KR" sz="1500" dirty="0"/>
              <a:t>(</a:t>
            </a:r>
            <a:r>
              <a:rPr lang="ko-KR" altLang="en-US" sz="1500" dirty="0" err="1"/>
              <a:t>마이페이지</a:t>
            </a:r>
            <a:r>
              <a:rPr lang="en-US" altLang="ko-KR" sz="1500" dirty="0"/>
              <a:t>, </a:t>
            </a:r>
            <a:r>
              <a:rPr lang="ko-KR" altLang="en-US" sz="1500" dirty="0"/>
              <a:t>리뷰 등 다양한 정보가 있는 메뉴로 구현 예정</a:t>
            </a:r>
            <a:r>
              <a:rPr lang="en-US" altLang="ko-KR" sz="1500" dirty="0"/>
              <a:t>), </a:t>
            </a:r>
            <a:endParaRPr sz="1500" dirty="0"/>
          </a:p>
        </p:txBody>
      </p:sp>
      <p:sp>
        <p:nvSpPr>
          <p:cNvPr id="140" name="TextBox 21"/>
          <p:cNvSpPr txBox="1"/>
          <p:nvPr/>
        </p:nvSpPr>
        <p:spPr>
          <a:xfrm>
            <a:off x="5034635" y="3754777"/>
            <a:ext cx="2492382" cy="286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>
                <a:solidFill>
                  <a:srgbClr val="5D5B5B"/>
                </a:solidFill>
              </a:defRPr>
            </a:pPr>
            <a:r>
              <a:rPr lang="ko-KR" altLang="en-US" sz="1500" dirty="0" err="1"/>
              <a:t>메인액티비티와</a:t>
            </a:r>
            <a:r>
              <a:rPr lang="ko-KR" altLang="en-US" sz="1500" dirty="0"/>
              <a:t> 각 </a:t>
            </a:r>
            <a:r>
              <a:rPr lang="ko-KR" altLang="en-US" sz="1500" dirty="0" err="1"/>
              <a:t>프래그먼트</a:t>
            </a:r>
            <a:r>
              <a:rPr lang="ko-KR" altLang="en-US" sz="1500" dirty="0"/>
              <a:t> 연결</a:t>
            </a:r>
            <a:r>
              <a:rPr lang="en-US" altLang="ko-KR" sz="1500" dirty="0"/>
              <a:t>, </a:t>
            </a:r>
          </a:p>
          <a:p>
            <a:pPr>
              <a:defRPr sz="1000">
                <a:solidFill>
                  <a:srgbClr val="5D5B5B"/>
                </a:solidFill>
              </a:defRPr>
            </a:pPr>
            <a:r>
              <a:rPr lang="ko-KR" altLang="en-US" sz="1500" dirty="0" err="1"/>
              <a:t>홈프래그먼트</a:t>
            </a:r>
            <a:r>
              <a:rPr lang="ko-KR" altLang="en-US" sz="1500" dirty="0"/>
              <a:t> 디자인 및 기능 구현</a:t>
            </a:r>
            <a:r>
              <a:rPr lang="en-US" altLang="ko-KR" sz="1500" dirty="0"/>
              <a:t>(</a:t>
            </a:r>
            <a:r>
              <a:rPr lang="ko-KR" altLang="en-US" sz="1500" dirty="0" err="1"/>
              <a:t>리사이클러뷰와</a:t>
            </a:r>
            <a:r>
              <a:rPr lang="ko-KR" altLang="en-US" sz="1500" dirty="0"/>
              <a:t> </a:t>
            </a:r>
            <a:r>
              <a:rPr lang="ko-KR" altLang="en-US" sz="1500" dirty="0" err="1"/>
              <a:t>레트로핏을</a:t>
            </a:r>
            <a:r>
              <a:rPr lang="ko-KR" altLang="en-US" sz="1500" dirty="0"/>
              <a:t> 이용하여 </a:t>
            </a:r>
            <a:r>
              <a:rPr lang="en-US" altLang="ko-KR" sz="1500" dirty="0"/>
              <a:t>API </a:t>
            </a:r>
            <a:r>
              <a:rPr lang="ko-KR" altLang="en-US" sz="1500" dirty="0"/>
              <a:t>데이터를 </a:t>
            </a:r>
            <a:r>
              <a:rPr lang="ko-KR" altLang="en-US" sz="1500" dirty="0" err="1"/>
              <a:t>카드뷰</a:t>
            </a:r>
            <a:r>
              <a:rPr lang="ko-KR" altLang="en-US" sz="1500" dirty="0"/>
              <a:t> 형식의 리스트로 뿌려줌</a:t>
            </a:r>
            <a:r>
              <a:rPr lang="en-US" altLang="ko-KR" sz="1500" dirty="0"/>
              <a:t>), </a:t>
            </a:r>
          </a:p>
          <a:p>
            <a:pPr>
              <a:defRPr sz="1000">
                <a:solidFill>
                  <a:srgbClr val="5D5B5B"/>
                </a:solidFill>
              </a:defRPr>
            </a:pPr>
            <a:r>
              <a:rPr lang="ko-KR" altLang="en-US" sz="1500" dirty="0" err="1"/>
              <a:t>로그인액티비티</a:t>
            </a:r>
            <a:r>
              <a:rPr lang="en-US" altLang="ko-KR" sz="1500" dirty="0"/>
              <a:t>(</a:t>
            </a:r>
            <a:r>
              <a:rPr lang="ko-KR" altLang="en-US" sz="1500" dirty="0" err="1"/>
              <a:t>파이어베이스</a:t>
            </a:r>
            <a:r>
              <a:rPr lang="ko-KR" altLang="en-US" sz="1500" dirty="0"/>
              <a:t> 인증 </a:t>
            </a:r>
            <a:r>
              <a:rPr lang="en-US" altLang="ko-KR" sz="1500" dirty="0"/>
              <a:t>– </a:t>
            </a:r>
            <a:r>
              <a:rPr lang="ko-KR" altLang="en-US" sz="1500" dirty="0" err="1"/>
              <a:t>이메일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구글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페이스북</a:t>
            </a:r>
            <a:r>
              <a:rPr lang="en-US" altLang="ko-KR" sz="1500"/>
              <a:t>) </a:t>
            </a:r>
          </a:p>
          <a:p>
            <a:pPr>
              <a:defRPr sz="1000">
                <a:solidFill>
                  <a:srgbClr val="5D5B5B"/>
                </a:solidFill>
              </a:defRPr>
            </a:pPr>
            <a:r>
              <a:rPr lang="ko-KR" altLang="en-US" sz="1500"/>
              <a:t>네이버 지도 </a:t>
            </a:r>
            <a:r>
              <a:rPr lang="en-US" altLang="ko-KR" sz="1500"/>
              <a:t>API</a:t>
            </a:r>
            <a:r>
              <a:rPr lang="ko-KR" altLang="en-US" sz="1500"/>
              <a:t>를 이용하여 사용자 위치정보 받아오기</a:t>
            </a:r>
            <a:endParaRPr sz="1500" dirty="0"/>
          </a:p>
        </p:txBody>
      </p:sp>
      <p:sp>
        <p:nvSpPr>
          <p:cNvPr id="141" name="TextBox 22"/>
          <p:cNvSpPr txBox="1"/>
          <p:nvPr/>
        </p:nvSpPr>
        <p:spPr>
          <a:xfrm>
            <a:off x="8739228" y="3861907"/>
            <a:ext cx="2492383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1000">
                <a:solidFill>
                  <a:srgbClr val="5D5B5B"/>
                </a:solidFill>
              </a:defRPr>
            </a:pPr>
            <a:r>
              <a:rPr lang="ko-KR" altLang="en-US" sz="1500" dirty="0"/>
              <a:t>전반적인 프로젝트 기획</a:t>
            </a:r>
            <a:endParaRPr lang="en-US" altLang="ko-KR" sz="1500" dirty="0"/>
          </a:p>
          <a:p>
            <a:pPr algn="just">
              <a:defRPr sz="1000">
                <a:solidFill>
                  <a:srgbClr val="5D5B5B"/>
                </a:solidFill>
              </a:defRPr>
            </a:pPr>
            <a:r>
              <a:rPr lang="ko-KR" altLang="en-US" sz="1500" dirty="0" err="1"/>
              <a:t>커스텀</a:t>
            </a:r>
            <a:r>
              <a:rPr lang="ko-KR" altLang="en-US" sz="1500" dirty="0"/>
              <a:t> 캘린더 디자인 및 기능 구현</a:t>
            </a:r>
            <a:r>
              <a:rPr lang="en-US" altLang="ko-KR" sz="1500" dirty="0"/>
              <a:t>,</a:t>
            </a:r>
          </a:p>
          <a:p>
            <a:pPr>
              <a:defRPr sz="1000">
                <a:solidFill>
                  <a:srgbClr val="5D5B5B"/>
                </a:solidFill>
              </a:defRPr>
            </a:pPr>
            <a:r>
              <a:rPr lang="ko-KR" altLang="en-US" sz="1500" dirty="0" err="1"/>
              <a:t>커스텀</a:t>
            </a:r>
            <a:r>
              <a:rPr lang="ko-KR" altLang="en-US" sz="1500" dirty="0"/>
              <a:t> 캘린더와 </a:t>
            </a:r>
            <a:r>
              <a:rPr lang="ko-KR" altLang="en-US" sz="1500" dirty="0" err="1"/>
              <a:t>파이어베이스</a:t>
            </a:r>
            <a:r>
              <a:rPr lang="ko-KR" altLang="en-US" sz="1500" dirty="0"/>
              <a:t> </a:t>
            </a:r>
            <a:r>
              <a:rPr lang="ko-KR" altLang="en-US" sz="1500" dirty="0" err="1"/>
              <a:t>파이어스토어를</a:t>
            </a:r>
            <a:r>
              <a:rPr lang="ko-KR" altLang="en-US" sz="1500" dirty="0"/>
              <a:t> 연동하여 데이터 저장 및 불러오기 </a:t>
            </a:r>
            <a:r>
              <a:rPr lang="ko-KR" altLang="en-US" sz="1500"/>
              <a:t>기능 구현</a:t>
            </a:r>
            <a:r>
              <a:rPr lang="en-US" altLang="ko-KR" sz="1500" dirty="0"/>
              <a:t>.</a:t>
            </a:r>
          </a:p>
        </p:txBody>
      </p:sp>
      <p:sp>
        <p:nvSpPr>
          <p:cNvPr id="142" name="직선 연결선 23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직사각형 24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4" name="TextBox 25"/>
          <p:cNvSpPr txBox="1"/>
          <p:nvPr/>
        </p:nvSpPr>
        <p:spPr>
          <a:xfrm>
            <a:off x="490138" y="323244"/>
            <a:ext cx="259303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</a:defRPr>
            </a:lvl1pPr>
          </a:lstStyle>
          <a:p>
            <a:r>
              <a:t>1</a:t>
            </a:r>
          </a:p>
        </p:txBody>
      </p:sp>
      <p:grpSp>
        <p:nvGrpSpPr>
          <p:cNvPr id="147" name="그룹 26"/>
          <p:cNvGrpSpPr/>
          <p:nvPr/>
        </p:nvGrpSpPr>
        <p:grpSpPr>
          <a:xfrm>
            <a:off x="1188881" y="351818"/>
            <a:ext cx="1299393" cy="660427"/>
            <a:chOff x="0" y="0"/>
            <a:chExt cx="1299392" cy="660425"/>
          </a:xfrm>
        </p:grpSpPr>
        <p:sp>
          <p:nvSpPr>
            <p:cNvPr id="145" name="TextBox 27"/>
            <p:cNvSpPr txBox="1"/>
            <p:nvPr/>
          </p:nvSpPr>
          <p:spPr>
            <a:xfrm>
              <a:off x="0" y="0"/>
              <a:ext cx="928059" cy="281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rPr dirty="0"/>
                <a:t>001 </a:t>
              </a:r>
              <a:r>
                <a:rPr dirty="0" err="1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어플소개</a:t>
              </a:r>
              <a:endParaRPr dirty="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  <p:sp>
          <p:nvSpPr>
            <p:cNvPr id="146" name="TextBox 28"/>
            <p:cNvSpPr txBox="1"/>
            <p:nvPr/>
          </p:nvSpPr>
          <p:spPr>
            <a:xfrm>
              <a:off x="0" y="229541"/>
              <a:ext cx="1299392" cy="430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 lang="ko-KR" altLang="en-US"/>
                <a:t>역할 분담</a:t>
              </a:r>
              <a:endParaRPr dirty="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</p:grpSp>
      <p:sp>
        <p:nvSpPr>
          <p:cNvPr id="134" name="TextBox 10"/>
          <p:cNvSpPr txBox="1"/>
          <p:nvPr/>
        </p:nvSpPr>
        <p:spPr>
          <a:xfrm>
            <a:off x="1974580" y="2527757"/>
            <a:ext cx="78482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ko-KR" altLang="en-US" dirty="0"/>
              <a:t>김다빈</a:t>
            </a:r>
            <a:endParaRPr dirty="0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  <p:sp>
        <p:nvSpPr>
          <p:cNvPr id="27" name="모서리가 둥근 직사각형 6"/>
          <p:cNvSpPr/>
          <p:nvPr/>
        </p:nvSpPr>
        <p:spPr>
          <a:xfrm rot="2700000">
            <a:off x="5495989" y="2141114"/>
            <a:ext cx="1200022" cy="1200021"/>
          </a:xfrm>
          <a:prstGeom prst="roundRect">
            <a:avLst>
              <a:gd name="adj" fmla="val 16667"/>
            </a:avLst>
          </a:prstGeom>
          <a:solidFill>
            <a:schemeClr val="accent1">
              <a:alpha val="70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모서리가 둥근 직사각형 6"/>
          <p:cNvSpPr/>
          <p:nvPr/>
        </p:nvSpPr>
        <p:spPr>
          <a:xfrm rot="2700000">
            <a:off x="9224994" y="2141114"/>
            <a:ext cx="1200022" cy="1200021"/>
          </a:xfrm>
          <a:prstGeom prst="roundRect">
            <a:avLst>
              <a:gd name="adj" fmla="val 16667"/>
            </a:avLst>
          </a:prstGeom>
          <a:solidFill>
            <a:schemeClr val="accent1">
              <a:alpha val="70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" name="TextBox 10"/>
          <p:cNvSpPr txBox="1"/>
          <p:nvPr/>
        </p:nvSpPr>
        <p:spPr>
          <a:xfrm>
            <a:off x="5703586" y="2527757"/>
            <a:ext cx="78482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ko-KR" altLang="en-US" dirty="0"/>
              <a:t>이상규</a:t>
            </a:r>
            <a:r>
              <a:rPr lang="en-US" altLang="ko-KR" dirty="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	</a:t>
            </a:r>
            <a:endParaRPr dirty="0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  <p:sp>
        <p:nvSpPr>
          <p:cNvPr id="35" name="TextBox 10"/>
          <p:cNvSpPr txBox="1"/>
          <p:nvPr/>
        </p:nvSpPr>
        <p:spPr>
          <a:xfrm>
            <a:off x="9426179" y="2527757"/>
            <a:ext cx="797652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ko-KR" altLang="en-US" dirty="0"/>
              <a:t>차혜연</a:t>
            </a:r>
            <a:r>
              <a:rPr lang="en-US" altLang="ko-KR" dirty="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	</a:t>
            </a:r>
            <a:endParaRPr dirty="0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1933742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그룹 8"/>
          <p:cNvGrpSpPr/>
          <p:nvPr/>
        </p:nvGrpSpPr>
        <p:grpSpPr>
          <a:xfrm>
            <a:off x="1096393" y="1892577"/>
            <a:ext cx="9999214" cy="2541209"/>
            <a:chOff x="0" y="0"/>
            <a:chExt cx="9999213" cy="2541208"/>
          </a:xfrm>
        </p:grpSpPr>
        <p:sp>
          <p:nvSpPr>
            <p:cNvPr id="130" name="모서리가 둥근 직사각형 6"/>
            <p:cNvSpPr/>
            <p:nvPr/>
          </p:nvSpPr>
          <p:spPr>
            <a:xfrm rot="2700000">
              <a:off x="372150" y="372155"/>
              <a:ext cx="1796903" cy="1796903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1" name="모서리가 둥근 직사각형 17"/>
            <p:cNvSpPr/>
            <p:nvPr/>
          </p:nvSpPr>
          <p:spPr>
            <a:xfrm rot="2700000">
              <a:off x="4101155" y="372153"/>
              <a:ext cx="1796903" cy="1796903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모서리가 둥근 직사각형 18"/>
            <p:cNvSpPr/>
            <p:nvPr/>
          </p:nvSpPr>
          <p:spPr>
            <a:xfrm rot="2700000">
              <a:off x="7830160" y="372150"/>
              <a:ext cx="1796903" cy="1796903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TextBox 10"/>
          <p:cNvSpPr txBox="1"/>
          <p:nvPr/>
        </p:nvSpPr>
        <p:spPr>
          <a:xfrm>
            <a:off x="1878327" y="3149539"/>
            <a:ext cx="958609" cy="426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정보 인식</a:t>
            </a:r>
          </a:p>
        </p:txBody>
      </p:sp>
      <p:sp>
        <p:nvSpPr>
          <p:cNvPr id="135" name="TextBox 11"/>
          <p:cNvSpPr txBox="1"/>
          <p:nvPr/>
        </p:nvSpPr>
        <p:spPr>
          <a:xfrm>
            <a:off x="5846191" y="3149539"/>
            <a:ext cx="49961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현황</a:t>
            </a:r>
          </a:p>
        </p:txBody>
      </p:sp>
      <p:sp>
        <p:nvSpPr>
          <p:cNvPr id="136" name="TextBox 12"/>
          <p:cNvSpPr txBox="1"/>
          <p:nvPr/>
        </p:nvSpPr>
        <p:spPr>
          <a:xfrm>
            <a:off x="9215077" y="3149539"/>
            <a:ext cx="1219861" cy="426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기획 및 제작</a:t>
            </a:r>
          </a:p>
        </p:txBody>
      </p:sp>
      <p:sp>
        <p:nvSpPr>
          <p:cNvPr id="137" name="직선 화살표 연결선 2"/>
          <p:cNvSpPr/>
          <p:nvPr/>
        </p:nvSpPr>
        <p:spPr>
          <a:xfrm>
            <a:off x="3790950" y="3144129"/>
            <a:ext cx="885825" cy="1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8" name="직선 화살표 연결선 19"/>
          <p:cNvSpPr/>
          <p:nvPr/>
        </p:nvSpPr>
        <p:spPr>
          <a:xfrm>
            <a:off x="7524750" y="3163179"/>
            <a:ext cx="885825" cy="1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9" name="TextBox 20"/>
          <p:cNvSpPr txBox="1"/>
          <p:nvPr/>
        </p:nvSpPr>
        <p:spPr>
          <a:xfrm>
            <a:off x="1145214" y="4613635"/>
            <a:ext cx="2492383" cy="116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>
                <a:solidFill>
                  <a:srgbClr val="5D5B5B"/>
                </a:solidFill>
              </a:defRPr>
            </a:pPr>
            <a:r>
              <a:rPr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어떤 어플을 제작할까 고민하던 중</a:t>
            </a:r>
            <a:r>
              <a:rPr sz="1400"/>
              <a:t> </a:t>
            </a:r>
            <a:r>
              <a:rPr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각종 축제에 대한 정보를 발견하였고</a:t>
            </a:r>
            <a:r>
              <a:rPr sz="1400"/>
              <a:t>, </a:t>
            </a:r>
            <a:r>
              <a:rPr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이를 한 군데에 모아놓았으면 좋겠다는 생각이 들었다</a:t>
            </a:r>
            <a:r>
              <a:rPr sz="1400"/>
              <a:t>.</a:t>
            </a:r>
          </a:p>
        </p:txBody>
      </p:sp>
      <p:sp>
        <p:nvSpPr>
          <p:cNvPr id="140" name="TextBox 21"/>
          <p:cNvSpPr txBox="1"/>
          <p:nvPr/>
        </p:nvSpPr>
        <p:spPr>
          <a:xfrm>
            <a:off x="4849809" y="4613635"/>
            <a:ext cx="2492382" cy="116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>
                <a:solidFill>
                  <a:srgbClr val="5D5B5B"/>
                </a:solidFill>
              </a:defRPr>
            </a:pPr>
            <a:r>
              <a:rPr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그래서 현존하는 축제 어플들을 찾아보았고 전국의 축제 정보들을 한 군데에 모아놓은 어플이 없는 것 같아 기획에 들어갔다</a:t>
            </a:r>
            <a:r>
              <a:rPr sz="1400"/>
              <a:t>.</a:t>
            </a:r>
          </a:p>
        </p:txBody>
      </p:sp>
      <p:sp>
        <p:nvSpPr>
          <p:cNvPr id="141" name="TextBox 22"/>
          <p:cNvSpPr txBox="1"/>
          <p:nvPr/>
        </p:nvSpPr>
        <p:spPr>
          <a:xfrm>
            <a:off x="8554402" y="4613635"/>
            <a:ext cx="2492383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>
                <a:solidFill>
                  <a:srgbClr val="5D5B5B"/>
                </a:solidFill>
              </a:defRPr>
            </a:pPr>
            <a:r>
              <a:rPr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어플을</a:t>
            </a:r>
            <a:r>
              <a:rPr sz="1400"/>
              <a:t> </a:t>
            </a:r>
            <a:r>
              <a:rPr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기획하며 필요한 기능들을 찾아보던 중 이것 저것 포함하여 좀 더 편리한 어플을 기획하게 되었다</a:t>
            </a:r>
            <a:r>
              <a:rPr sz="1400"/>
              <a:t>.</a:t>
            </a:r>
          </a:p>
        </p:txBody>
      </p:sp>
      <p:sp>
        <p:nvSpPr>
          <p:cNvPr id="142" name="직선 연결선 23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직사각형 24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4" name="TextBox 25"/>
          <p:cNvSpPr txBox="1"/>
          <p:nvPr/>
        </p:nvSpPr>
        <p:spPr>
          <a:xfrm>
            <a:off x="490138" y="323244"/>
            <a:ext cx="259303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</a:defRPr>
            </a:lvl1pPr>
          </a:lstStyle>
          <a:p>
            <a:r>
              <a:t>1</a:t>
            </a:r>
          </a:p>
        </p:txBody>
      </p:sp>
      <p:grpSp>
        <p:nvGrpSpPr>
          <p:cNvPr id="147" name="그룹 26"/>
          <p:cNvGrpSpPr/>
          <p:nvPr/>
        </p:nvGrpSpPr>
        <p:grpSpPr>
          <a:xfrm>
            <a:off x="1188881" y="351818"/>
            <a:ext cx="1070865" cy="663884"/>
            <a:chOff x="0" y="0"/>
            <a:chExt cx="1070864" cy="663882"/>
          </a:xfrm>
        </p:grpSpPr>
        <p:sp>
          <p:nvSpPr>
            <p:cNvPr id="145" name="TextBox 27"/>
            <p:cNvSpPr txBox="1"/>
            <p:nvPr/>
          </p:nvSpPr>
          <p:spPr>
            <a:xfrm>
              <a:off x="0" y="0"/>
              <a:ext cx="928059" cy="281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001 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어플소개</a:t>
              </a:r>
            </a:p>
          </p:txBody>
        </p:sp>
        <p:sp>
          <p:nvSpPr>
            <p:cNvPr id="146" name="TextBox 28"/>
            <p:cNvSpPr txBox="1"/>
            <p:nvPr/>
          </p:nvSpPr>
          <p:spPr>
            <a:xfrm>
              <a:off x="0" y="229541"/>
              <a:ext cx="1070864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제작배경</a:t>
              </a:r>
            </a:p>
          </p:txBody>
        </p:sp>
      </p:grpSp>
      <p:sp>
        <p:nvSpPr>
          <p:cNvPr id="148" name="TextBox 29"/>
          <p:cNvSpPr txBox="1"/>
          <p:nvPr/>
        </p:nvSpPr>
        <p:spPr>
          <a:xfrm>
            <a:off x="1633873" y="2593605"/>
            <a:ext cx="1419144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b="1">
                <a:solidFill>
                  <a:srgbClr val="FFFFFF"/>
                </a:solidFill>
              </a:defRPr>
            </a:lvl1pPr>
          </a:lstStyle>
          <a:p>
            <a:r>
              <a:t>Step1</a:t>
            </a:r>
          </a:p>
        </p:txBody>
      </p:sp>
      <p:sp>
        <p:nvSpPr>
          <p:cNvPr id="149" name="TextBox 30"/>
          <p:cNvSpPr txBox="1"/>
          <p:nvPr/>
        </p:nvSpPr>
        <p:spPr>
          <a:xfrm>
            <a:off x="5386427" y="2593605"/>
            <a:ext cx="1419144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b="1">
                <a:solidFill>
                  <a:srgbClr val="FFFFFF"/>
                </a:solidFill>
              </a:defRPr>
            </a:lvl1pPr>
          </a:lstStyle>
          <a:p>
            <a:r>
              <a:t>Step2</a:t>
            </a:r>
          </a:p>
        </p:txBody>
      </p:sp>
      <p:sp>
        <p:nvSpPr>
          <p:cNvPr id="150" name="TextBox 31"/>
          <p:cNvSpPr txBox="1"/>
          <p:nvPr/>
        </p:nvSpPr>
        <p:spPr>
          <a:xfrm>
            <a:off x="9115432" y="2582809"/>
            <a:ext cx="1419144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b="1">
                <a:solidFill>
                  <a:srgbClr val="FFFFFF"/>
                </a:solidFill>
              </a:defRPr>
            </a:lvl1pPr>
          </a:lstStyle>
          <a:p>
            <a:r>
              <a:t>Step3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직선 연결선 22"/>
          <p:cNvSpPr/>
          <p:nvPr/>
        </p:nvSpPr>
        <p:spPr>
          <a:xfrm flipH="1">
            <a:off x="6095999" y="1722475"/>
            <a:ext cx="1" cy="4019108"/>
          </a:xfrm>
          <a:prstGeom prst="line">
            <a:avLst/>
          </a:prstGeom>
          <a:ln w="63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TextBox 23"/>
          <p:cNvSpPr txBox="1"/>
          <p:nvPr/>
        </p:nvSpPr>
        <p:spPr>
          <a:xfrm>
            <a:off x="6354440" y="1075549"/>
            <a:ext cx="3255162" cy="681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solidFill>
                  <a:srgbClr val="5D5B5B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축제 정보 제공 어플</a:t>
            </a:r>
          </a:p>
        </p:txBody>
      </p:sp>
      <p:sp>
        <p:nvSpPr>
          <p:cNvPr id="154" name="TextBox 24"/>
          <p:cNvSpPr txBox="1"/>
          <p:nvPr/>
        </p:nvSpPr>
        <p:spPr>
          <a:xfrm>
            <a:off x="6364637" y="2221813"/>
            <a:ext cx="5296320" cy="3930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50000"/>
              </a:lnSpc>
              <a:defRPr sz="1200">
                <a:solidFill>
                  <a:srgbClr val="5D5B5B"/>
                </a:solidFill>
              </a:defRPr>
            </a:pPr>
            <a:r>
              <a:rPr lang="ko-KR" altLang="en-US"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◦ 벚꽃축제나 불꽃축제 빙어낚시 등 다양한 축제를 좋아하는데 축제에 관한 정보를 하나하나 찾아 봐야하는 것이 불편해서 기획하게 되었다</a:t>
            </a:r>
            <a:r>
              <a:rPr lang="en-US" altLang="ko-KR"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. </a:t>
            </a:r>
          </a:p>
          <a:p>
            <a:pPr>
              <a:lnSpc>
                <a:spcPct val="150000"/>
              </a:lnSpc>
              <a:defRPr sz="1200">
                <a:solidFill>
                  <a:srgbClr val="5D5B5B"/>
                </a:solidFill>
              </a:defRPr>
            </a:pPr>
            <a:endParaRPr lang="en-US" altLang="ko-KR" sz="1400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>
              <a:lnSpc>
                <a:spcPct val="150000"/>
              </a:lnSpc>
              <a:defRPr sz="1200">
                <a:solidFill>
                  <a:srgbClr val="5D5B5B"/>
                </a:solidFill>
              </a:defRPr>
            </a:pPr>
            <a:r>
              <a:rPr lang="en-US" altLang="ko-KR"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◦ </a:t>
            </a:r>
            <a:r>
              <a:rPr lang="ko-KR" altLang="en-US"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본 어플리케이션은 공공</a:t>
            </a:r>
            <a:r>
              <a:rPr lang="en-US" altLang="ko-KR"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API</a:t>
            </a:r>
            <a:r>
              <a:rPr lang="ko-KR" altLang="en-US"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를 통해 얻은 신뢰도 높은 지역별 축제정보를 제공하는 플렛폼으로 사용자가 원하는 정보를 지역 혹은 계절과 같은 카테고리 별로 알기 쉽게 제공한다</a:t>
            </a:r>
            <a:r>
              <a:rPr lang="en-US" altLang="ko-KR"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. </a:t>
            </a:r>
          </a:p>
          <a:p>
            <a:pPr>
              <a:lnSpc>
                <a:spcPct val="150000"/>
              </a:lnSpc>
              <a:defRPr sz="1200">
                <a:solidFill>
                  <a:srgbClr val="5D5B5B"/>
                </a:solidFill>
              </a:defRPr>
            </a:pPr>
            <a:endParaRPr lang="en-US" altLang="ko-KR" sz="1400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>
              <a:lnSpc>
                <a:spcPct val="150000"/>
              </a:lnSpc>
              <a:defRPr sz="1200">
                <a:solidFill>
                  <a:srgbClr val="5D5B5B"/>
                </a:solidFill>
              </a:defRPr>
            </a:pPr>
            <a:r>
              <a:rPr lang="en-US" altLang="ko-KR"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◦ </a:t>
            </a:r>
            <a:r>
              <a:rPr lang="ko-KR" altLang="en-US"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축제를 즐기고 싶은 사람들은 인터넷 검색이 아닌 앱을 실행시키는 것 만으로 축제정보를 얻을 수 있기 때문에 불편함을 해소하고</a:t>
            </a:r>
            <a:r>
              <a:rPr lang="en-US" altLang="ko-KR"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, </a:t>
            </a:r>
            <a:r>
              <a:rPr lang="ko-KR" altLang="en-US"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더불어 지역 축제 활성화 또한 기여 할 것으로 예상된다</a:t>
            </a:r>
            <a:r>
              <a:rPr lang="en-US" altLang="ko-KR"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.</a:t>
            </a:r>
            <a:endParaRPr sz="1400"/>
          </a:p>
        </p:txBody>
      </p:sp>
      <p:sp>
        <p:nvSpPr>
          <p:cNvPr id="155" name="TextBox 25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156" name="직선 연결선 11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직사각형 12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8" name="TextBox 13"/>
          <p:cNvSpPr txBox="1"/>
          <p:nvPr/>
        </p:nvSpPr>
        <p:spPr>
          <a:xfrm>
            <a:off x="490138" y="323244"/>
            <a:ext cx="259303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</a:defRPr>
            </a:lvl1pPr>
          </a:lstStyle>
          <a:p>
            <a:r>
              <a:t>1</a:t>
            </a:r>
          </a:p>
        </p:txBody>
      </p:sp>
      <p:grpSp>
        <p:nvGrpSpPr>
          <p:cNvPr id="161" name="그룹 14"/>
          <p:cNvGrpSpPr/>
          <p:nvPr/>
        </p:nvGrpSpPr>
        <p:grpSpPr>
          <a:xfrm>
            <a:off x="1188881" y="351818"/>
            <a:ext cx="1148491" cy="723730"/>
            <a:chOff x="0" y="0"/>
            <a:chExt cx="1148490" cy="723728"/>
          </a:xfrm>
        </p:grpSpPr>
        <p:sp>
          <p:nvSpPr>
            <p:cNvPr id="159" name="TextBox 17"/>
            <p:cNvSpPr txBox="1"/>
            <p:nvPr/>
          </p:nvSpPr>
          <p:spPr>
            <a:xfrm>
              <a:off x="0" y="0"/>
              <a:ext cx="928059" cy="281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001 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어플소개</a:t>
              </a:r>
            </a:p>
          </p:txBody>
        </p:sp>
        <p:sp>
          <p:nvSpPr>
            <p:cNvPr id="160" name="TextBox 18"/>
            <p:cNvSpPr txBox="1"/>
            <p:nvPr/>
          </p:nvSpPr>
          <p:spPr>
            <a:xfrm>
              <a:off x="0" y="229541"/>
              <a:ext cx="1148491" cy="4941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어플 목적</a:t>
              </a:r>
            </a:p>
          </p:txBody>
        </p:sp>
      </p:grpSp>
      <p:sp>
        <p:nvSpPr>
          <p:cNvPr id="162" name="TextBox 1"/>
          <p:cNvSpPr txBox="1"/>
          <p:nvPr/>
        </p:nvSpPr>
        <p:spPr>
          <a:xfrm>
            <a:off x="2207741" y="3212756"/>
            <a:ext cx="1481112" cy="694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어플 메인 사진</a:t>
            </a:r>
          </a:p>
          <a:p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넣어주세용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AFA31B-AC21-440A-A2DC-1ADB0B04E665}"/>
              </a:ext>
            </a:extLst>
          </p:cNvPr>
          <p:cNvSpPr txBox="1"/>
          <p:nvPr/>
        </p:nvSpPr>
        <p:spPr>
          <a:xfrm>
            <a:off x="6354440" y="1699178"/>
            <a:ext cx="5500863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spc="0" normalizeH="0" baseline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가제 </a:t>
            </a:r>
            <a:r>
              <a:rPr kumimoji="0" lang="en-US" altLang="ko-KR" sz="1600" b="0" i="0" u="none" strike="noStrike" cap="none" spc="0" normalizeH="0" baseline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: </a:t>
            </a:r>
            <a:r>
              <a:rPr kumimoji="0" lang="ko-KR" altLang="en-US" sz="1600" b="0" i="0" u="none" strike="noStrike" cap="none" spc="0" normalizeH="0" baseline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이제는 웃는거야 스마일어게인 </a:t>
            </a:r>
            <a:r>
              <a:rPr kumimoji="0" lang="en-US" altLang="ko-KR" sz="1600" b="0" i="0" u="none" strike="noStrike" cap="none" spc="0" normalizeH="0" baseline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(</a:t>
            </a:r>
            <a:r>
              <a:rPr kumimoji="0" lang="ko-KR" altLang="en-US" sz="1600" b="0" i="0" u="none" strike="noStrike" cap="none" spc="0" normalizeH="0" baseline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엄정화의 </a:t>
            </a:r>
            <a:r>
              <a:rPr kumimoji="0" lang="en-US" altLang="ko-KR" sz="1600" b="0" i="0" u="none" strike="noStrike" cap="none" spc="0" normalizeH="0" baseline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Festival </a:t>
            </a:r>
            <a:r>
              <a:rPr kumimoji="0" lang="ko-KR" altLang="en-US" sz="1600" b="0" i="0" u="none" strike="noStrike" cap="none" spc="0" normalizeH="0" baseline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中</a:t>
            </a:r>
            <a:r>
              <a:rPr kumimoji="0" lang="en-US" altLang="ko-KR" sz="1600" b="0" i="0" u="none" strike="noStrike" cap="none" spc="0" normalizeH="0" baseline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)</a:t>
            </a:r>
            <a:endParaRPr kumimoji="0" lang="ko-KR" altLang="en-US" sz="16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Box 5"/>
          <p:cNvSpPr txBox="1"/>
          <p:nvPr/>
        </p:nvSpPr>
        <p:spPr>
          <a:xfrm>
            <a:off x="489352" y="2285885"/>
            <a:ext cx="1629778" cy="1102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 b="1">
                <a:solidFill>
                  <a:srgbClr val="5D5B5B"/>
                </a:solidFill>
              </a:defRPr>
            </a:lvl1pPr>
          </a:lstStyle>
          <a:p>
            <a:r>
              <a:t>002</a:t>
            </a:r>
          </a:p>
        </p:txBody>
      </p:sp>
      <p:sp>
        <p:nvSpPr>
          <p:cNvPr id="190" name="TextBox 8"/>
          <p:cNvSpPr txBox="1"/>
          <p:nvPr/>
        </p:nvSpPr>
        <p:spPr>
          <a:xfrm>
            <a:off x="533434" y="3549401"/>
            <a:ext cx="1781896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spc="-150">
                <a:solidFill>
                  <a:srgbClr val="5D5B5B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제작</a:t>
            </a:r>
            <a:r>
              <a:rPr lang="en-US" altLang="ko-KR"/>
              <a:t> </a:t>
            </a:r>
            <a:r>
              <a:rPr lang="ko-KR" altLang="en-US"/>
              <a:t>과정</a:t>
            </a:r>
            <a:endParaRPr/>
          </a:p>
        </p:txBody>
      </p:sp>
      <p:sp>
        <p:nvSpPr>
          <p:cNvPr id="191" name="TextBox 9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192" name="직선 연결선 17"/>
          <p:cNvSpPr/>
          <p:nvPr/>
        </p:nvSpPr>
        <p:spPr>
          <a:xfrm>
            <a:off x="489352" y="3392487"/>
            <a:ext cx="6974703" cy="1"/>
          </a:xfrm>
          <a:prstGeom prst="line">
            <a:avLst/>
          </a:prstGeom>
          <a:ln w="63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3" name="TextBox 21"/>
          <p:cNvSpPr txBox="1"/>
          <p:nvPr/>
        </p:nvSpPr>
        <p:spPr>
          <a:xfrm>
            <a:off x="5175153" y="3090072"/>
            <a:ext cx="92396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endParaRPr dirty="0"/>
          </a:p>
        </p:txBody>
      </p:sp>
      <p:sp>
        <p:nvSpPr>
          <p:cNvPr id="194" name="이등변 삼각형 10"/>
          <p:cNvSpPr/>
          <p:nvPr/>
        </p:nvSpPr>
        <p:spPr>
          <a:xfrm>
            <a:off x="6688066" y="919926"/>
            <a:ext cx="3334367" cy="4594206"/>
          </a:xfrm>
          <a:prstGeom prst="triangle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5" name="이등변 삼각형 11"/>
          <p:cNvSpPr/>
          <p:nvPr/>
        </p:nvSpPr>
        <p:spPr>
          <a:xfrm>
            <a:off x="8552835" y="919926"/>
            <a:ext cx="3334366" cy="4594206"/>
          </a:xfrm>
          <a:prstGeom prst="triangle">
            <a:avLst/>
          </a:prstGeom>
          <a:solidFill>
            <a:schemeClr val="accent4">
              <a:alpha val="2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직선 연결선 4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6" name="직사각형 6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7" name="TextBox 7"/>
          <p:cNvSpPr txBox="1"/>
          <p:nvPr/>
        </p:nvSpPr>
        <p:spPr>
          <a:xfrm>
            <a:off x="490138" y="323244"/>
            <a:ext cx="259303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</a:defRPr>
            </a:lvl1pPr>
          </a:lstStyle>
          <a:p>
            <a:r>
              <a:t>2</a:t>
            </a:r>
          </a:p>
        </p:txBody>
      </p:sp>
      <p:grpSp>
        <p:nvGrpSpPr>
          <p:cNvPr id="170" name="그룹 8"/>
          <p:cNvGrpSpPr/>
          <p:nvPr/>
        </p:nvGrpSpPr>
        <p:grpSpPr>
          <a:xfrm>
            <a:off x="1188881" y="351818"/>
            <a:ext cx="2365389" cy="660427"/>
            <a:chOff x="0" y="0"/>
            <a:chExt cx="2365388" cy="660425"/>
          </a:xfrm>
        </p:grpSpPr>
        <p:sp>
          <p:nvSpPr>
            <p:cNvPr id="168" name="TextBox 9"/>
            <p:cNvSpPr txBox="1"/>
            <p:nvPr/>
          </p:nvSpPr>
          <p:spPr>
            <a:xfrm>
              <a:off x="0" y="0"/>
              <a:ext cx="1060544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00</a:t>
              </a:r>
              <a:r>
                <a:rPr lang="en-US" altLang="ko-KR"/>
                <a:t>2</a:t>
              </a:r>
              <a:r>
                <a:t> </a:t>
              </a:r>
              <a:r>
                <a:rPr lang="ko-KR" altLang="en-US">
                  <a:latin typeface="나눔스퀘어라운드 Regular"/>
                  <a:sym typeface="나눔스퀘어라운드 Regular"/>
                </a:rPr>
                <a:t>제작 과정</a:t>
              </a:r>
              <a:endPara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  <p:sp>
          <p:nvSpPr>
            <p:cNvPr id="169" name="TextBox 10"/>
            <p:cNvSpPr txBox="1"/>
            <p:nvPr/>
          </p:nvSpPr>
          <p:spPr>
            <a:xfrm>
              <a:off x="0" y="229541"/>
              <a:ext cx="2365388" cy="430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 lang="ko-KR" altLang="en-US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이론 및 기술 현황</a:t>
              </a:r>
              <a:endPara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</p:grpSp>
      <p:grpSp>
        <p:nvGrpSpPr>
          <p:cNvPr id="174" name="그룹 15"/>
          <p:cNvGrpSpPr/>
          <p:nvPr/>
        </p:nvGrpSpPr>
        <p:grpSpPr>
          <a:xfrm>
            <a:off x="3561610" y="1659671"/>
            <a:ext cx="4840178" cy="4324353"/>
            <a:chOff x="0" y="0"/>
            <a:chExt cx="4840176" cy="4324351"/>
          </a:xfrm>
        </p:grpSpPr>
        <p:sp>
          <p:nvSpPr>
            <p:cNvPr id="171" name="타원 1"/>
            <p:cNvSpPr/>
            <p:nvPr/>
          </p:nvSpPr>
          <p:spPr>
            <a:xfrm>
              <a:off x="0" y="0"/>
              <a:ext cx="2809875" cy="2809877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2" name="타원 5"/>
            <p:cNvSpPr/>
            <p:nvPr/>
          </p:nvSpPr>
          <p:spPr>
            <a:xfrm>
              <a:off x="2030302" y="1"/>
              <a:ext cx="2809875" cy="2809877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3" name="타원 11"/>
            <p:cNvSpPr/>
            <p:nvPr/>
          </p:nvSpPr>
          <p:spPr>
            <a:xfrm>
              <a:off x="1092035" y="1514476"/>
              <a:ext cx="2809875" cy="2809877"/>
            </a:xfrm>
            <a:prstGeom prst="ellipse">
              <a:avLst/>
            </a:prstGeom>
            <a:solidFill>
              <a:srgbClr val="F1744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80" name="그룹 20"/>
          <p:cNvGrpSpPr/>
          <p:nvPr/>
        </p:nvGrpSpPr>
        <p:grpSpPr>
          <a:xfrm>
            <a:off x="468636" y="2185804"/>
            <a:ext cx="2318903" cy="1203545"/>
            <a:chOff x="0" y="0"/>
            <a:chExt cx="2318901" cy="1203544"/>
          </a:xfrm>
        </p:grpSpPr>
        <p:sp>
          <p:nvSpPr>
            <p:cNvPr id="178" name="TextBox 21"/>
            <p:cNvSpPr txBox="1"/>
            <p:nvPr/>
          </p:nvSpPr>
          <p:spPr>
            <a:xfrm>
              <a:off x="0" y="0"/>
              <a:ext cx="2318901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2000">
                  <a:solidFill>
                    <a:srgbClr val="5D5B5B"/>
                  </a:solidFill>
                </a:defRPr>
              </a:pPr>
              <a:r>
                <a:rPr lang="ko-KR" altLang="en-US" b="1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전국 축제 정보</a:t>
              </a:r>
              <a:r>
                <a:rPr lang="en-US" altLang="ko-KR" b="1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 API</a:t>
              </a:r>
              <a:endParaRPr b="1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  <p:sp>
          <p:nvSpPr>
            <p:cNvPr id="179" name="TextBox 22"/>
            <p:cNvSpPr txBox="1"/>
            <p:nvPr/>
          </p:nvSpPr>
          <p:spPr>
            <a:xfrm>
              <a:off x="8417" y="372550"/>
              <a:ext cx="1948404" cy="8309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000">
                  <a:solidFill>
                    <a:srgbClr val="5D5B5B"/>
                  </a:solidFill>
                </a:defRPr>
              </a:pPr>
              <a:r>
                <a:rPr lang="en-US" altLang="ko-KR" sz="16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TourAPI</a:t>
              </a:r>
              <a:r>
                <a:rPr lang="ko-KR" altLang="en-US" sz="16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를 이용하여 전국의 축제 정보 받아오기</a:t>
              </a:r>
            </a:p>
          </p:txBody>
        </p:sp>
      </p:grpSp>
      <p:grpSp>
        <p:nvGrpSpPr>
          <p:cNvPr id="183" name="그룹 23"/>
          <p:cNvGrpSpPr/>
          <p:nvPr/>
        </p:nvGrpSpPr>
        <p:grpSpPr>
          <a:xfrm>
            <a:off x="1520545" y="4828190"/>
            <a:ext cx="2194832" cy="957322"/>
            <a:chOff x="0" y="0"/>
            <a:chExt cx="2194831" cy="957320"/>
          </a:xfrm>
        </p:grpSpPr>
        <p:sp>
          <p:nvSpPr>
            <p:cNvPr id="181" name="TextBox 24"/>
            <p:cNvSpPr txBox="1"/>
            <p:nvPr/>
          </p:nvSpPr>
          <p:spPr>
            <a:xfrm>
              <a:off x="0" y="0"/>
              <a:ext cx="2173028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2000">
                  <a:solidFill>
                    <a:srgbClr val="5D5B5B"/>
                  </a:solidFill>
                </a:defRPr>
              </a:pPr>
              <a:r>
                <a:rPr b="1"/>
                <a:t>Firebase DB </a:t>
              </a:r>
              <a:r>
                <a:rPr b="1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연동</a:t>
              </a:r>
            </a:p>
          </p:txBody>
        </p:sp>
        <p:sp>
          <p:nvSpPr>
            <p:cNvPr id="182" name="TextBox 25"/>
            <p:cNvSpPr txBox="1"/>
            <p:nvPr/>
          </p:nvSpPr>
          <p:spPr>
            <a:xfrm>
              <a:off x="8416" y="372548"/>
              <a:ext cx="2186415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just">
                <a:defRPr sz="1000">
                  <a:solidFill>
                    <a:srgbClr val="5D5B5B"/>
                  </a:solidFill>
                </a:defRPr>
              </a:pPr>
              <a:r>
                <a:rPr lang="en-US" altLang="ko-KR" sz="1600"/>
                <a:t>Firebase</a:t>
              </a:r>
              <a:r>
                <a:rPr lang="ko-KR" altLang="en-US" sz="1600"/>
                <a:t>를 이용한</a:t>
              </a:r>
              <a:endParaRPr lang="en-US" altLang="ko-KR" sz="1600"/>
            </a:p>
            <a:p>
              <a:pPr algn="just">
                <a:defRPr sz="1000">
                  <a:solidFill>
                    <a:srgbClr val="5D5B5B"/>
                  </a:solidFill>
                </a:defRPr>
              </a:pPr>
              <a:r>
                <a:rPr lang="ko-KR" altLang="en-US" sz="1600"/>
                <a:t>사용자 </a:t>
              </a:r>
              <a:r>
                <a:rPr lang="en-US" altLang="ko-KR" sz="1600"/>
                <a:t>DB </a:t>
              </a:r>
              <a:r>
                <a:rPr lang="ko-KR" altLang="en-US" sz="1600"/>
                <a:t>구현</a:t>
              </a:r>
              <a:endParaRPr sz="1600"/>
            </a:p>
          </p:txBody>
        </p:sp>
      </p:grpSp>
      <p:sp>
        <p:nvSpPr>
          <p:cNvPr id="184" name="직선 연결선 28"/>
          <p:cNvSpPr/>
          <p:nvPr/>
        </p:nvSpPr>
        <p:spPr>
          <a:xfrm>
            <a:off x="2818763" y="2601334"/>
            <a:ext cx="1225009" cy="1"/>
          </a:xfrm>
          <a:prstGeom prst="line">
            <a:avLst/>
          </a:prstGeom>
          <a:ln w="28575">
            <a:solidFill>
              <a:srgbClr val="5D5B5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5" name="직선 연결선 29"/>
          <p:cNvSpPr/>
          <p:nvPr/>
        </p:nvSpPr>
        <p:spPr>
          <a:xfrm>
            <a:off x="3856988" y="5005104"/>
            <a:ext cx="1225009" cy="1"/>
          </a:xfrm>
          <a:prstGeom prst="line">
            <a:avLst/>
          </a:prstGeom>
          <a:ln w="28575">
            <a:solidFill>
              <a:srgbClr val="5D5B5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6" name="직선 연결선 30"/>
          <p:cNvSpPr/>
          <p:nvPr/>
        </p:nvSpPr>
        <p:spPr>
          <a:xfrm>
            <a:off x="7634971" y="3242225"/>
            <a:ext cx="1225009" cy="1"/>
          </a:xfrm>
          <a:prstGeom prst="line">
            <a:avLst/>
          </a:prstGeom>
          <a:ln w="28575">
            <a:solidFill>
              <a:srgbClr val="5D5B5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7" name="TextBox 31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grpSp>
        <p:nvGrpSpPr>
          <p:cNvPr id="25" name="그룹 12">
            <a:extLst>
              <a:ext uri="{FF2B5EF4-FFF2-40B4-BE49-F238E27FC236}">
                <a16:creationId xmlns:a16="http://schemas.microsoft.com/office/drawing/2014/main" id="{76F7A0C2-3375-437F-A32B-C124435EF741}"/>
              </a:ext>
            </a:extLst>
          </p:cNvPr>
          <p:cNvGrpSpPr/>
          <p:nvPr/>
        </p:nvGrpSpPr>
        <p:grpSpPr>
          <a:xfrm>
            <a:off x="8929005" y="2898964"/>
            <a:ext cx="2464775" cy="1570585"/>
            <a:chOff x="0" y="0"/>
            <a:chExt cx="2464774" cy="1570584"/>
          </a:xfrm>
        </p:grpSpPr>
        <p:sp>
          <p:nvSpPr>
            <p:cNvPr id="26" name="TextBox 13">
              <a:extLst>
                <a:ext uri="{FF2B5EF4-FFF2-40B4-BE49-F238E27FC236}">
                  <a16:creationId xmlns:a16="http://schemas.microsoft.com/office/drawing/2014/main" id="{B7D25B5F-6C85-448E-82B5-C7FA6FB11311}"/>
                </a:ext>
              </a:extLst>
            </p:cNvPr>
            <p:cNvSpPr txBox="1"/>
            <p:nvPr/>
          </p:nvSpPr>
          <p:spPr>
            <a:xfrm>
              <a:off x="0" y="0"/>
              <a:ext cx="2464774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 b="1">
                  <a:solidFill>
                    <a:srgbClr val="5D5B5B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 lang="ko-KR" altLang="en-US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지역별 위치 분류</a:t>
              </a:r>
              <a:endPara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  <p:sp>
          <p:nvSpPr>
            <p:cNvPr id="27" name="TextBox 14">
              <a:extLst>
                <a:ext uri="{FF2B5EF4-FFF2-40B4-BE49-F238E27FC236}">
                  <a16:creationId xmlns:a16="http://schemas.microsoft.com/office/drawing/2014/main" id="{C8A23E48-8A13-483D-AF19-963409A3F82C}"/>
                </a:ext>
              </a:extLst>
            </p:cNvPr>
            <p:cNvSpPr txBox="1"/>
            <p:nvPr/>
          </p:nvSpPr>
          <p:spPr>
            <a:xfrm>
              <a:off x="1" y="493369"/>
              <a:ext cx="2362993" cy="10772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000">
                  <a:solidFill>
                    <a:srgbClr val="5D5B5B"/>
                  </a:solidFill>
                </a:defRPr>
              </a:pPr>
              <a:r>
                <a:rPr lang="ko-KR" altLang="en-US" sz="16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지역별로 축제 위치를 </a:t>
              </a:r>
              <a:endParaRPr lang="en-US" altLang="ko-KR" sz="16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  <a:p>
              <a:pPr>
                <a:defRPr sz="1000">
                  <a:solidFill>
                    <a:srgbClr val="5D5B5B"/>
                  </a:solidFill>
                </a:defRPr>
              </a:pPr>
              <a:r>
                <a:rPr lang="ko-KR" altLang="en-US" sz="1600">
                  <a:latin typeface="나눔스퀘어라운드 Regular"/>
                  <a:sym typeface="나눔스퀘어라운드 Regular"/>
                </a:rPr>
                <a:t>분류하여</a:t>
              </a:r>
              <a:endParaRPr lang="en-US" altLang="ko-KR" sz="1600">
                <a:latin typeface="나눔스퀘어라운드 Regular"/>
                <a:sym typeface="나눔스퀘어라운드 Regular"/>
              </a:endParaRPr>
            </a:p>
            <a:p>
              <a:pPr>
                <a:defRPr sz="1000">
                  <a:solidFill>
                    <a:srgbClr val="5D5B5B"/>
                  </a:solidFill>
                </a:defRPr>
              </a:pPr>
              <a:r>
                <a:rPr lang="ko-KR" altLang="en-US" sz="1600">
                  <a:latin typeface="나눔스퀘어라운드 Regular"/>
                  <a:sym typeface="나눔스퀘어라운드 Regular"/>
                </a:rPr>
                <a:t>사용자가 축제 정보를</a:t>
              </a:r>
              <a:endParaRPr lang="en-US" altLang="ko-KR" sz="1600">
                <a:latin typeface="나눔스퀘어라운드 Regular"/>
                <a:sym typeface="나눔스퀘어라운드 Regular"/>
              </a:endParaRPr>
            </a:p>
            <a:p>
              <a:pPr>
                <a:defRPr sz="1000">
                  <a:solidFill>
                    <a:srgbClr val="5D5B5B"/>
                  </a:solidFill>
                </a:defRPr>
              </a:pPr>
              <a:r>
                <a:rPr lang="ko-KR" altLang="en-US" sz="1600">
                  <a:latin typeface="나눔스퀘어라운드 Regular"/>
                  <a:sym typeface="나눔스퀘어라운드 Regular"/>
                </a:rPr>
                <a:t>찾기 쉽도록 구현</a:t>
              </a:r>
              <a:endParaRPr sz="1600"/>
            </a:p>
          </p:txBody>
        </p: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15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232" name="다이아몬드 22"/>
          <p:cNvSpPr/>
          <p:nvPr/>
        </p:nvSpPr>
        <p:spPr>
          <a:xfrm>
            <a:off x="139871" y="1012245"/>
            <a:ext cx="2868190" cy="2868191"/>
          </a:xfrm>
          <a:prstGeom prst="diamond">
            <a:avLst/>
          </a:prstGeom>
          <a:solidFill>
            <a:schemeClr val="accent1">
              <a:alpha val="7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TextBox 20"/>
          <p:cNvSpPr txBox="1"/>
          <p:nvPr/>
        </p:nvSpPr>
        <p:spPr>
          <a:xfrm>
            <a:off x="776285" y="1763010"/>
            <a:ext cx="1587933" cy="1508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rPr lang="en-US">
                <a:solidFill>
                  <a:schemeClr val="bg2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API </a:t>
            </a:r>
            <a:r>
              <a:rPr lang="ko-KR" altLang="en-US">
                <a:solidFill>
                  <a:schemeClr val="bg2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수정</a:t>
            </a:r>
            <a:endParaRPr>
              <a:solidFill>
                <a:schemeClr val="bg2"/>
              </a:solidFill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>
              <a:defRPr sz="1400" b="1">
                <a:solidFill>
                  <a:srgbClr val="FFFFFF"/>
                </a:solidFill>
              </a:defRPr>
            </a:pPr>
            <a:r>
              <a:rPr>
                <a:solidFill>
                  <a:schemeClr val="bg2"/>
                </a:solidFill>
              </a:rPr>
              <a:t>  </a:t>
            </a:r>
            <a:endParaRPr lang="en-US" altLang="ko-KR">
              <a:solidFill>
                <a:schemeClr val="bg2"/>
              </a:solidFill>
            </a:endParaRPr>
          </a:p>
          <a:p>
            <a:pPr>
              <a:defRPr sz="1400" b="1">
                <a:solidFill>
                  <a:srgbClr val="FFFFFF"/>
                </a:solidFill>
              </a:defRPr>
            </a:pPr>
            <a:r>
              <a:rPr lang="ko-KR" altLang="en-US">
                <a:solidFill>
                  <a:schemeClr val="bg2"/>
                </a:solidFill>
              </a:rPr>
              <a:t>처음 사용하려던</a:t>
            </a:r>
            <a:endParaRPr lang="en-US" altLang="ko-KR">
              <a:solidFill>
                <a:schemeClr val="bg2"/>
              </a:solidFill>
            </a:endParaRPr>
          </a:p>
          <a:p>
            <a:pPr>
              <a:defRPr sz="1400" b="1">
                <a:solidFill>
                  <a:srgbClr val="FFFFFF"/>
                </a:solidFill>
              </a:defRPr>
            </a:pPr>
            <a:r>
              <a:rPr lang="en-US">
                <a:solidFill>
                  <a:schemeClr val="bg2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API</a:t>
            </a:r>
            <a:r>
              <a:rPr lang="ko-KR" altLang="en-US">
                <a:solidFill>
                  <a:schemeClr val="bg2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의 오류로 인한</a:t>
            </a:r>
            <a:endParaRPr lang="en-US" altLang="ko-KR">
              <a:solidFill>
                <a:schemeClr val="bg2"/>
              </a:solidFill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>
              <a:defRPr sz="1400" b="1">
                <a:solidFill>
                  <a:srgbClr val="FFFFFF"/>
                </a:solidFill>
              </a:defRPr>
            </a:pPr>
            <a:r>
              <a:rPr lang="ko-KR" altLang="en-US">
                <a:solidFill>
                  <a:schemeClr val="bg2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수정</a:t>
            </a:r>
            <a:endParaRPr>
              <a:solidFill>
                <a:schemeClr val="bg2"/>
              </a:solidFill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FFFFFF"/>
                </a:solidFill>
              </a:defRPr>
            </a:pPr>
            <a:endParaRPr>
              <a:solidFill>
                <a:schemeClr val="bg2"/>
              </a:solidFill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  <p:sp>
        <p:nvSpPr>
          <p:cNvPr id="242" name="직선 연결선 26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3" name="직사각형 27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4" name="TextBox 28"/>
          <p:cNvSpPr txBox="1"/>
          <p:nvPr/>
        </p:nvSpPr>
        <p:spPr>
          <a:xfrm>
            <a:off x="490138" y="323244"/>
            <a:ext cx="259303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2</a:t>
            </a:r>
            <a:endParaRPr/>
          </a:p>
        </p:txBody>
      </p:sp>
      <p:grpSp>
        <p:nvGrpSpPr>
          <p:cNvPr id="22" name="그룹 8">
            <a:extLst>
              <a:ext uri="{FF2B5EF4-FFF2-40B4-BE49-F238E27FC236}">
                <a16:creationId xmlns:a16="http://schemas.microsoft.com/office/drawing/2014/main" id="{DDEE8154-CBDE-4D19-964B-88BC21B7278D}"/>
              </a:ext>
            </a:extLst>
          </p:cNvPr>
          <p:cNvGrpSpPr/>
          <p:nvPr/>
        </p:nvGrpSpPr>
        <p:grpSpPr>
          <a:xfrm>
            <a:off x="1188881" y="351818"/>
            <a:ext cx="1320231" cy="660427"/>
            <a:chOff x="0" y="0"/>
            <a:chExt cx="1320231" cy="660425"/>
          </a:xfrm>
        </p:grpSpPr>
        <p:sp>
          <p:nvSpPr>
            <p:cNvPr id="23" name="TextBox 9">
              <a:extLst>
                <a:ext uri="{FF2B5EF4-FFF2-40B4-BE49-F238E27FC236}">
                  <a16:creationId xmlns:a16="http://schemas.microsoft.com/office/drawing/2014/main" id="{84D1D126-DFDD-4B45-B5DE-4A12580606B1}"/>
                </a:ext>
              </a:extLst>
            </p:cNvPr>
            <p:cNvSpPr txBox="1"/>
            <p:nvPr/>
          </p:nvSpPr>
          <p:spPr>
            <a:xfrm>
              <a:off x="0" y="0"/>
              <a:ext cx="1060544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00</a:t>
              </a:r>
              <a:r>
                <a:rPr lang="en-US" altLang="ko-KR"/>
                <a:t>2</a:t>
              </a:r>
              <a:r>
                <a:t> </a:t>
              </a:r>
              <a:r>
                <a:rPr lang="ko-KR" altLang="en-US">
                  <a:latin typeface="나눔스퀘어라운드 Regular"/>
                  <a:sym typeface="나눔스퀘어라운드 Regular"/>
                </a:rPr>
                <a:t>제작 과정</a:t>
              </a:r>
              <a:endPara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  <p:sp>
          <p:nvSpPr>
            <p:cNvPr id="24" name="TextBox 10">
              <a:extLst>
                <a:ext uri="{FF2B5EF4-FFF2-40B4-BE49-F238E27FC236}">
                  <a16:creationId xmlns:a16="http://schemas.microsoft.com/office/drawing/2014/main" id="{24B88C83-70B4-4111-82EC-3B19CE421C62}"/>
                </a:ext>
              </a:extLst>
            </p:cNvPr>
            <p:cNvSpPr txBox="1"/>
            <p:nvPr/>
          </p:nvSpPr>
          <p:spPr>
            <a:xfrm>
              <a:off x="0" y="229541"/>
              <a:ext cx="1320231" cy="430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 lang="ko-KR" altLang="en-US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시행 착오</a:t>
              </a:r>
              <a:endPara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</p:grpSp>
      <p:sp>
        <p:nvSpPr>
          <p:cNvPr id="2" name="화살표: 갈매기형 수장 1">
            <a:extLst>
              <a:ext uri="{FF2B5EF4-FFF2-40B4-BE49-F238E27FC236}">
                <a16:creationId xmlns:a16="http://schemas.microsoft.com/office/drawing/2014/main" id="{93A1214B-71F3-4BF6-BFF8-738A89681EAF}"/>
              </a:ext>
            </a:extLst>
          </p:cNvPr>
          <p:cNvSpPr/>
          <p:nvPr/>
        </p:nvSpPr>
        <p:spPr>
          <a:xfrm>
            <a:off x="1887907" y="1185686"/>
            <a:ext cx="3731672" cy="2547792"/>
          </a:xfrm>
          <a:prstGeom prst="chevron">
            <a:avLst/>
          </a:prstGeom>
          <a:solidFill>
            <a:srgbClr val="F4CFD2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화살표: 갈매기형 수장 26">
            <a:extLst>
              <a:ext uri="{FF2B5EF4-FFF2-40B4-BE49-F238E27FC236}">
                <a16:creationId xmlns:a16="http://schemas.microsoft.com/office/drawing/2014/main" id="{BEA500CF-B262-4314-AE49-0A409AB3F96E}"/>
              </a:ext>
            </a:extLst>
          </p:cNvPr>
          <p:cNvSpPr/>
          <p:nvPr/>
        </p:nvSpPr>
        <p:spPr>
          <a:xfrm>
            <a:off x="4960406" y="4011184"/>
            <a:ext cx="3852853" cy="2547792"/>
          </a:xfrm>
          <a:prstGeom prst="chevron">
            <a:avLst/>
          </a:prstGeom>
          <a:solidFill>
            <a:srgbClr val="FBFBFB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B2C441-4CA4-49D1-8DBC-C13A490AC952}"/>
              </a:ext>
            </a:extLst>
          </p:cNvPr>
          <p:cNvSpPr txBox="1"/>
          <p:nvPr/>
        </p:nvSpPr>
        <p:spPr>
          <a:xfrm>
            <a:off x="3212371" y="1873954"/>
            <a:ext cx="2195471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altLang="ko-KR">
                <a:solidFill>
                  <a:schemeClr val="bg2"/>
                </a:solidFill>
              </a:rPr>
              <a:t>PredictHQ</a:t>
            </a:r>
            <a:r>
              <a:rPr lang="ko-KR" altLang="en-US">
                <a:solidFill>
                  <a:schemeClr val="bg2"/>
                </a:solidFill>
              </a:rPr>
              <a:t>의 </a:t>
            </a:r>
            <a:endParaRPr lang="en-US" altLang="ko-KR">
              <a:solidFill>
                <a:schemeClr val="bg2"/>
              </a:solidFill>
            </a:endParaRPr>
          </a:p>
          <a:p>
            <a:r>
              <a:rPr lang="ko-KR" altLang="en-US">
                <a:solidFill>
                  <a:schemeClr val="bg2"/>
                </a:solidFill>
              </a:rPr>
              <a:t>한국 지역 축제 정보 </a:t>
            </a:r>
            <a:endParaRPr lang="en-US" altLang="ko-KR">
              <a:solidFill>
                <a:schemeClr val="bg2"/>
              </a:solidFill>
            </a:endParaRPr>
          </a:p>
          <a:p>
            <a:r>
              <a:rPr lang="en-US" altLang="ko-KR">
                <a:solidFill>
                  <a:schemeClr val="bg2"/>
                </a:solidFill>
              </a:rPr>
              <a:t>API</a:t>
            </a:r>
            <a:r>
              <a:rPr lang="ko-KR" altLang="en-US">
                <a:solidFill>
                  <a:schemeClr val="bg2"/>
                </a:solidFill>
              </a:rPr>
              <a:t>를 발견</a:t>
            </a:r>
            <a:endParaRPr lang="en-US" altLang="ko-KR">
              <a:solidFill>
                <a:schemeClr val="bg2"/>
              </a:solidFill>
            </a:endParaRPr>
          </a:p>
          <a:p>
            <a:r>
              <a:rPr lang="ko-KR" altLang="en-US">
                <a:solidFill>
                  <a:schemeClr val="bg2"/>
                </a:solidFill>
              </a:rPr>
              <a:t>해당 </a:t>
            </a:r>
            <a:r>
              <a:rPr lang="en-US" altLang="ko-KR">
                <a:solidFill>
                  <a:schemeClr val="bg2"/>
                </a:solidFill>
              </a:rPr>
              <a:t>API</a:t>
            </a:r>
            <a:r>
              <a:rPr lang="ko-KR" altLang="en-US">
                <a:solidFill>
                  <a:schemeClr val="bg2"/>
                </a:solidFill>
              </a:rPr>
              <a:t>로 수정</a:t>
            </a:r>
            <a:r>
              <a:rPr lang="en-US" altLang="ko-KR">
                <a:solidFill>
                  <a:schemeClr val="bg2"/>
                </a:solidFill>
              </a:rPr>
              <a:t> </a:t>
            </a: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chemeClr val="bg2"/>
              </a:solidFill>
              <a:effectLst/>
              <a:uFillTx/>
              <a:sym typeface="Arial"/>
            </a:endParaRPr>
          </a:p>
        </p:txBody>
      </p:sp>
      <p:sp>
        <p:nvSpPr>
          <p:cNvPr id="30" name="다이아몬드 22">
            <a:extLst>
              <a:ext uri="{FF2B5EF4-FFF2-40B4-BE49-F238E27FC236}">
                <a16:creationId xmlns:a16="http://schemas.microsoft.com/office/drawing/2014/main" id="{45A060B8-B9DE-417D-BD84-5ABF58A038CF}"/>
              </a:ext>
            </a:extLst>
          </p:cNvPr>
          <p:cNvSpPr/>
          <p:nvPr/>
        </p:nvSpPr>
        <p:spPr>
          <a:xfrm>
            <a:off x="3212371" y="3837743"/>
            <a:ext cx="2868190" cy="2868191"/>
          </a:xfrm>
          <a:prstGeom prst="diamond">
            <a:avLst/>
          </a:prstGeom>
          <a:solidFill>
            <a:schemeClr val="accent1">
              <a:alpha val="7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" name="TextBox 20">
            <a:extLst>
              <a:ext uri="{FF2B5EF4-FFF2-40B4-BE49-F238E27FC236}">
                <a16:creationId xmlns:a16="http://schemas.microsoft.com/office/drawing/2014/main" id="{A2787C4A-F488-4B05-B31E-579F49BBD0E5}"/>
              </a:ext>
            </a:extLst>
          </p:cNvPr>
          <p:cNvSpPr txBox="1"/>
          <p:nvPr/>
        </p:nvSpPr>
        <p:spPr>
          <a:xfrm>
            <a:off x="3837116" y="4435766"/>
            <a:ext cx="1628008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rPr lang="en-US">
                <a:solidFill>
                  <a:schemeClr val="bg2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noSQL </a:t>
            </a:r>
            <a:r>
              <a:rPr lang="ko-KR" altLang="en-US">
                <a:solidFill>
                  <a:schemeClr val="bg2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기반</a:t>
            </a:r>
            <a:endParaRPr lang="en-US" altLang="ko-KR">
              <a:solidFill>
                <a:schemeClr val="bg2"/>
              </a:solidFill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rPr lang="ko-KR" altLang="en-US">
                <a:solidFill>
                  <a:schemeClr val="bg2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데이터 모델링</a:t>
            </a:r>
            <a:endParaRPr>
              <a:solidFill>
                <a:schemeClr val="bg2"/>
              </a:solidFill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sz="1400" b="1">
                <a:solidFill>
                  <a:srgbClr val="FFFFFF"/>
                </a:solidFill>
              </a:defRPr>
            </a:pPr>
            <a:r>
              <a:rPr lang="ko-KR" altLang="en-US">
                <a:solidFill>
                  <a:schemeClr val="bg2"/>
                </a:solidFill>
              </a:rPr>
              <a:t>  </a:t>
            </a:r>
          </a:p>
          <a:p>
            <a:pPr algn="ctr">
              <a:defRPr sz="1400" b="1">
                <a:solidFill>
                  <a:srgbClr val="FFFFFF"/>
                </a:solidFill>
              </a:defRPr>
            </a:pPr>
            <a:r>
              <a:rPr lang="ko-KR" altLang="en-US">
                <a:solidFill>
                  <a:schemeClr val="bg2"/>
                </a:solidFill>
              </a:rPr>
              <a:t>처음 사용해보는 </a:t>
            </a:r>
            <a:endParaRPr lang="en-US" altLang="ko-KR">
              <a:solidFill>
                <a:schemeClr val="bg2"/>
              </a:solidFill>
            </a:endParaRPr>
          </a:p>
          <a:p>
            <a:pPr algn="ctr">
              <a:defRPr sz="1400" b="1">
                <a:solidFill>
                  <a:srgbClr val="FFFFFF"/>
                </a:solidFill>
              </a:defRPr>
            </a:pPr>
            <a:r>
              <a:rPr lang="ko-KR" altLang="en-US">
                <a:solidFill>
                  <a:schemeClr val="bg2"/>
                </a:solidFill>
              </a:rPr>
              <a:t>데이터 모델링이라 </a:t>
            </a:r>
            <a:endParaRPr lang="en-US" altLang="ko-KR">
              <a:solidFill>
                <a:schemeClr val="bg2"/>
              </a:solidFill>
            </a:endParaRPr>
          </a:p>
          <a:p>
            <a:pPr algn="ctr">
              <a:defRPr sz="1400" b="1">
                <a:solidFill>
                  <a:srgbClr val="FFFFFF"/>
                </a:solidFill>
              </a:defRPr>
            </a:pPr>
            <a:r>
              <a:rPr lang="ko-KR" altLang="en-US">
                <a:solidFill>
                  <a:schemeClr val="bg2"/>
                </a:solidFill>
              </a:rPr>
              <a:t>효율적인</a:t>
            </a:r>
            <a:endParaRPr lang="en-US" altLang="ko-KR">
              <a:solidFill>
                <a:schemeClr val="bg2"/>
              </a:solidFill>
            </a:endParaRPr>
          </a:p>
          <a:p>
            <a:pPr algn="ctr">
              <a:defRPr sz="1400" b="1">
                <a:solidFill>
                  <a:srgbClr val="FFFFFF"/>
                </a:solidFill>
              </a:defRPr>
            </a:pPr>
            <a:r>
              <a:rPr lang="ko-KR" altLang="en-US">
                <a:solidFill>
                  <a:schemeClr val="bg2"/>
                </a:solidFill>
              </a:rPr>
              <a:t>데이터 모델링의 </a:t>
            </a:r>
            <a:endParaRPr lang="en-US" altLang="ko-KR">
              <a:solidFill>
                <a:schemeClr val="bg2"/>
              </a:solidFill>
            </a:endParaRPr>
          </a:p>
          <a:p>
            <a:pPr algn="ctr">
              <a:defRPr sz="1400" b="1">
                <a:solidFill>
                  <a:srgbClr val="FFFFFF"/>
                </a:solidFill>
              </a:defRPr>
            </a:pPr>
            <a:r>
              <a:rPr lang="ko-KR" altLang="en-US">
                <a:solidFill>
                  <a:schemeClr val="bg2"/>
                </a:solidFill>
              </a:rPr>
              <a:t>어려움</a:t>
            </a:r>
            <a:endParaRPr>
              <a:solidFill>
                <a:schemeClr val="bg2"/>
              </a:solidFill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  <p:sp>
        <p:nvSpPr>
          <p:cNvPr id="34" name="다이아몬드 22">
            <a:extLst>
              <a:ext uri="{FF2B5EF4-FFF2-40B4-BE49-F238E27FC236}">
                <a16:creationId xmlns:a16="http://schemas.microsoft.com/office/drawing/2014/main" id="{68F85ED5-6BEA-4167-8A68-95CF1A4C2350}"/>
              </a:ext>
            </a:extLst>
          </p:cNvPr>
          <p:cNvSpPr/>
          <p:nvPr/>
        </p:nvSpPr>
        <p:spPr>
          <a:xfrm>
            <a:off x="5814580" y="1012245"/>
            <a:ext cx="2868190" cy="2868191"/>
          </a:xfrm>
          <a:prstGeom prst="diamond">
            <a:avLst/>
          </a:prstGeom>
          <a:solidFill>
            <a:schemeClr val="accent1">
              <a:alpha val="7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" name="TextBox 20">
            <a:extLst>
              <a:ext uri="{FF2B5EF4-FFF2-40B4-BE49-F238E27FC236}">
                <a16:creationId xmlns:a16="http://schemas.microsoft.com/office/drawing/2014/main" id="{325B37FC-90BE-4844-AEB1-2F057DF9A987}"/>
              </a:ext>
            </a:extLst>
          </p:cNvPr>
          <p:cNvSpPr txBox="1"/>
          <p:nvPr/>
        </p:nvSpPr>
        <p:spPr>
          <a:xfrm>
            <a:off x="6349557" y="1634618"/>
            <a:ext cx="1807544" cy="1508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rPr lang="ko-KR" altLang="en-US">
                <a:solidFill>
                  <a:schemeClr val="bg2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리뷰페이지</a:t>
            </a:r>
            <a:endParaRPr lang="en-US" altLang="ko-KR">
              <a:solidFill>
                <a:schemeClr val="bg2"/>
              </a:solidFill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rPr lang="ko-KR" altLang="en-US">
                <a:solidFill>
                  <a:schemeClr val="bg2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수정</a:t>
            </a:r>
            <a:endParaRPr>
              <a:solidFill>
                <a:schemeClr val="bg2"/>
              </a:solidFill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sz="1400" b="1">
                <a:solidFill>
                  <a:srgbClr val="FFFFFF"/>
                </a:solidFill>
              </a:defRPr>
            </a:pPr>
            <a:r>
              <a:rPr>
                <a:solidFill>
                  <a:schemeClr val="bg2"/>
                </a:solidFill>
              </a:rPr>
              <a:t>  </a:t>
            </a:r>
            <a:endParaRPr lang="en-US" altLang="ko-KR">
              <a:solidFill>
                <a:schemeClr val="bg2"/>
              </a:solidFill>
            </a:endParaRPr>
          </a:p>
          <a:p>
            <a:pPr algn="ctr">
              <a:defRPr sz="1400" b="1">
                <a:solidFill>
                  <a:srgbClr val="FFFFFF"/>
                </a:solidFill>
              </a:defRPr>
            </a:pPr>
            <a:r>
              <a:rPr lang="ko-KR" altLang="en-US">
                <a:solidFill>
                  <a:schemeClr val="bg2"/>
                </a:solidFill>
              </a:rPr>
              <a:t>기능 구현의 문제로</a:t>
            </a:r>
            <a:endParaRPr lang="en-US" altLang="ko-KR">
              <a:solidFill>
                <a:schemeClr val="bg2"/>
              </a:solidFill>
            </a:endParaRPr>
          </a:p>
          <a:p>
            <a:pPr algn="ctr">
              <a:defRPr sz="1400" b="1">
                <a:solidFill>
                  <a:srgbClr val="FFFFFF"/>
                </a:solidFill>
              </a:defRPr>
            </a:pPr>
            <a:r>
              <a:rPr lang="ko-KR" altLang="en-US">
                <a:solidFill>
                  <a:schemeClr val="bg2"/>
                </a:solidFill>
              </a:rPr>
              <a:t>어플의 처음 방향과는</a:t>
            </a:r>
            <a:endParaRPr lang="en-US" altLang="ko-KR">
              <a:solidFill>
                <a:schemeClr val="bg2"/>
              </a:solidFill>
            </a:endParaRPr>
          </a:p>
          <a:p>
            <a:pPr algn="ctr">
              <a:defRPr sz="1400" b="1">
                <a:solidFill>
                  <a:srgbClr val="FFFFFF"/>
                </a:solidFill>
              </a:defRPr>
            </a:pPr>
            <a:r>
              <a:rPr lang="ko-KR" altLang="en-US">
                <a:solidFill>
                  <a:schemeClr val="bg2"/>
                </a:solidFill>
              </a:rPr>
              <a:t>다르게 페이지 수정</a:t>
            </a:r>
            <a:endParaRPr>
              <a:solidFill>
                <a:schemeClr val="bg2"/>
              </a:solidFill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  <p:sp>
        <p:nvSpPr>
          <p:cNvPr id="36" name="화살표: 갈매기형 수장 35">
            <a:extLst>
              <a:ext uri="{FF2B5EF4-FFF2-40B4-BE49-F238E27FC236}">
                <a16:creationId xmlns:a16="http://schemas.microsoft.com/office/drawing/2014/main" id="{1CAB094A-6B9C-4414-85CB-6C90D6CBE76F}"/>
              </a:ext>
            </a:extLst>
          </p:cNvPr>
          <p:cNvSpPr/>
          <p:nvPr/>
        </p:nvSpPr>
        <p:spPr>
          <a:xfrm>
            <a:off x="7562616" y="1185686"/>
            <a:ext cx="4052210" cy="2547792"/>
          </a:xfrm>
          <a:prstGeom prst="chevron">
            <a:avLst/>
          </a:prstGeom>
          <a:solidFill>
            <a:srgbClr val="F4CFD2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8D41C4-144F-4D80-A3A4-13B6BED9BA6E}"/>
              </a:ext>
            </a:extLst>
          </p:cNvPr>
          <p:cNvSpPr txBox="1"/>
          <p:nvPr/>
        </p:nvSpPr>
        <p:spPr>
          <a:xfrm>
            <a:off x="8897348" y="1425156"/>
            <a:ext cx="2003110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ko-KR" altLang="en-US">
                <a:solidFill>
                  <a:schemeClr val="bg2"/>
                </a:solidFill>
              </a:rPr>
              <a:t>리뷰 페이지 </a:t>
            </a:r>
            <a:r>
              <a:rPr lang="en-US" altLang="ko-KR">
                <a:solidFill>
                  <a:schemeClr val="bg2"/>
                </a:solidFill>
              </a:rPr>
              <a:t>&gt;&gt; </a:t>
            </a:r>
          </a:p>
          <a:p>
            <a:r>
              <a:rPr lang="ko-KR" altLang="en-US">
                <a:solidFill>
                  <a:schemeClr val="bg2"/>
                </a:solidFill>
              </a:rPr>
              <a:t>위치 기반 분류</a:t>
            </a:r>
            <a:endParaRPr lang="en-US" altLang="ko-KR">
              <a:solidFill>
                <a:schemeClr val="bg2"/>
              </a:solidFill>
            </a:endParaRPr>
          </a:p>
          <a:p>
            <a:r>
              <a:rPr lang="ko-KR" altLang="en-US">
                <a:solidFill>
                  <a:schemeClr val="bg2"/>
                </a:solidFill>
              </a:rPr>
              <a:t>페이지로변경</a:t>
            </a:r>
            <a:r>
              <a:rPr lang="en-US" altLang="ko-KR">
                <a:solidFill>
                  <a:schemeClr val="bg2"/>
                </a:solidFill>
              </a:rPr>
              <a:t>.</a:t>
            </a:r>
          </a:p>
          <a:p>
            <a:r>
              <a:rPr lang="ko-KR" altLang="en-US">
                <a:solidFill>
                  <a:schemeClr val="bg2"/>
                </a:solidFill>
              </a:rPr>
              <a:t>각 지역 별로 축제 </a:t>
            </a:r>
            <a:endParaRPr lang="en-US" altLang="ko-KR">
              <a:solidFill>
                <a:schemeClr val="bg2"/>
              </a:solidFill>
            </a:endParaRPr>
          </a:p>
          <a:p>
            <a:r>
              <a:rPr lang="ko-KR" altLang="en-US">
                <a:solidFill>
                  <a:schemeClr val="bg2"/>
                </a:solidFill>
              </a:rPr>
              <a:t>정보 분류해서 </a:t>
            </a:r>
            <a:endParaRPr lang="en-US" altLang="ko-KR">
              <a:solidFill>
                <a:schemeClr val="bg2"/>
              </a:solidFill>
            </a:endParaRPr>
          </a:p>
          <a:p>
            <a:r>
              <a:rPr lang="ko-KR" altLang="en-US">
                <a:solidFill>
                  <a:schemeClr val="bg2"/>
                </a:solidFill>
              </a:rPr>
              <a:t>보여주는 페이지로</a:t>
            </a:r>
            <a:endParaRPr lang="en-US" altLang="ko-KR">
              <a:solidFill>
                <a:schemeClr val="bg2"/>
              </a:solidFill>
            </a:endParaRPr>
          </a:p>
          <a:p>
            <a:r>
              <a:rPr lang="ko-KR" altLang="en-US">
                <a:solidFill>
                  <a:schemeClr val="bg2"/>
                </a:solidFill>
              </a:rPr>
              <a:t>수정</a:t>
            </a:r>
            <a:endParaRPr lang="en-US" altLang="ko-KR">
              <a:solidFill>
                <a:schemeClr val="bg2"/>
              </a:solidFill>
            </a:endParaRPr>
          </a:p>
          <a:p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chemeClr val="bg2"/>
              </a:solidFill>
              <a:effectLst/>
              <a:uFillTx/>
              <a:sym typeface="Arial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98B4AE-16C1-4464-A43C-F82FCB77AC45}"/>
              </a:ext>
            </a:extLst>
          </p:cNvPr>
          <p:cNvSpPr txBox="1"/>
          <p:nvPr/>
        </p:nvSpPr>
        <p:spPr>
          <a:xfrm>
            <a:off x="6348050" y="4748986"/>
            <a:ext cx="2067231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fontAlgn="base"/>
            <a:r>
              <a:rPr lang="ko-KR" altLang="en-US"/>
              <a:t>경험을 바탕으로 </a:t>
            </a:r>
            <a:endParaRPr lang="en-US" altLang="ko-KR"/>
          </a:p>
          <a:p>
            <a:pPr fontAlgn="base"/>
            <a:r>
              <a:rPr lang="ko-KR" altLang="en-US"/>
              <a:t>더 효율적인 </a:t>
            </a:r>
            <a:endParaRPr lang="en-US" altLang="ko-KR"/>
          </a:p>
          <a:p>
            <a:pPr fontAlgn="base"/>
            <a:r>
              <a:rPr lang="ko-KR" altLang="en-US"/>
              <a:t>데이터 모델링 기대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3A3838"/>
      </a:dk1>
      <a:lt1>
        <a:srgbClr val="F2F2F2"/>
      </a:lt1>
      <a:dk2>
        <a:srgbClr val="A7A7A7"/>
      </a:dk2>
      <a:lt2>
        <a:srgbClr val="535353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0000FF"/>
      </a:hlink>
      <a:folHlink>
        <a:srgbClr val="FF00FF"/>
      </a:folHlink>
    </a:clrScheme>
    <a:fontScheme name="Office Theme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A383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A383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0000FF"/>
      </a:hlink>
      <a:folHlink>
        <a:srgbClr val="FF00FF"/>
      </a:folHlink>
    </a:clrScheme>
    <a:fontScheme name="Office Theme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A383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A383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552</Words>
  <Application>Microsoft Office PowerPoint</Application>
  <PresentationFormat>와이드스크린</PresentationFormat>
  <Paragraphs>137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Noto Sans CJK KR Thin</vt:lpstr>
      <vt:lpstr>나눔스퀘어라운드 Regular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차 혜연</cp:lastModifiedBy>
  <cp:revision>17</cp:revision>
  <dcterms:modified xsi:type="dcterms:W3CDTF">2019-06-18T15:47:15Z</dcterms:modified>
</cp:coreProperties>
</file>