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3A3838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2D3"/>
          </a:solidFill>
        </a:fill>
      </a:tcStyle>
    </a:wholeTbl>
    <a:band2H>
      <a:tcTxStyle/>
      <a:tcStyle>
        <a:tcBdr/>
        <a:fill>
          <a:solidFill>
            <a:srgbClr val="FC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E6DF"/>
          </a:solidFill>
        </a:fill>
      </a:tcStyle>
    </a:wholeTbl>
    <a:band2H>
      <a:tcTxStyle/>
      <a:tcStyle>
        <a:tcBdr/>
        <a:fill>
          <a:solidFill>
            <a:srgbClr val="FEF3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BDA"/>
          </a:solidFill>
        </a:fill>
      </a:tcStyle>
    </a:wholeTbl>
    <a:band2H>
      <a:tcTxStyle/>
      <a:tcStyle>
        <a:tcBdr/>
        <a:fill>
          <a:solidFill>
            <a:srgbClr val="ED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A383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solidFill>
            <a:srgbClr val="3A3838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50800" cap="flat">
              <a:solidFill>
                <a:srgbClr val="3A3838"/>
              </a:solidFill>
              <a:prstDash val="solid"/>
              <a:round/>
            </a:ln>
          </a:top>
          <a:bottom>
            <a:ln w="127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3A3838"/>
      </a:tcTxStyle>
      <a:tcStyle>
        <a:tcBdr>
          <a:left>
            <a:ln w="12700" cap="flat">
              <a:solidFill>
                <a:srgbClr val="3A3838"/>
              </a:solidFill>
              <a:prstDash val="solid"/>
              <a:round/>
            </a:ln>
          </a:left>
          <a:right>
            <a:ln w="12700" cap="flat">
              <a:solidFill>
                <a:srgbClr val="3A3838"/>
              </a:solidFill>
              <a:prstDash val="solid"/>
              <a:round/>
            </a:ln>
          </a:right>
          <a:top>
            <a:ln w="12700" cap="flat">
              <a:solidFill>
                <a:srgbClr val="3A3838"/>
              </a:solidFill>
              <a:prstDash val="solid"/>
              <a:round/>
            </a:ln>
          </a:top>
          <a:bottom>
            <a:ln w="25400" cap="flat">
              <a:solidFill>
                <a:srgbClr val="3A3838"/>
              </a:solidFill>
              <a:prstDash val="solid"/>
              <a:round/>
            </a:ln>
          </a:bottom>
          <a:insideH>
            <a:ln w="12700" cap="flat">
              <a:solidFill>
                <a:srgbClr val="3A3838"/>
              </a:solidFill>
              <a:prstDash val="solid"/>
              <a:round/>
            </a:ln>
          </a:insideH>
          <a:insideV>
            <a:ln w="12700" cap="flat">
              <a:solidFill>
                <a:srgbClr val="3A383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887772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F8E8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F8E8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F8E8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F8E8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F8E8E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4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F8E8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A3838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2"/>
          <p:cNvGrpSpPr/>
          <p:nvPr/>
        </p:nvGrpSpPr>
        <p:grpSpPr>
          <a:xfrm>
            <a:off x="409401" y="1335342"/>
            <a:ext cx="5299203" cy="3912168"/>
            <a:chOff x="0" y="0"/>
            <a:chExt cx="5299201" cy="3912166"/>
          </a:xfrm>
        </p:grpSpPr>
        <p:sp>
          <p:nvSpPr>
            <p:cNvPr id="95" name="TextBox 6"/>
            <p:cNvSpPr txBox="1"/>
            <p:nvPr/>
          </p:nvSpPr>
          <p:spPr>
            <a:xfrm>
              <a:off x="461976" y="21667"/>
              <a:ext cx="4837226" cy="3882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rgbClr val="B6B6B6">
                      <a:alpha val="30000"/>
                    </a:srgb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  <p:sp>
          <p:nvSpPr>
            <p:cNvPr id="96" name="TextBox 3"/>
            <p:cNvSpPr txBox="1"/>
            <p:nvPr/>
          </p:nvSpPr>
          <p:spPr>
            <a:xfrm>
              <a:off x="0" y="0"/>
              <a:ext cx="4837226" cy="3912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t>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축제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정보 제공</a:t>
              </a:r>
            </a:p>
            <a:p>
              <a:pPr>
                <a:defRPr sz="7200" b="1" spc="-300">
                  <a:solidFill>
                    <a:schemeClr val="accent1">
                      <a:alpha val="70000"/>
                    </a:schemeClr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제작하기</a:t>
              </a:r>
            </a:p>
          </p:txBody>
        </p:sp>
      </p:grpSp>
      <p:sp>
        <p:nvSpPr>
          <p:cNvPr id="98" name="TextBox 7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grpSp>
        <p:nvGrpSpPr>
          <p:cNvPr id="101" name="그룹 1"/>
          <p:cNvGrpSpPr/>
          <p:nvPr/>
        </p:nvGrpSpPr>
        <p:grpSpPr>
          <a:xfrm>
            <a:off x="8162925" y="2348029"/>
            <a:ext cx="3376735" cy="1866901"/>
            <a:chOff x="167510" y="0"/>
            <a:chExt cx="3376734" cy="1866900"/>
          </a:xfrm>
        </p:grpSpPr>
        <p:sp>
          <p:nvSpPr>
            <p:cNvPr id="99" name="이등변 삼각형 4"/>
            <p:cNvSpPr/>
            <p:nvPr/>
          </p:nvSpPr>
          <p:spPr>
            <a:xfrm>
              <a:off x="167510" y="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이등변 삼각형 8"/>
            <p:cNvSpPr/>
            <p:nvPr/>
          </p:nvSpPr>
          <p:spPr>
            <a:xfrm>
              <a:off x="1378639" y="0"/>
              <a:ext cx="2165606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2" name="TextBox 5"/>
          <p:cNvSpPr txBox="1"/>
          <p:nvPr/>
        </p:nvSpPr>
        <p:spPr>
          <a:xfrm>
            <a:off x="6687049" y="5123934"/>
            <a:ext cx="4171542" cy="749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600" b="1">
                <a:solidFill>
                  <a:srgbClr val="464444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pPr>
            <a:r>
              <a:t>김다빈, 이상규, 차혜연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스크린샷 2019-04-24 오후 12.33.54.png" descr="스크린샷 2019-04-24 오후 12.33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5899" y="570624"/>
            <a:ext cx="3097041" cy="477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스크린샷 2019-04-24 오후 12.33.46.png" descr="스크린샷 2019-04-24 오후 12.33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7225" y="570449"/>
            <a:ext cx="3097233" cy="477872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14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6" name="TextBox 24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grpSp>
        <p:nvGrpSpPr>
          <p:cNvPr id="219" name="그룹 25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217" name="TextBox 26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 dirty="0"/>
                <a:t>002 </a:t>
              </a:r>
              <a:r>
                <a:rPr dirty="0" err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  <a:endPara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218" name="TextBox 27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  <a:endPara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220" name="TextBox 9"/>
          <p:cNvSpPr txBox="1"/>
          <p:nvPr/>
        </p:nvSpPr>
        <p:spPr>
          <a:xfrm>
            <a:off x="3083031" y="5106141"/>
            <a:ext cx="115634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드로어 화면</a:t>
            </a:r>
          </a:p>
        </p:txBody>
      </p:sp>
      <p:sp>
        <p:nvSpPr>
          <p:cNvPr id="221" name="TextBox 36"/>
          <p:cNvSpPr txBox="1"/>
          <p:nvPr/>
        </p:nvSpPr>
        <p:spPr>
          <a:xfrm>
            <a:off x="7674367" y="5198076"/>
            <a:ext cx="115634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 화면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003</a:t>
            </a:r>
          </a:p>
        </p:txBody>
      </p:sp>
      <p:sp>
        <p:nvSpPr>
          <p:cNvPr id="224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추후개발</a:t>
            </a:r>
          </a:p>
        </p:txBody>
      </p:sp>
      <p:sp>
        <p:nvSpPr>
          <p:cNvPr id="225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26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228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32" name="다이아몬드 22"/>
          <p:cNvSpPr/>
          <p:nvPr/>
        </p:nvSpPr>
        <p:spPr>
          <a:xfrm>
            <a:off x="2219325" y="1961525"/>
            <a:ext cx="2547791" cy="2547792"/>
          </a:xfrm>
          <a:prstGeom prst="diamond">
            <a:avLst/>
          </a:prstGeom>
          <a:solidFill>
            <a:schemeClr val="accent1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다이아몬드 23"/>
          <p:cNvSpPr/>
          <p:nvPr/>
        </p:nvSpPr>
        <p:spPr>
          <a:xfrm>
            <a:off x="6123494" y="3274507"/>
            <a:ext cx="2547792" cy="2547792"/>
          </a:xfrm>
          <a:prstGeom prst="diamond">
            <a:avLst/>
          </a:prstGeom>
          <a:solidFill>
            <a:schemeClr val="accent2">
              <a:alpha val="30000"/>
            </a:schemeClr>
          </a:solidFill>
          <a:ln w="1270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다이아몬드 24"/>
          <p:cNvSpPr/>
          <p:nvPr/>
        </p:nvSpPr>
        <p:spPr>
          <a:xfrm>
            <a:off x="4822104" y="1973117"/>
            <a:ext cx="2547792" cy="2547792"/>
          </a:xfrm>
          <a:prstGeom prst="diamond">
            <a:avLst/>
          </a:prstGeom>
          <a:solidFill>
            <a:schemeClr val="accent4">
              <a:alpha val="30000"/>
            </a:schemeClr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다이아몬드 25"/>
          <p:cNvSpPr/>
          <p:nvPr/>
        </p:nvSpPr>
        <p:spPr>
          <a:xfrm>
            <a:off x="3520714" y="3265342"/>
            <a:ext cx="2547792" cy="2547792"/>
          </a:xfrm>
          <a:prstGeom prst="diamond">
            <a:avLst/>
          </a:prstGeom>
          <a:solidFill>
            <a:srgbClr val="FFFFFF">
              <a:alpha val="70000"/>
            </a:srgb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다이아몬드 16"/>
          <p:cNvSpPr/>
          <p:nvPr/>
        </p:nvSpPr>
        <p:spPr>
          <a:xfrm>
            <a:off x="7424884" y="1973117"/>
            <a:ext cx="2547791" cy="2547792"/>
          </a:xfrm>
          <a:prstGeom prst="diamond">
            <a:avLst/>
          </a:prstGeom>
          <a:solidFill>
            <a:schemeClr val="accent6">
              <a:alpha val="7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TextBox 17"/>
          <p:cNvSpPr txBox="1"/>
          <p:nvPr/>
        </p:nvSpPr>
        <p:spPr>
          <a:xfrm>
            <a:off x="5289196" y="2963522"/>
            <a:ext cx="1551827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리뷰프레그먼트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상세계획</a:t>
            </a:r>
          </a:p>
        </p:txBody>
      </p:sp>
      <p:sp>
        <p:nvSpPr>
          <p:cNvPr id="238" name="TextBox 18"/>
          <p:cNvSpPr txBox="1"/>
          <p:nvPr/>
        </p:nvSpPr>
        <p:spPr>
          <a:xfrm>
            <a:off x="6720344" y="4210053"/>
            <a:ext cx="1354088" cy="69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리사이클러뷰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이미지 추가</a:t>
            </a:r>
          </a:p>
        </p:txBody>
      </p:sp>
      <p:sp>
        <p:nvSpPr>
          <p:cNvPr id="239" name="TextBox 19"/>
          <p:cNvSpPr txBox="1"/>
          <p:nvPr/>
        </p:nvSpPr>
        <p:spPr>
          <a:xfrm>
            <a:off x="7796624" y="2951750"/>
            <a:ext cx="1804309" cy="7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Like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버튼 추가 후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캘린더뷰로 저장</a:t>
            </a:r>
          </a:p>
        </p:txBody>
      </p:sp>
      <p:sp>
        <p:nvSpPr>
          <p:cNvPr id="240" name="TextBox 20"/>
          <p:cNvSpPr txBox="1"/>
          <p:nvPr/>
        </p:nvSpPr>
        <p:spPr>
          <a:xfrm>
            <a:off x="2681173" y="2761214"/>
            <a:ext cx="1615339" cy="1733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드로어 레이아웃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컨텐츠 추가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   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마이페이지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    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내리뷰</a:t>
            </a:r>
          </a:p>
          <a:p>
            <a:pPr algn="ctr">
              <a:defRPr b="1">
                <a:solidFill>
                  <a:srgbClr val="FFFFFF"/>
                </a:solidFill>
              </a:defRPr>
            </a:pPr>
            <a:endParaRPr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41" name="TextBox 21"/>
          <p:cNvSpPr txBox="1"/>
          <p:nvPr/>
        </p:nvSpPr>
        <p:spPr>
          <a:xfrm>
            <a:off x="3901022" y="4077475"/>
            <a:ext cx="1749565" cy="637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리사이클러뷰</a:t>
            </a:r>
          </a:p>
          <a:p>
            <a:pPr algn="ctr">
              <a:defRPr b="1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이벤트리스너</a:t>
            </a:r>
            <a:r>
              <a:t>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구상</a:t>
            </a:r>
          </a:p>
        </p:txBody>
      </p:sp>
      <p:sp>
        <p:nvSpPr>
          <p:cNvPr id="242" name="직선 연결선 26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직사각형 27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TextBox 28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247" name="그룹 29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245" name="TextBox 30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003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추후개발</a:t>
              </a:r>
            </a:p>
          </p:txBody>
        </p:sp>
        <p:sp>
          <p:nvSpPr>
            <p:cNvPr id="246" name="TextBox 31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추후목표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50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1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TextBox 24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255" name="그룹 25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253" name="TextBox 26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003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추후개발</a:t>
              </a:r>
            </a:p>
          </p:txBody>
        </p:sp>
        <p:sp>
          <p:nvSpPr>
            <p:cNvPr id="254" name="TextBox 27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수정사항</a:t>
              </a:r>
            </a:p>
          </p:txBody>
        </p:sp>
      </p:grpSp>
      <p:sp>
        <p:nvSpPr>
          <p:cNvPr id="256" name="직선 연결선 12"/>
          <p:cNvSpPr/>
          <p:nvPr/>
        </p:nvSpPr>
        <p:spPr>
          <a:xfrm flipH="1">
            <a:off x="6095999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7" name="TextBox 13"/>
          <p:cNvSpPr txBox="1"/>
          <p:nvPr/>
        </p:nvSpPr>
        <p:spPr>
          <a:xfrm>
            <a:off x="6381113" y="2366932"/>
            <a:ext cx="1597590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 b="1">
                <a:solidFill>
                  <a:srgbClr val="5D5B5B"/>
                </a:solidFill>
              </a:defRPr>
            </a:pPr>
            <a:r>
              <a:t>API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수정</a:t>
            </a:r>
          </a:p>
        </p:txBody>
      </p:sp>
      <p:sp>
        <p:nvSpPr>
          <p:cNvPr id="258" name="TextBox 16"/>
          <p:cNvSpPr txBox="1"/>
          <p:nvPr/>
        </p:nvSpPr>
        <p:spPr>
          <a:xfrm>
            <a:off x="6381113" y="3212756"/>
            <a:ext cx="4178536" cy="55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원래 사용하려던 공공데이터 포털의</a:t>
            </a:r>
            <a:r>
              <a:t> API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가 사용하기 어려울 것 같아 사설 </a:t>
            </a:r>
            <a:r>
              <a:t>API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 </a:t>
            </a:r>
            <a:r>
              <a:t>‘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세계 축제 정보 </a:t>
            </a:r>
            <a:r>
              <a:t>API’(PredictHQ)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 수정</a:t>
            </a:r>
          </a:p>
        </p:txBody>
      </p:sp>
      <p:pic>
        <p:nvPicPr>
          <p:cNvPr id="259" name="predicthqlogo.png" descr="predicthq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400" y="1947641"/>
            <a:ext cx="1866019" cy="2066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redicthqtext.png" descr="predicthqtex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0003" y="3994998"/>
            <a:ext cx="3330813" cy="1295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그룹 15"/>
          <p:cNvGrpSpPr/>
          <p:nvPr/>
        </p:nvGrpSpPr>
        <p:grpSpPr>
          <a:xfrm>
            <a:off x="6819096" y="168527"/>
            <a:ext cx="5227476" cy="5965049"/>
            <a:chOff x="0" y="0"/>
            <a:chExt cx="5227474" cy="5965047"/>
          </a:xfrm>
        </p:grpSpPr>
        <p:sp>
          <p:nvSpPr>
            <p:cNvPr id="262" name="TextBox 3"/>
            <p:cNvSpPr txBox="1"/>
            <p:nvPr/>
          </p:nvSpPr>
          <p:spPr>
            <a:xfrm>
              <a:off x="1643944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4">
                      <a:alpha val="2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263" name="TextBox 4"/>
            <p:cNvSpPr txBox="1"/>
            <p:nvPr/>
          </p:nvSpPr>
          <p:spPr>
            <a:xfrm>
              <a:off x="0" y="0"/>
              <a:ext cx="3583531" cy="596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1300" spc="-150">
                  <a:solidFill>
                    <a:schemeClr val="accent2">
                      <a:alpha val="60000"/>
                    </a:schemeClr>
                  </a:solidFill>
                </a:defRPr>
              </a:lvl1pPr>
            </a:lstStyle>
            <a:p>
              <a:r>
                <a:t>A</a:t>
              </a:r>
            </a:p>
          </p:txBody>
        </p:sp>
      </p:grpSp>
      <p:sp>
        <p:nvSpPr>
          <p:cNvPr id="265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005</a:t>
            </a:r>
          </a:p>
        </p:txBody>
      </p:sp>
      <p:sp>
        <p:nvSpPr>
          <p:cNvPr id="266" name="TextBox 8"/>
          <p:cNvSpPr txBox="1"/>
          <p:nvPr/>
        </p:nvSpPr>
        <p:spPr>
          <a:xfrm>
            <a:off x="533434" y="3549401"/>
            <a:ext cx="860187" cy="648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QnA</a:t>
            </a:r>
          </a:p>
        </p:txBody>
      </p:sp>
      <p:sp>
        <p:nvSpPr>
          <p:cNvPr id="267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68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그룹 15"/>
          <p:cNvGrpSpPr/>
          <p:nvPr/>
        </p:nvGrpSpPr>
        <p:grpSpPr>
          <a:xfrm>
            <a:off x="2597014" y="2224926"/>
            <a:ext cx="5574426" cy="1681343"/>
            <a:chOff x="0" y="0"/>
            <a:chExt cx="5574424" cy="1681342"/>
          </a:xfrm>
        </p:grpSpPr>
        <p:sp>
          <p:nvSpPr>
            <p:cNvPr id="271" name="TextBox 3"/>
            <p:cNvSpPr txBox="1"/>
            <p:nvPr/>
          </p:nvSpPr>
          <p:spPr>
            <a:xfrm>
              <a:off x="72784" y="65903"/>
              <a:ext cx="5501641" cy="161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4">
                      <a:alpha val="2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  <p:sp>
          <p:nvSpPr>
            <p:cNvPr id="272" name="TextBox 4"/>
            <p:cNvSpPr txBox="1"/>
            <p:nvPr/>
          </p:nvSpPr>
          <p:spPr>
            <a:xfrm>
              <a:off x="0" y="0"/>
              <a:ext cx="5501640" cy="161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0" spc="-150">
                  <a:solidFill>
                    <a:schemeClr val="accent2">
                      <a:alpha val="60000"/>
                    </a:schemeClr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감사합니다</a:t>
              </a:r>
            </a:p>
          </p:txBody>
        </p:sp>
      </p:grpSp>
      <p:sp>
        <p:nvSpPr>
          <p:cNvPr id="27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/>
          <p:cNvSpPr txBox="1"/>
          <p:nvPr/>
        </p:nvSpPr>
        <p:spPr>
          <a:xfrm>
            <a:off x="338005" y="344708"/>
            <a:ext cx="10946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Contents</a:t>
            </a:r>
          </a:p>
        </p:txBody>
      </p:sp>
      <p:grpSp>
        <p:nvGrpSpPr>
          <p:cNvPr id="117" name="그룹 7"/>
          <p:cNvGrpSpPr/>
          <p:nvPr/>
        </p:nvGrpSpPr>
        <p:grpSpPr>
          <a:xfrm>
            <a:off x="632780" y="3114982"/>
            <a:ext cx="7169665" cy="1071751"/>
            <a:chOff x="0" y="0"/>
            <a:chExt cx="7169664" cy="1071749"/>
          </a:xfrm>
        </p:grpSpPr>
        <p:sp>
          <p:nvSpPr>
            <p:cNvPr id="105" name="TextBox 8"/>
            <p:cNvSpPr txBox="1"/>
            <p:nvPr/>
          </p:nvSpPr>
          <p:spPr>
            <a:xfrm>
              <a:off x="373528" y="369332"/>
              <a:ext cx="3541395" cy="627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제작배경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어플 목적</a:t>
              </a:r>
            </a:p>
          </p:txBody>
        </p:sp>
        <p:sp>
          <p:nvSpPr>
            <p:cNvPr id="106" name="TextBox 9"/>
            <p:cNvSpPr txBox="1"/>
            <p:nvPr/>
          </p:nvSpPr>
          <p:spPr>
            <a:xfrm>
              <a:off x="4615434" y="392796"/>
              <a:ext cx="2554231" cy="678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추후 목표</a:t>
              </a:r>
            </a:p>
            <a:p>
              <a: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pPr>
              <a:r>
                <a:t>수정 사항</a:t>
              </a:r>
            </a:p>
          </p:txBody>
        </p:sp>
        <p:grpSp>
          <p:nvGrpSpPr>
            <p:cNvPr id="109" name="그룹 10"/>
            <p:cNvGrpSpPr/>
            <p:nvPr/>
          </p:nvGrpSpPr>
          <p:grpSpPr>
            <a:xfrm>
              <a:off x="-1" y="-1"/>
              <a:ext cx="1364239" cy="358142"/>
              <a:chOff x="0" y="0"/>
              <a:chExt cx="1364237" cy="358140"/>
            </a:xfrm>
          </p:grpSpPr>
          <p:sp>
            <p:nvSpPr>
              <p:cNvPr id="107" name="TextBox 22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001</a:t>
                </a:r>
              </a:p>
            </p:txBody>
          </p:sp>
          <p:sp>
            <p:nvSpPr>
              <p:cNvPr id="108" name="TextBox 23"/>
              <p:cNvSpPr txBox="1"/>
              <p:nvPr/>
            </p:nvSpPr>
            <p:spPr>
              <a:xfrm>
                <a:off x="545341" y="0"/>
                <a:ext cx="818897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어플소개</a:t>
                </a:r>
              </a:p>
            </p:txBody>
          </p:sp>
        </p:grpSp>
        <p:grpSp>
          <p:nvGrpSpPr>
            <p:cNvPr id="112" name="그룹 11"/>
            <p:cNvGrpSpPr/>
            <p:nvPr/>
          </p:nvGrpSpPr>
          <p:grpSpPr>
            <a:xfrm>
              <a:off x="2144225" y="-1"/>
              <a:ext cx="1364239" cy="358142"/>
              <a:chOff x="0" y="0"/>
              <a:chExt cx="1364237" cy="358140"/>
            </a:xfrm>
          </p:grpSpPr>
          <p:sp>
            <p:nvSpPr>
              <p:cNvPr id="110" name="TextBox 20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002</a:t>
                </a:r>
              </a:p>
            </p:txBody>
          </p:sp>
          <p:sp>
            <p:nvSpPr>
              <p:cNvPr id="111" name="TextBox 21"/>
              <p:cNvSpPr txBox="1"/>
              <p:nvPr/>
            </p:nvSpPr>
            <p:spPr>
              <a:xfrm>
                <a:off x="545341" y="0"/>
                <a:ext cx="818897" cy="358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제작현황</a:t>
                </a:r>
              </a:p>
            </p:txBody>
          </p:sp>
        </p:grpSp>
        <p:grpSp>
          <p:nvGrpSpPr>
            <p:cNvPr id="115" name="그룹 12"/>
            <p:cNvGrpSpPr/>
            <p:nvPr/>
          </p:nvGrpSpPr>
          <p:grpSpPr>
            <a:xfrm>
              <a:off x="4297879" y="-1"/>
              <a:ext cx="1408701" cy="426734"/>
              <a:chOff x="0" y="0"/>
              <a:chExt cx="1408700" cy="426732"/>
            </a:xfrm>
          </p:grpSpPr>
          <p:sp>
            <p:nvSpPr>
              <p:cNvPr id="113" name="TextBox 18"/>
              <p:cNvSpPr txBox="1"/>
              <p:nvPr/>
            </p:nvSpPr>
            <p:spPr>
              <a:xfrm>
                <a:off x="0" y="0"/>
                <a:ext cx="485550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003</a:t>
                </a:r>
              </a:p>
            </p:txBody>
          </p:sp>
          <p:sp>
            <p:nvSpPr>
              <p:cNvPr id="114" name="TextBox 19"/>
              <p:cNvSpPr txBox="1"/>
              <p:nvPr/>
            </p:nvSpPr>
            <p:spPr>
              <a:xfrm>
                <a:off x="545342" y="0"/>
                <a:ext cx="863359" cy="4267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pc="-150">
                    <a:solidFill>
                      <a:srgbClr val="FFFFFF"/>
                    </a:solidFill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defRPr>
                </a:lvl1pPr>
              </a:lstStyle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나눔스퀘어라운드 Regular"/>
                    <a:ea typeface="나눔스퀘어라운드 Regular"/>
                    <a:cs typeface="나눔스퀘어라운드 Regular"/>
                    <a:sym typeface="나눔스퀘어라운드 Regular"/>
                  </a:rPr>
                  <a:t>추후 개발</a:t>
                </a:r>
              </a:p>
            </p:txBody>
          </p:sp>
        </p:grpSp>
        <p:sp>
          <p:nvSpPr>
            <p:cNvPr id="116" name="TextBox 14"/>
            <p:cNvSpPr txBox="1"/>
            <p:nvPr/>
          </p:nvSpPr>
          <p:spPr>
            <a:xfrm>
              <a:off x="2517754" y="384326"/>
              <a:ext cx="2063697" cy="346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180975" indent="-180975">
                <a:lnSpc>
                  <a:spcPct val="130000"/>
                </a:lnSpc>
                <a:buSzPct val="100000"/>
                <a:buChar char="▪"/>
                <a:defRPr sz="1400" spc="-150">
                  <a:solidFill>
                    <a:srgbClr val="FFFFFF"/>
                  </a:solidFill>
                  <a:latin typeface="Noto Sans CJK KR Thin"/>
                  <a:ea typeface="Noto Sans CJK KR Thin"/>
                  <a:cs typeface="Noto Sans CJK KR Thin"/>
                  <a:sym typeface="Noto Sans CJK KR Thin"/>
                </a:defRPr>
              </a:lvl1pPr>
            </a:lstStyle>
            <a:p>
              <a:r>
                <a:t>제작 현황</a:t>
              </a:r>
            </a:p>
          </p:txBody>
        </p:sp>
      </p:grpSp>
      <p:sp>
        <p:nvSpPr>
          <p:cNvPr id="118" name="직각 삼각형 24"/>
          <p:cNvSpPr/>
          <p:nvPr/>
        </p:nvSpPr>
        <p:spPr>
          <a:xfrm flipH="1">
            <a:off x="8048845" y="0"/>
            <a:ext cx="41431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직각 삼각형 25"/>
          <p:cNvSpPr/>
          <p:nvPr/>
        </p:nvSpPr>
        <p:spPr>
          <a:xfrm flipH="1" flipV="1">
            <a:off x="8048845" y="0"/>
            <a:ext cx="4143154" cy="6821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선 연결선 26"/>
          <p:cNvSpPr/>
          <p:nvPr/>
        </p:nvSpPr>
        <p:spPr>
          <a:xfrm>
            <a:off x="338005" y="724659"/>
            <a:ext cx="1374096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001</a:t>
            </a:r>
          </a:p>
        </p:txBody>
      </p:sp>
      <p:sp>
        <p:nvSpPr>
          <p:cNvPr id="123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어플소개</a:t>
            </a:r>
          </a:p>
        </p:txBody>
      </p:sp>
      <p:sp>
        <p:nvSpPr>
          <p:cNvPr id="124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25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27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모서리가 둥근 직사각형 6"/>
          <p:cNvSpPr/>
          <p:nvPr/>
        </p:nvSpPr>
        <p:spPr>
          <a:xfrm rot="2700000">
            <a:off x="1766984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145214" y="4217257"/>
            <a:ext cx="2590763" cy="2500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smtClean="0"/>
              <a:t>전반적인 프로젝트 기획 및 레이아웃 디자인</a:t>
            </a:r>
            <a:r>
              <a:rPr lang="en-US" altLang="ko-KR" sz="1500" dirty="0" smtClean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 smtClean="0"/>
              <a:t>인트로</a:t>
            </a:r>
            <a:r>
              <a:rPr lang="ko-KR" altLang="en-US" sz="1500" dirty="0" smtClean="0"/>
              <a:t> 기능 구현</a:t>
            </a:r>
            <a:r>
              <a:rPr lang="en-US" altLang="ko-KR" sz="1500" dirty="0" smtClean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 smtClean="0"/>
              <a:t>드라워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내비게이션</a:t>
            </a:r>
            <a:r>
              <a:rPr lang="ko-KR" altLang="en-US" sz="1500" dirty="0" smtClean="0"/>
              <a:t> 레이아웃 구현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마이페이지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리뷰 등 다양한 정보가 있는 메뉴로 구현 예정</a:t>
            </a:r>
            <a:r>
              <a:rPr lang="en-US" altLang="ko-KR" sz="1500" dirty="0" smtClean="0"/>
              <a:t>), </a:t>
            </a:r>
            <a:endParaRPr sz="1500" dirty="0"/>
          </a:p>
        </p:txBody>
      </p:sp>
      <p:sp>
        <p:nvSpPr>
          <p:cNvPr id="140" name="TextBox 21"/>
          <p:cNvSpPr txBox="1"/>
          <p:nvPr/>
        </p:nvSpPr>
        <p:spPr>
          <a:xfrm>
            <a:off x="4849809" y="4056562"/>
            <a:ext cx="2492382" cy="3514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 smtClean="0"/>
              <a:t>메인액티비티와</a:t>
            </a:r>
            <a:r>
              <a:rPr lang="ko-KR" altLang="en-US" sz="1500" dirty="0" smtClean="0"/>
              <a:t> 각 </a:t>
            </a:r>
            <a:r>
              <a:rPr lang="ko-KR" altLang="en-US" sz="1500" dirty="0" err="1" smtClean="0"/>
              <a:t>프래그먼트</a:t>
            </a:r>
            <a:r>
              <a:rPr lang="ko-KR" altLang="en-US" sz="1500" dirty="0" smtClean="0"/>
              <a:t> 연결</a:t>
            </a:r>
            <a:r>
              <a:rPr lang="en-US" altLang="ko-KR" sz="1500" dirty="0" smtClean="0"/>
              <a:t>,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 smtClean="0"/>
              <a:t>홈프래그먼트</a:t>
            </a:r>
            <a:r>
              <a:rPr lang="ko-KR" altLang="en-US" sz="1500" dirty="0" smtClean="0"/>
              <a:t> 디자인 및 기능 구현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리사이클러뷰와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레트로핏을</a:t>
            </a:r>
            <a:r>
              <a:rPr lang="ko-KR" altLang="en-US" sz="1500" dirty="0" smtClean="0"/>
              <a:t> 이용하여 </a:t>
            </a:r>
            <a:r>
              <a:rPr lang="en-US" altLang="ko-KR" sz="1500" dirty="0" smtClean="0"/>
              <a:t>API </a:t>
            </a:r>
            <a:r>
              <a:rPr lang="ko-KR" altLang="en-US" sz="1500" dirty="0" smtClean="0"/>
              <a:t>데이터를 </a:t>
            </a:r>
            <a:r>
              <a:rPr lang="ko-KR" altLang="en-US" sz="1500" dirty="0" err="1" smtClean="0"/>
              <a:t>카드뷰</a:t>
            </a:r>
            <a:r>
              <a:rPr lang="ko-KR" altLang="en-US" sz="1500" dirty="0" smtClean="0"/>
              <a:t> 형식의 리스트로 뿌려줌</a:t>
            </a:r>
            <a:r>
              <a:rPr lang="en-US" altLang="ko-KR" sz="1500" dirty="0" smtClean="0"/>
              <a:t>), 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 smtClean="0"/>
              <a:t>로그인액티비티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파이어베이스</a:t>
            </a:r>
            <a:r>
              <a:rPr lang="ko-KR" altLang="en-US" sz="1500" dirty="0" smtClean="0"/>
              <a:t> 인증 </a:t>
            </a:r>
            <a:r>
              <a:rPr lang="en-US" altLang="ko-KR" sz="1500" dirty="0" smtClean="0"/>
              <a:t>– </a:t>
            </a:r>
            <a:r>
              <a:rPr lang="ko-KR" altLang="en-US" sz="1500" dirty="0" err="1" smtClean="0"/>
              <a:t>이메일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구글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페이스북</a:t>
            </a:r>
            <a:r>
              <a:rPr lang="en-US" altLang="ko-KR" sz="1500" dirty="0" smtClean="0"/>
              <a:t>)  </a:t>
            </a:r>
            <a:endParaRPr sz="1500" dirty="0"/>
          </a:p>
        </p:txBody>
      </p:sp>
      <p:sp>
        <p:nvSpPr>
          <p:cNvPr id="141" name="TextBox 22"/>
          <p:cNvSpPr txBox="1"/>
          <p:nvPr/>
        </p:nvSpPr>
        <p:spPr>
          <a:xfrm>
            <a:off x="8554402" y="4163692"/>
            <a:ext cx="2492383" cy="283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 lang="ko-KR" altLang="en-US" sz="1500" dirty="0" smtClean="0"/>
              <a:t>전반적인 프로젝트 기획</a:t>
            </a:r>
            <a:endParaRPr lang="en-US" altLang="ko-KR" sz="1500" dirty="0" smtClean="0"/>
          </a:p>
          <a:p>
            <a:pPr algn="just"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 smtClean="0"/>
              <a:t>커스텀</a:t>
            </a:r>
            <a:r>
              <a:rPr lang="ko-KR" altLang="en-US" sz="1500" dirty="0" smtClean="0"/>
              <a:t> 캘린더 디자인 및 기능 구현</a:t>
            </a:r>
            <a:r>
              <a:rPr lang="en-US" altLang="ko-KR" sz="1500" dirty="0" smtClean="0"/>
              <a:t>,</a:t>
            </a:r>
          </a:p>
          <a:p>
            <a:pPr>
              <a:defRPr sz="1000">
                <a:solidFill>
                  <a:srgbClr val="5D5B5B"/>
                </a:solidFill>
              </a:defRPr>
            </a:pPr>
            <a:r>
              <a:rPr lang="ko-KR" altLang="en-US" sz="1500" dirty="0" err="1" smtClean="0"/>
              <a:t>커스텀</a:t>
            </a:r>
            <a:r>
              <a:rPr lang="ko-KR" altLang="en-US" sz="1500" dirty="0" smtClean="0"/>
              <a:t> 캘린더와 </a:t>
            </a:r>
            <a:r>
              <a:rPr lang="ko-KR" altLang="en-US" sz="1500" dirty="0" err="1" smtClean="0"/>
              <a:t>파이어베이스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파이어스토어를</a:t>
            </a:r>
            <a:r>
              <a:rPr lang="ko-KR" altLang="en-US" sz="1500" dirty="0" smtClean="0"/>
              <a:t> 연동하여 데이터 저장 및 불러오기 기능 구현</a:t>
            </a:r>
            <a:r>
              <a:rPr lang="en-US" altLang="ko-KR" sz="1500" dirty="0" smtClean="0"/>
              <a:t>,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220845" cy="660427"/>
            <a:chOff x="0" y="0"/>
            <a:chExt cx="1220844" cy="660425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rPr dirty="0"/>
                <a:t>001 </a:t>
              </a:r>
              <a:r>
                <a:rPr dirty="0" err="1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  <a:endPara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220844" cy="430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lang="ko-KR" altLang="en-US" dirty="0" smtClean="0"/>
                <a:t>역할분담</a:t>
              </a:r>
              <a:endParaRPr dirty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endParaRPr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974580" y="2527757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 smtClean="0"/>
              <a:t>김다빈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27" name="모서리가 둥근 직사각형 6"/>
          <p:cNvSpPr/>
          <p:nvPr/>
        </p:nvSpPr>
        <p:spPr>
          <a:xfrm rot="2700000">
            <a:off x="5495989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모서리가 둥근 직사각형 6"/>
          <p:cNvSpPr/>
          <p:nvPr/>
        </p:nvSpPr>
        <p:spPr>
          <a:xfrm rot="2700000">
            <a:off x="9224994" y="2141114"/>
            <a:ext cx="1200022" cy="1200021"/>
          </a:xfrm>
          <a:prstGeom prst="roundRect">
            <a:avLst>
              <a:gd name="adj" fmla="val 16667"/>
            </a:avLst>
          </a:prstGeom>
          <a:solidFill>
            <a:schemeClr val="accent1">
              <a:alpha val="7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TextBox 10"/>
          <p:cNvSpPr txBox="1"/>
          <p:nvPr/>
        </p:nvSpPr>
        <p:spPr>
          <a:xfrm>
            <a:off x="5703586" y="2527757"/>
            <a:ext cx="78482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 smtClean="0"/>
              <a:t>이상규</a:t>
            </a:r>
            <a:r>
              <a:rPr lang="en-US" altLang="ko-KR" dirty="0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	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9426179" y="2527757"/>
            <a:ext cx="79765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 smtClean="0"/>
              <a:t>차혜연</a:t>
            </a:r>
            <a:r>
              <a:rPr lang="en-US" altLang="ko-KR" dirty="0" smtClean="0"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	</a:t>
            </a:r>
            <a:endParaRPr dirty="0">
              <a:latin typeface="나눔스퀘어라운드 Regular"/>
              <a:ea typeface="나눔스퀘어라운드 Regular"/>
              <a:cs typeface="나눔스퀘어라운드 Regular"/>
              <a:sym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19337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8"/>
          <p:cNvGrpSpPr/>
          <p:nvPr/>
        </p:nvGrpSpPr>
        <p:grpSpPr>
          <a:xfrm>
            <a:off x="1096393" y="1892577"/>
            <a:ext cx="9999214" cy="2541209"/>
            <a:chOff x="0" y="0"/>
            <a:chExt cx="9999213" cy="2541208"/>
          </a:xfrm>
        </p:grpSpPr>
        <p:sp>
          <p:nvSpPr>
            <p:cNvPr id="130" name="모서리가 둥근 직사각형 6"/>
            <p:cNvSpPr/>
            <p:nvPr/>
          </p:nvSpPr>
          <p:spPr>
            <a:xfrm rot="2700000">
              <a:off x="372150" y="372155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모서리가 둥근 직사각형 17"/>
            <p:cNvSpPr/>
            <p:nvPr/>
          </p:nvSpPr>
          <p:spPr>
            <a:xfrm rot="2700000">
              <a:off x="4101155" y="372153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모서리가 둥근 직사각형 18"/>
            <p:cNvSpPr/>
            <p:nvPr/>
          </p:nvSpPr>
          <p:spPr>
            <a:xfrm rot="2700000">
              <a:off x="7830160" y="372150"/>
              <a:ext cx="1796903" cy="179690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4" name="TextBox 10"/>
          <p:cNvSpPr txBox="1"/>
          <p:nvPr/>
        </p:nvSpPr>
        <p:spPr>
          <a:xfrm>
            <a:off x="1878327" y="3149539"/>
            <a:ext cx="958609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정보 인식</a:t>
            </a:r>
          </a:p>
        </p:txBody>
      </p:sp>
      <p:sp>
        <p:nvSpPr>
          <p:cNvPr id="135" name="TextBox 11"/>
          <p:cNvSpPr txBox="1"/>
          <p:nvPr/>
        </p:nvSpPr>
        <p:spPr>
          <a:xfrm>
            <a:off x="5846191" y="3149539"/>
            <a:ext cx="49961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현황</a:t>
            </a:r>
          </a:p>
        </p:txBody>
      </p:sp>
      <p:sp>
        <p:nvSpPr>
          <p:cNvPr id="136" name="TextBox 12"/>
          <p:cNvSpPr txBox="1"/>
          <p:nvPr/>
        </p:nvSpPr>
        <p:spPr>
          <a:xfrm>
            <a:off x="9215077" y="3149539"/>
            <a:ext cx="1219861" cy="42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 및 제작</a:t>
            </a:r>
          </a:p>
        </p:txBody>
      </p:sp>
      <p:sp>
        <p:nvSpPr>
          <p:cNvPr id="137" name="직선 화살표 연결선 2"/>
          <p:cNvSpPr/>
          <p:nvPr/>
        </p:nvSpPr>
        <p:spPr>
          <a:xfrm>
            <a:off x="3790950" y="314412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직선 화살표 연결선 19"/>
          <p:cNvSpPr/>
          <p:nvPr/>
        </p:nvSpPr>
        <p:spPr>
          <a:xfrm>
            <a:off x="7524750" y="3163179"/>
            <a:ext cx="885825" cy="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TextBox 20"/>
          <p:cNvSpPr txBox="1"/>
          <p:nvPr/>
        </p:nvSpPr>
        <p:spPr>
          <a:xfrm>
            <a:off x="1145214" y="4613635"/>
            <a:ext cx="2492383" cy="624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어떤 어플을 제작할까 고민하던 중</a:t>
            </a:r>
            <a:r>
              <a:t>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각종 축제에 대한 정보를 발견하였고</a:t>
            </a:r>
            <a:r>
              <a:t>,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이를 한 군데에 모아놓았으면 좋겠다는 생각이 들었다</a:t>
            </a:r>
            <a:r>
              <a:t>.</a:t>
            </a:r>
          </a:p>
        </p:txBody>
      </p:sp>
      <p:sp>
        <p:nvSpPr>
          <p:cNvPr id="140" name="TextBox 21"/>
          <p:cNvSpPr txBox="1"/>
          <p:nvPr/>
        </p:nvSpPr>
        <p:spPr>
          <a:xfrm>
            <a:off x="4849809" y="4613635"/>
            <a:ext cx="2492382" cy="61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현존하는 축제 어플들을 찾아보았고 전국의 축제 정보들을 한 군데에 모아놓은 어플이 없는 것 같아 기획에 들어갔다</a:t>
            </a:r>
            <a:r>
              <a:t>.</a:t>
            </a:r>
          </a:p>
        </p:txBody>
      </p:sp>
      <p:sp>
        <p:nvSpPr>
          <p:cNvPr id="141" name="TextBox 22"/>
          <p:cNvSpPr txBox="1"/>
          <p:nvPr/>
        </p:nvSpPr>
        <p:spPr>
          <a:xfrm>
            <a:off x="8554402" y="4613635"/>
            <a:ext cx="2492383" cy="621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0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어플을</a:t>
            </a:r>
            <a:r>
              <a:t>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기획하며 필요한 기능들을 찾아보던 중 이것 저것 포함하여 좀 더 편리한 어플을 기획하게 되었다</a:t>
            </a:r>
            <a:r>
              <a:t>.</a:t>
            </a:r>
          </a:p>
        </p:txBody>
      </p:sp>
      <p:sp>
        <p:nvSpPr>
          <p:cNvPr id="142" name="직선 연결선 23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직사각형 24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TextBox 25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47" name="그룹 26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145" name="TextBox 2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46" name="TextBox 28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제작배경</a:t>
              </a:r>
            </a:p>
          </p:txBody>
        </p:sp>
      </p:grpSp>
      <p:sp>
        <p:nvSpPr>
          <p:cNvPr id="148" name="TextBox 29"/>
          <p:cNvSpPr txBox="1"/>
          <p:nvPr/>
        </p:nvSpPr>
        <p:spPr>
          <a:xfrm>
            <a:off x="1633873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Step1</a:t>
            </a:r>
          </a:p>
        </p:txBody>
      </p:sp>
      <p:sp>
        <p:nvSpPr>
          <p:cNvPr id="149" name="TextBox 30"/>
          <p:cNvSpPr txBox="1"/>
          <p:nvPr/>
        </p:nvSpPr>
        <p:spPr>
          <a:xfrm>
            <a:off x="5386427" y="2593605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Step2</a:t>
            </a:r>
          </a:p>
        </p:txBody>
      </p:sp>
      <p:sp>
        <p:nvSpPr>
          <p:cNvPr id="150" name="TextBox 31"/>
          <p:cNvSpPr txBox="1"/>
          <p:nvPr/>
        </p:nvSpPr>
        <p:spPr>
          <a:xfrm>
            <a:off x="9115432" y="2582809"/>
            <a:ext cx="1419144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Step3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선 연결선 22"/>
          <p:cNvSpPr/>
          <p:nvPr/>
        </p:nvSpPr>
        <p:spPr>
          <a:xfrm flipH="1">
            <a:off x="6095999" y="1722475"/>
            <a:ext cx="1" cy="4019108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extBox 23"/>
          <p:cNvSpPr txBox="1"/>
          <p:nvPr/>
        </p:nvSpPr>
        <p:spPr>
          <a:xfrm>
            <a:off x="6364637" y="1898158"/>
            <a:ext cx="3255162" cy="68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축제 정보 제공 어플</a:t>
            </a:r>
          </a:p>
        </p:txBody>
      </p:sp>
      <p:sp>
        <p:nvSpPr>
          <p:cNvPr id="154" name="TextBox 24"/>
          <p:cNvSpPr txBox="1"/>
          <p:nvPr/>
        </p:nvSpPr>
        <p:spPr>
          <a:xfrm>
            <a:off x="6364637" y="2847756"/>
            <a:ext cx="4178535" cy="2802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우리 나라에는 여러 가지 각종 지역 축제 들이 존재하는데 이를 모아 놓은 어플이 없어 한 군데에서 보려 하여도 보기 어려웠다</a:t>
            </a:r>
            <a:r>
              <a:t>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또한 해당 축제가 어떤 축제인지 다양한 정보들을 얻기 어려웠고 사용자 리뷰를 찾아보기도 어려웠다</a:t>
            </a:r>
            <a:r>
              <a:t>.</a:t>
            </a:r>
          </a:p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그래서 이 모든 것을 한 군데에 모아 놓은 어플을 제작 해야겠다는 필요성을 느껴 어플을 제작 하게 되었다</a:t>
            </a:r>
            <a:r>
              <a:t>.</a:t>
            </a:r>
          </a:p>
          <a:p>
            <a:pPr algn="just">
              <a:defRPr sz="1200">
                <a:solidFill>
                  <a:srgbClr val="5D5B5B"/>
                </a:solidFill>
              </a:defRPr>
            </a:pPr>
            <a:endParaRPr/>
          </a:p>
          <a:p>
            <a:pPr algn="just">
              <a:defRPr sz="1200">
                <a:solidFill>
                  <a:srgbClr val="5D5B5B"/>
                </a:solidFill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현재 있는 어플은 서울시 놀거리 정보 제공 어플로 축제 뿐만 아니라 여러 가지 놀거리에 대한 정보를 제공해주는 어플이 있다</a:t>
            </a:r>
            <a:r>
              <a:t>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그러나 서울에 국한되어 있을 뿐만 아니라 자세한 정보가 없고 거의 대부분이 광고로 이루어져 있어 신뢰성도 떨어진다</a:t>
            </a:r>
            <a:r>
              <a:t>. </a:t>
            </a: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이 어플의 장점과 단점을 보완하여 축제 정보 제공 어플을 만들 예정이다</a:t>
            </a:r>
            <a:r>
              <a:t>.</a:t>
            </a:r>
          </a:p>
        </p:txBody>
      </p:sp>
      <p:sp>
        <p:nvSpPr>
          <p:cNvPr id="155" name="TextBox 2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56" name="직선 연결선 11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직사각형 12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3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grpSp>
        <p:nvGrpSpPr>
          <p:cNvPr id="161" name="그룹 14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59" name="TextBox 17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0" name="TextBox 18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sp>
        <p:nvSpPr>
          <p:cNvPr id="162" name="TextBox 1"/>
          <p:cNvSpPr txBox="1"/>
          <p:nvPr/>
        </p:nvSpPr>
        <p:spPr>
          <a:xfrm>
            <a:off x="2207741" y="3212756"/>
            <a:ext cx="1481112" cy="69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어플 메인 사진</a:t>
            </a:r>
          </a:p>
          <a:p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넣어주세용</a:t>
            </a:r>
          </a:p>
        </p:txBody>
      </p:sp>
      <p:pic>
        <p:nvPicPr>
          <p:cNvPr id="163" name="스크린샷 2019-04-24 오후 12.38.31.png" descr="스크린샷 2019-04-24 오후 12.38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499" y="1342666"/>
            <a:ext cx="3097234" cy="4778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선 연결선 4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직사각형 6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TextBox 7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grpSp>
        <p:nvGrpSpPr>
          <p:cNvPr id="170" name="그룹 8"/>
          <p:cNvGrpSpPr/>
          <p:nvPr/>
        </p:nvGrpSpPr>
        <p:grpSpPr>
          <a:xfrm>
            <a:off x="1188881" y="351818"/>
            <a:ext cx="1148491" cy="723730"/>
            <a:chOff x="0" y="0"/>
            <a:chExt cx="1148490" cy="723728"/>
          </a:xfrm>
        </p:grpSpPr>
        <p:sp>
          <p:nvSpPr>
            <p:cNvPr id="168" name="TextBox 9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001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어플소개</a:t>
              </a:r>
            </a:p>
          </p:txBody>
        </p:sp>
        <p:sp>
          <p:nvSpPr>
            <p:cNvPr id="169" name="TextBox 10"/>
            <p:cNvSpPr txBox="1"/>
            <p:nvPr/>
          </p:nvSpPr>
          <p:spPr>
            <a:xfrm>
              <a:off x="0" y="229541"/>
              <a:ext cx="1148491" cy="494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어플 목적</a:t>
              </a:r>
            </a:p>
          </p:txBody>
        </p:sp>
      </p:grpSp>
      <p:grpSp>
        <p:nvGrpSpPr>
          <p:cNvPr id="174" name="그룹 15"/>
          <p:cNvGrpSpPr/>
          <p:nvPr/>
        </p:nvGrpSpPr>
        <p:grpSpPr>
          <a:xfrm>
            <a:off x="3561610" y="1659671"/>
            <a:ext cx="4840178" cy="4324353"/>
            <a:chOff x="0" y="0"/>
            <a:chExt cx="4840176" cy="4324351"/>
          </a:xfrm>
        </p:grpSpPr>
        <p:sp>
          <p:nvSpPr>
            <p:cNvPr id="171" name="타원 1"/>
            <p:cNvSpPr/>
            <p:nvPr/>
          </p:nvSpPr>
          <p:spPr>
            <a:xfrm>
              <a:off x="0" y="0"/>
              <a:ext cx="2809875" cy="2809877"/>
            </a:xfrm>
            <a:prstGeom prst="ellipse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" name="타원 5"/>
            <p:cNvSpPr/>
            <p:nvPr/>
          </p:nvSpPr>
          <p:spPr>
            <a:xfrm>
              <a:off x="2030302" y="1"/>
              <a:ext cx="2809875" cy="2809877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타원 11"/>
            <p:cNvSpPr/>
            <p:nvPr/>
          </p:nvSpPr>
          <p:spPr>
            <a:xfrm>
              <a:off x="1092035" y="1514476"/>
              <a:ext cx="2809875" cy="2809877"/>
            </a:xfrm>
            <a:prstGeom prst="ellipse">
              <a:avLst/>
            </a:prstGeom>
            <a:solidFill>
              <a:srgbClr val="F1744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77" name="그룹 12"/>
          <p:cNvGrpSpPr/>
          <p:nvPr/>
        </p:nvGrpSpPr>
        <p:grpSpPr>
          <a:xfrm>
            <a:off x="8910152" y="3023885"/>
            <a:ext cx="2362994" cy="935276"/>
            <a:chOff x="0" y="0"/>
            <a:chExt cx="2362993" cy="935275"/>
          </a:xfrm>
        </p:grpSpPr>
        <p:sp>
          <p:nvSpPr>
            <p:cNvPr id="175" name="TextBox 13"/>
            <p:cNvSpPr txBox="1"/>
            <p:nvPr/>
          </p:nvSpPr>
          <p:spPr>
            <a:xfrm>
              <a:off x="0" y="0"/>
              <a:ext cx="1507084" cy="521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 b="1">
                  <a:solidFill>
                    <a:srgbClr val="5D5B5B"/>
                  </a:solidFill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사용자 편의</a:t>
              </a:r>
            </a:p>
          </p:txBody>
        </p:sp>
        <p:sp>
          <p:nvSpPr>
            <p:cNvPr id="176" name="TextBox 14"/>
            <p:cNvSpPr txBox="1"/>
            <p:nvPr/>
          </p:nvSpPr>
          <p:spPr>
            <a:xfrm>
              <a:off x="1" y="493369"/>
              <a:ext cx="2362993" cy="4419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검색 기능과 정렬 기능을 통해 사용자 편의 기능을 넣을 것이다</a:t>
              </a:r>
              <a:r>
                <a:t>.</a:t>
              </a:r>
            </a:p>
          </p:txBody>
        </p:sp>
      </p:grpSp>
      <p:grpSp>
        <p:nvGrpSpPr>
          <p:cNvPr id="180" name="그룹 20"/>
          <p:cNvGrpSpPr/>
          <p:nvPr/>
        </p:nvGrpSpPr>
        <p:grpSpPr>
          <a:xfrm>
            <a:off x="749440" y="2401279"/>
            <a:ext cx="1956822" cy="1534673"/>
            <a:chOff x="0" y="0"/>
            <a:chExt cx="1956820" cy="1534672"/>
          </a:xfrm>
        </p:grpSpPr>
        <p:sp>
          <p:nvSpPr>
            <p:cNvPr id="178" name="TextBox 21"/>
            <p:cNvSpPr txBox="1"/>
            <p:nvPr/>
          </p:nvSpPr>
          <p:spPr>
            <a:xfrm>
              <a:off x="0" y="0"/>
              <a:ext cx="1023531" cy="397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t>API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179" name="TextBox 22"/>
            <p:cNvSpPr txBox="1"/>
            <p:nvPr/>
          </p:nvSpPr>
          <p:spPr>
            <a:xfrm>
              <a:off x="8417" y="372550"/>
              <a:ext cx="1948404" cy="1162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사설 </a:t>
              </a:r>
              <a:r>
                <a:t>API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연동을 통해 전국 축제 정보를 얻어올 예정이다</a:t>
              </a:r>
              <a:r>
                <a:t>.</a:t>
              </a:r>
            </a:p>
            <a:p>
              <a:pPr>
                <a:defRPr sz="1000">
                  <a:solidFill>
                    <a:srgbClr val="5D5B5B"/>
                  </a:solidFill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네이버</a:t>
              </a:r>
              <a:r>
                <a:t> API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연동하여 리뷰 검색 기능을 가져올 예정이다</a:t>
              </a:r>
              <a:r>
                <a:t>.</a:t>
              </a:r>
              <a:br/>
              <a:r>
                <a:t>FireBase API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이용해 로그인 기능을 넣어줄 예정이다</a:t>
              </a:r>
              <a:r>
                <a:rPr sz="800"/>
                <a:t>.</a:t>
              </a:r>
            </a:p>
          </p:txBody>
        </p:sp>
      </p:grpSp>
      <p:grpSp>
        <p:nvGrpSpPr>
          <p:cNvPr id="183" name="그룹 23"/>
          <p:cNvGrpSpPr/>
          <p:nvPr/>
        </p:nvGrpSpPr>
        <p:grpSpPr>
          <a:xfrm>
            <a:off x="1801610" y="4805050"/>
            <a:ext cx="2194831" cy="818115"/>
            <a:chOff x="0" y="0"/>
            <a:chExt cx="2194830" cy="818114"/>
          </a:xfrm>
        </p:grpSpPr>
        <p:sp>
          <p:nvSpPr>
            <p:cNvPr id="181" name="TextBox 24"/>
            <p:cNvSpPr txBox="1"/>
            <p:nvPr/>
          </p:nvSpPr>
          <p:spPr>
            <a:xfrm>
              <a:off x="0" y="0"/>
              <a:ext cx="2025765" cy="3976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5D5B5B"/>
                  </a:solidFill>
                </a:defRPr>
              </a:pPr>
              <a:r>
                <a:t>Firebase DB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</a:t>
              </a:r>
            </a:p>
          </p:txBody>
        </p:sp>
        <p:sp>
          <p:nvSpPr>
            <p:cNvPr id="182" name="TextBox 25"/>
            <p:cNvSpPr txBox="1"/>
            <p:nvPr/>
          </p:nvSpPr>
          <p:spPr>
            <a:xfrm>
              <a:off x="8416" y="372549"/>
              <a:ext cx="2186415" cy="445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just">
                <a:defRPr sz="1000">
                  <a:solidFill>
                    <a:srgbClr val="5D5B5B"/>
                  </a:solidFill>
                </a:defRPr>
              </a:pPr>
              <a:r>
                <a:t>Firebase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를 통한 </a:t>
              </a:r>
              <a:r>
                <a:t>DB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연동으로 사용자 정보 및 어플의 정보를 저장할 예정이다</a:t>
              </a:r>
              <a:r>
                <a:t>.</a:t>
              </a:r>
            </a:p>
          </p:txBody>
        </p:sp>
      </p:grpSp>
      <p:sp>
        <p:nvSpPr>
          <p:cNvPr id="184" name="직선 연결선 28"/>
          <p:cNvSpPr/>
          <p:nvPr/>
        </p:nvSpPr>
        <p:spPr>
          <a:xfrm>
            <a:off x="2818763" y="260133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5" name="직선 연결선 29"/>
          <p:cNvSpPr/>
          <p:nvPr/>
        </p:nvSpPr>
        <p:spPr>
          <a:xfrm>
            <a:off x="3856988" y="5005104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6" name="직선 연결선 30"/>
          <p:cNvSpPr/>
          <p:nvPr/>
        </p:nvSpPr>
        <p:spPr>
          <a:xfrm>
            <a:off x="7634971" y="3242225"/>
            <a:ext cx="1225009" cy="1"/>
          </a:xfrm>
          <a:prstGeom prst="line">
            <a:avLst/>
          </a:prstGeom>
          <a:ln w="28575">
            <a:solidFill>
              <a:srgbClr val="5D5B5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TextBox 31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5"/>
          <p:cNvSpPr txBox="1"/>
          <p:nvPr/>
        </p:nvSpPr>
        <p:spPr>
          <a:xfrm>
            <a:off x="489352" y="2285885"/>
            <a:ext cx="1629778" cy="110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5D5B5B"/>
                </a:solidFill>
              </a:defRPr>
            </a:lvl1pPr>
          </a:lstStyle>
          <a:p>
            <a:r>
              <a:t>002</a:t>
            </a:r>
          </a:p>
        </p:txBody>
      </p:sp>
      <p:sp>
        <p:nvSpPr>
          <p:cNvPr id="190" name="TextBox 8"/>
          <p:cNvSpPr txBox="1"/>
          <p:nvPr/>
        </p:nvSpPr>
        <p:spPr>
          <a:xfrm>
            <a:off x="533434" y="3549401"/>
            <a:ext cx="143408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spc="-150">
                <a:solidFill>
                  <a:srgbClr val="5D5B5B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제작현황</a:t>
            </a:r>
          </a:p>
        </p:txBody>
      </p:sp>
      <p:sp>
        <p:nvSpPr>
          <p:cNvPr id="191" name="TextBox 9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192" name="직선 연결선 17"/>
          <p:cNvSpPr/>
          <p:nvPr/>
        </p:nvSpPr>
        <p:spPr>
          <a:xfrm>
            <a:off x="489352" y="3392487"/>
            <a:ext cx="6974703" cy="1"/>
          </a:xfrm>
          <a:prstGeom prst="line">
            <a:avLst/>
          </a:prstGeom>
          <a:ln w="63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TextBox 21"/>
          <p:cNvSpPr txBox="1"/>
          <p:nvPr/>
        </p:nvSpPr>
        <p:spPr>
          <a:xfrm>
            <a:off x="5175153" y="3090072"/>
            <a:ext cx="923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endParaRPr dirty="0"/>
          </a:p>
        </p:txBody>
      </p:sp>
      <p:sp>
        <p:nvSpPr>
          <p:cNvPr id="194" name="이등변 삼각형 10"/>
          <p:cNvSpPr/>
          <p:nvPr/>
        </p:nvSpPr>
        <p:spPr>
          <a:xfrm>
            <a:off x="6688066" y="919926"/>
            <a:ext cx="3334367" cy="4594206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이등변 삼각형 11"/>
          <p:cNvSpPr/>
          <p:nvPr/>
        </p:nvSpPr>
        <p:spPr>
          <a:xfrm>
            <a:off x="8552835" y="919926"/>
            <a:ext cx="3334366" cy="4594206"/>
          </a:xfrm>
          <a:prstGeom prst="triangle">
            <a:avLst/>
          </a:prstGeom>
          <a:solidFill>
            <a:schemeClr val="accent4">
              <a:alpha val="2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스크린샷 2019-04-24 오후 12.33.32.png" descr="스크린샷 2019-04-24 오후 12.33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664" y="897535"/>
            <a:ext cx="3097234" cy="477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스크린샷 2019-04-24 오후 12.38.31.png" descr="스크린샷 2019-04-24 오후 12.38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72712" y="897534"/>
            <a:ext cx="3097233" cy="4778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스크린샷 2019-04-24 오후 12.40.55.png" descr="스크린샷 2019-04-24 오후 12.40.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9188" y="897534"/>
            <a:ext cx="3097234" cy="4778727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9885601" y="6505575"/>
            <a:ext cx="2236328" cy="239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800">
                <a:solidFill>
                  <a:schemeClr val="accent6"/>
                </a:solidFill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r>
              <a:t>Copyrightⓒ. Saebyeol Yu. All Rights Reserved.</a:t>
            </a:r>
          </a:p>
        </p:txBody>
      </p:sp>
      <p:sp>
        <p:nvSpPr>
          <p:cNvPr id="201" name="직선 연결선 22"/>
          <p:cNvSpPr/>
          <p:nvPr/>
        </p:nvSpPr>
        <p:spPr>
          <a:xfrm>
            <a:off x="1188881" y="273124"/>
            <a:ext cx="10666422" cy="1"/>
          </a:xfrm>
          <a:prstGeom prst="line">
            <a:avLst/>
          </a:prstGeom>
          <a:ln w="190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직사각형 23"/>
          <p:cNvSpPr/>
          <p:nvPr/>
        </p:nvSpPr>
        <p:spPr>
          <a:xfrm>
            <a:off x="265814" y="244548"/>
            <a:ext cx="720001" cy="720001"/>
          </a:xfrm>
          <a:prstGeom prst="rect">
            <a:avLst/>
          </a:prstGeom>
          <a:solidFill>
            <a:srgbClr val="B8BCB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TextBox 24"/>
          <p:cNvSpPr txBox="1"/>
          <p:nvPr/>
        </p:nvSpPr>
        <p:spPr>
          <a:xfrm>
            <a:off x="490138" y="323244"/>
            <a:ext cx="259303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grpSp>
        <p:nvGrpSpPr>
          <p:cNvPr id="206" name="그룹 25"/>
          <p:cNvGrpSpPr/>
          <p:nvPr/>
        </p:nvGrpSpPr>
        <p:grpSpPr>
          <a:xfrm>
            <a:off x="1188881" y="351818"/>
            <a:ext cx="1070865" cy="663884"/>
            <a:chOff x="0" y="0"/>
            <a:chExt cx="1070864" cy="663882"/>
          </a:xfrm>
        </p:grpSpPr>
        <p:sp>
          <p:nvSpPr>
            <p:cNvPr id="204" name="TextBox 26"/>
            <p:cNvSpPr txBox="1"/>
            <p:nvPr/>
          </p:nvSpPr>
          <p:spPr>
            <a:xfrm>
              <a:off x="0" y="0"/>
              <a:ext cx="928059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002 </a:t>
              </a: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  <p:sp>
          <p:nvSpPr>
            <p:cNvPr id="205" name="TextBox 27"/>
            <p:cNvSpPr txBox="1"/>
            <p:nvPr/>
          </p:nvSpPr>
          <p:spPr>
            <a:xfrm>
              <a:off x="0" y="229541"/>
              <a:ext cx="10708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latin typeface="나눔스퀘어라운드 Regular"/>
                  <a:ea typeface="나눔스퀘어라운드 Regular"/>
                  <a:cs typeface="나눔스퀘어라운드 Regular"/>
                  <a:sym typeface="나눔스퀘어라운드 Regular"/>
                </a:rPr>
                <a:t>제작현황</a:t>
              </a:r>
            </a:p>
          </p:txBody>
        </p:sp>
      </p:grpSp>
      <p:sp>
        <p:nvSpPr>
          <p:cNvPr id="207" name="TextBox 9"/>
          <p:cNvSpPr txBox="1"/>
          <p:nvPr/>
        </p:nvSpPr>
        <p:spPr>
          <a:xfrm>
            <a:off x="1515762" y="5439376"/>
            <a:ext cx="1354087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인트로 페이지</a:t>
            </a:r>
          </a:p>
        </p:txBody>
      </p:sp>
      <p:sp>
        <p:nvSpPr>
          <p:cNvPr id="208" name="TextBox 36"/>
          <p:cNvSpPr txBox="1"/>
          <p:nvPr/>
        </p:nvSpPr>
        <p:spPr>
          <a:xfrm>
            <a:off x="5526330" y="5439376"/>
            <a:ext cx="1354088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로그인 페이지</a:t>
            </a:r>
          </a:p>
        </p:txBody>
      </p:sp>
      <p:sp>
        <p:nvSpPr>
          <p:cNvPr id="209" name="TextBox 37"/>
          <p:cNvSpPr txBox="1"/>
          <p:nvPr/>
        </p:nvSpPr>
        <p:spPr>
          <a:xfrm>
            <a:off x="9529919" y="5439376"/>
            <a:ext cx="1156349" cy="426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나눔스퀘어라운드 Regular"/>
                <a:ea typeface="나눔스퀘어라운드 Regular"/>
                <a:cs typeface="나눔스퀘어라운드 Regular"/>
                <a:sym typeface="나눔스퀘어라운드 Regular"/>
              </a:rPr>
              <a:t>메인 페이지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3A3838"/>
      </a:dk1>
      <a:lt1>
        <a:srgbClr val="F2F2F2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A3838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563</Words>
  <Application>Microsoft Office PowerPoint</Application>
  <PresentationFormat>와이드스크린</PresentationFormat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CJK KR Thin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4</cp:revision>
  <dcterms:modified xsi:type="dcterms:W3CDTF">2019-04-26T08:04:38Z</dcterms:modified>
</cp:coreProperties>
</file>