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6" r:id="rId9"/>
    <p:sldId id="265" r:id="rId10"/>
    <p:sldId id="263" r:id="rId11"/>
    <p:sldId id="268" r:id="rId12"/>
    <p:sldId id="269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2D3"/>
          </a:solidFill>
        </a:fill>
      </a:tcStyle>
    </a:wholeTbl>
    <a:band2H>
      <a:tcTxStyle/>
      <a:tcStyle>
        <a:tcBdr/>
        <a:fill>
          <a:solidFill>
            <a:srgbClr val="FCEAE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E6DF"/>
          </a:solidFill>
        </a:fill>
      </a:tcStyle>
    </a:wholeTbl>
    <a:band2H>
      <a:tcTxStyle/>
      <a:tcStyle>
        <a:tcBdr/>
        <a:fill>
          <a:solidFill>
            <a:srgbClr val="FEF3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DBDA"/>
          </a:solidFill>
        </a:fill>
      </a:tcStyle>
    </a:wholeTbl>
    <a:band2H>
      <a:tcTxStyle/>
      <a:tcStyle>
        <a:tcBdr/>
        <a:fill>
          <a:solidFill>
            <a:srgbClr val="EDEE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solidFill>
            <a:srgbClr val="3A383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solidFill>
            <a:srgbClr val="3A3838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508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887772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F8E8E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F8E8E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F8E8E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F8E8E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F8E8E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F8E8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2"/>
          <p:cNvGrpSpPr/>
          <p:nvPr/>
        </p:nvGrpSpPr>
        <p:grpSpPr>
          <a:xfrm>
            <a:off x="409401" y="1335342"/>
            <a:ext cx="5299203" cy="3912168"/>
            <a:chOff x="0" y="0"/>
            <a:chExt cx="5299201" cy="3912166"/>
          </a:xfrm>
        </p:grpSpPr>
        <p:sp>
          <p:nvSpPr>
            <p:cNvPr id="95" name="TextBox 6"/>
            <p:cNvSpPr txBox="1"/>
            <p:nvPr/>
          </p:nvSpPr>
          <p:spPr>
            <a:xfrm>
              <a:off x="461976" y="21667"/>
              <a:ext cx="4837226" cy="38822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7200" b="1" spc="-300">
                  <a:solidFill>
                    <a:srgbClr val="B6B6B6">
                      <a:alpha val="30000"/>
                    </a:srgb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축제</a:t>
              </a:r>
            </a:p>
            <a:p>
              <a:pPr>
                <a:defRPr sz="7200" b="1" spc="-300">
                  <a:solidFill>
                    <a:srgbClr val="B6B6B6">
                      <a:alpha val="30000"/>
                    </a:srgb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정보 제공</a:t>
              </a:r>
            </a:p>
            <a:p>
              <a:pPr>
                <a:defRPr sz="7200" b="1" spc="-300">
                  <a:solidFill>
                    <a:srgbClr val="B6B6B6">
                      <a:alpha val="30000"/>
                    </a:srgb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제작하기</a:t>
              </a:r>
            </a:p>
          </p:txBody>
        </p:sp>
        <p:sp>
          <p:nvSpPr>
            <p:cNvPr id="96" name="TextBox 3"/>
            <p:cNvSpPr txBox="1"/>
            <p:nvPr/>
          </p:nvSpPr>
          <p:spPr>
            <a:xfrm>
              <a:off x="0" y="0"/>
              <a:ext cx="4837226" cy="3912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7200" b="1" spc="-300">
                  <a:solidFill>
                    <a:schemeClr val="accent1">
                      <a:alpha val="70000"/>
                    </a:schemeClr>
                  </a:solidFill>
                </a:defRPr>
              </a:pPr>
              <a:r>
                <a:t>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축제</a:t>
              </a:r>
            </a:p>
            <a:p>
              <a:pPr>
                <a:defRPr sz="7200" b="1" spc="-300">
                  <a:solidFill>
                    <a:schemeClr val="accent1">
                      <a:alpha val="70000"/>
                    </a:scheme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정보 제공</a:t>
              </a:r>
            </a:p>
            <a:p>
              <a:pPr>
                <a:defRPr sz="7200" b="1" spc="-300">
                  <a:solidFill>
                    <a:schemeClr val="accent1">
                      <a:alpha val="70000"/>
                    </a:scheme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제작하기</a:t>
              </a:r>
            </a:p>
          </p:txBody>
        </p:sp>
      </p:grpSp>
      <p:sp>
        <p:nvSpPr>
          <p:cNvPr id="98" name="TextBox 7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grpSp>
        <p:nvGrpSpPr>
          <p:cNvPr id="101" name="그룹 1"/>
          <p:cNvGrpSpPr/>
          <p:nvPr/>
        </p:nvGrpSpPr>
        <p:grpSpPr>
          <a:xfrm>
            <a:off x="8162925" y="2348029"/>
            <a:ext cx="3376735" cy="1866901"/>
            <a:chOff x="167510" y="0"/>
            <a:chExt cx="3376734" cy="1866900"/>
          </a:xfrm>
        </p:grpSpPr>
        <p:sp>
          <p:nvSpPr>
            <p:cNvPr id="99" name="이등변 삼각형 4"/>
            <p:cNvSpPr/>
            <p:nvPr/>
          </p:nvSpPr>
          <p:spPr>
            <a:xfrm>
              <a:off x="167510" y="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이등변 삼각형 8"/>
            <p:cNvSpPr/>
            <p:nvPr/>
          </p:nvSpPr>
          <p:spPr>
            <a:xfrm>
              <a:off x="1378639" y="0"/>
              <a:ext cx="2165606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02" name="TextBox 5"/>
          <p:cNvSpPr txBox="1"/>
          <p:nvPr/>
        </p:nvSpPr>
        <p:spPr>
          <a:xfrm>
            <a:off x="6687049" y="5123934"/>
            <a:ext cx="4171542" cy="749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600" b="1">
                <a:solidFill>
                  <a:srgbClr val="46444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pPr>
            <a:r>
              <a:t>김다빈, 이상규, 차혜연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0C68D5-E815-4250-95DB-DB8517E26E9F}"/>
              </a:ext>
            </a:extLst>
          </p:cNvPr>
          <p:cNvSpPr txBox="1"/>
          <p:nvPr/>
        </p:nvSpPr>
        <p:spPr>
          <a:xfrm>
            <a:off x="598701" y="5123934"/>
            <a:ext cx="266835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1" i="0" u="none" strike="noStrike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사용자 설명서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스크린샷 2019-04-24 오후 12.33.32.png" descr="스크린샷 2019-04-24 오후 12.33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5664" y="897535"/>
            <a:ext cx="3097234" cy="4778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스크린샷 2019-04-24 오후 12.38.31.png" descr="스크린샷 2019-04-24 오후 12.38.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72712" y="897534"/>
            <a:ext cx="3097233" cy="4778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스크린샷 2019-04-24 오후 12.40.55.png" descr="스크린샷 2019-04-24 오후 12.40.5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79188" y="897534"/>
            <a:ext cx="3097234" cy="4778727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01" name="직선 연결선 22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2" name="직사각형 23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TextBox 24"/>
          <p:cNvSpPr txBox="1"/>
          <p:nvPr/>
        </p:nvSpPr>
        <p:spPr>
          <a:xfrm>
            <a:off x="490138" y="323244"/>
            <a:ext cx="2593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3</a:t>
            </a:r>
            <a:endParaRPr/>
          </a:p>
        </p:txBody>
      </p:sp>
      <p:grpSp>
        <p:nvGrpSpPr>
          <p:cNvPr id="206" name="그룹 25"/>
          <p:cNvGrpSpPr/>
          <p:nvPr/>
        </p:nvGrpSpPr>
        <p:grpSpPr>
          <a:xfrm>
            <a:off x="1188881" y="351818"/>
            <a:ext cx="3029032" cy="660427"/>
            <a:chOff x="0" y="0"/>
            <a:chExt cx="3029031" cy="660425"/>
          </a:xfrm>
        </p:grpSpPr>
        <p:sp>
          <p:nvSpPr>
            <p:cNvPr id="204" name="TextBox 26"/>
            <p:cNvSpPr txBox="1"/>
            <p:nvPr/>
          </p:nvSpPr>
          <p:spPr>
            <a:xfrm>
              <a:off x="0" y="0"/>
              <a:ext cx="1203211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</a:t>
              </a:r>
              <a:r>
                <a:rPr lang="en-US" altLang="ko-KR"/>
                <a:t>3 </a:t>
              </a:r>
              <a:r>
                <a:rPr lang="ko-KR" altLang="en-US"/>
                <a:t>화면 설명서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205" name="TextBox 27"/>
            <p:cNvSpPr txBox="1"/>
            <p:nvPr/>
          </p:nvSpPr>
          <p:spPr>
            <a:xfrm>
              <a:off x="0" y="229541"/>
              <a:ext cx="3029031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각 화면 및 메뉴 설명서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  <p:sp>
        <p:nvSpPr>
          <p:cNvPr id="207" name="TextBox 9"/>
          <p:cNvSpPr txBox="1"/>
          <p:nvPr/>
        </p:nvSpPr>
        <p:spPr>
          <a:xfrm>
            <a:off x="1515762" y="5439376"/>
            <a:ext cx="1354087" cy="426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인트로 페이지</a:t>
            </a:r>
          </a:p>
        </p:txBody>
      </p:sp>
      <p:sp>
        <p:nvSpPr>
          <p:cNvPr id="208" name="TextBox 36"/>
          <p:cNvSpPr txBox="1"/>
          <p:nvPr/>
        </p:nvSpPr>
        <p:spPr>
          <a:xfrm>
            <a:off x="5526330" y="5439376"/>
            <a:ext cx="1354088" cy="426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로그인 페이지</a:t>
            </a:r>
          </a:p>
        </p:txBody>
      </p:sp>
      <p:sp>
        <p:nvSpPr>
          <p:cNvPr id="209" name="TextBox 37"/>
          <p:cNvSpPr txBox="1"/>
          <p:nvPr/>
        </p:nvSpPr>
        <p:spPr>
          <a:xfrm>
            <a:off x="9529919" y="5439376"/>
            <a:ext cx="1156349" cy="426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메인 페이지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그룹 15"/>
          <p:cNvGrpSpPr/>
          <p:nvPr/>
        </p:nvGrpSpPr>
        <p:grpSpPr>
          <a:xfrm>
            <a:off x="6819096" y="168527"/>
            <a:ext cx="5227476" cy="5965049"/>
            <a:chOff x="0" y="0"/>
            <a:chExt cx="5227474" cy="5965047"/>
          </a:xfrm>
        </p:grpSpPr>
        <p:sp>
          <p:nvSpPr>
            <p:cNvPr id="262" name="TextBox 3"/>
            <p:cNvSpPr txBox="1"/>
            <p:nvPr/>
          </p:nvSpPr>
          <p:spPr>
            <a:xfrm>
              <a:off x="1643944" y="0"/>
              <a:ext cx="3583531" cy="5965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41300" spc="-150">
                  <a:solidFill>
                    <a:schemeClr val="accent4">
                      <a:alpha val="20000"/>
                    </a:schemeClr>
                  </a:solidFill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263" name="TextBox 4"/>
            <p:cNvSpPr txBox="1"/>
            <p:nvPr/>
          </p:nvSpPr>
          <p:spPr>
            <a:xfrm>
              <a:off x="0" y="0"/>
              <a:ext cx="3583531" cy="5965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41300" spc="-150">
                  <a:solidFill>
                    <a:schemeClr val="accent2">
                      <a:alpha val="60000"/>
                    </a:schemeClr>
                  </a:solidFill>
                </a:defRPr>
              </a:lvl1pPr>
            </a:lstStyle>
            <a:p>
              <a:r>
                <a:t>A</a:t>
              </a:r>
            </a:p>
          </p:txBody>
        </p:sp>
      </p:grpSp>
      <p:sp>
        <p:nvSpPr>
          <p:cNvPr id="265" name="TextBox 5"/>
          <p:cNvSpPr txBox="1"/>
          <p:nvPr/>
        </p:nvSpPr>
        <p:spPr>
          <a:xfrm>
            <a:off x="489352" y="2285885"/>
            <a:ext cx="1631214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5D5B5B"/>
                </a:solidFill>
              </a:defRPr>
            </a:lvl1pPr>
          </a:lstStyle>
          <a:p>
            <a:r>
              <a:t>00</a:t>
            </a:r>
            <a:r>
              <a:rPr lang="en-US" altLang="ko-KR"/>
              <a:t>4</a:t>
            </a:r>
            <a:endParaRPr/>
          </a:p>
        </p:txBody>
      </p:sp>
      <p:sp>
        <p:nvSpPr>
          <p:cNvPr id="266" name="TextBox 8"/>
          <p:cNvSpPr txBox="1"/>
          <p:nvPr/>
        </p:nvSpPr>
        <p:spPr>
          <a:xfrm>
            <a:off x="533434" y="3549401"/>
            <a:ext cx="860187" cy="648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spc="-15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QnA</a:t>
            </a:r>
          </a:p>
        </p:txBody>
      </p:sp>
      <p:sp>
        <p:nvSpPr>
          <p:cNvPr id="267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68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9" name="TextBox 21"/>
          <p:cNvSpPr txBox="1"/>
          <p:nvPr/>
        </p:nvSpPr>
        <p:spPr>
          <a:xfrm>
            <a:off x="5175153" y="3090072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그룹 15"/>
          <p:cNvGrpSpPr/>
          <p:nvPr/>
        </p:nvGrpSpPr>
        <p:grpSpPr>
          <a:xfrm>
            <a:off x="2597014" y="2224926"/>
            <a:ext cx="5574426" cy="1681343"/>
            <a:chOff x="0" y="0"/>
            <a:chExt cx="5574424" cy="1681342"/>
          </a:xfrm>
        </p:grpSpPr>
        <p:sp>
          <p:nvSpPr>
            <p:cNvPr id="271" name="TextBox 3"/>
            <p:cNvSpPr txBox="1"/>
            <p:nvPr/>
          </p:nvSpPr>
          <p:spPr>
            <a:xfrm>
              <a:off x="72784" y="65903"/>
              <a:ext cx="5501641" cy="161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0000" spc="-150">
                  <a:solidFill>
                    <a:schemeClr val="accent4">
                      <a:alpha val="20000"/>
                    </a:schemeClr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감사합니다</a:t>
              </a:r>
            </a:p>
          </p:txBody>
        </p:sp>
        <p:sp>
          <p:nvSpPr>
            <p:cNvPr id="272" name="TextBox 4"/>
            <p:cNvSpPr txBox="1"/>
            <p:nvPr/>
          </p:nvSpPr>
          <p:spPr>
            <a:xfrm>
              <a:off x="0" y="0"/>
              <a:ext cx="5501640" cy="161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0000" spc="-150">
                  <a:solidFill>
                    <a:schemeClr val="accent2">
                      <a:alpha val="60000"/>
                    </a:schemeClr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감사합니다</a:t>
              </a:r>
            </a:p>
          </p:txBody>
        </p:sp>
      </p:grpSp>
      <p:sp>
        <p:nvSpPr>
          <p:cNvPr id="274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6"/>
          <p:cNvSpPr txBox="1"/>
          <p:nvPr/>
        </p:nvSpPr>
        <p:spPr>
          <a:xfrm>
            <a:off x="338005" y="344708"/>
            <a:ext cx="109466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Contents</a:t>
            </a:r>
          </a:p>
        </p:txBody>
      </p:sp>
      <p:grpSp>
        <p:nvGrpSpPr>
          <p:cNvPr id="117" name="그룹 7"/>
          <p:cNvGrpSpPr/>
          <p:nvPr/>
        </p:nvGrpSpPr>
        <p:grpSpPr>
          <a:xfrm>
            <a:off x="428514" y="2593553"/>
            <a:ext cx="8746891" cy="1323307"/>
            <a:chOff x="-1" y="-1"/>
            <a:chExt cx="7169666" cy="789957"/>
          </a:xfrm>
        </p:grpSpPr>
        <p:sp>
          <p:nvSpPr>
            <p:cNvPr id="105" name="TextBox 8"/>
            <p:cNvSpPr txBox="1"/>
            <p:nvPr/>
          </p:nvSpPr>
          <p:spPr>
            <a:xfrm>
              <a:off x="373528" y="369332"/>
              <a:ext cx="3541395" cy="4206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rPr sz="1600"/>
                <a:t>제작</a:t>
              </a:r>
              <a:r>
                <a:rPr lang="en-US" altLang="ko-KR" sz="1600"/>
                <a:t> </a:t>
              </a:r>
              <a:r>
                <a:rPr sz="1600"/>
                <a:t>배경</a:t>
              </a:r>
            </a:p>
            <a:p>
              <a: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rPr sz="1600"/>
                <a:t>어플 </a:t>
              </a:r>
              <a:r>
                <a:rPr lang="en-US" altLang="ko-KR" sz="1600"/>
                <a:t> </a:t>
              </a:r>
              <a:r>
                <a:rPr sz="1600"/>
                <a:t>목적</a:t>
              </a:r>
            </a:p>
          </p:txBody>
        </p:sp>
        <p:sp>
          <p:nvSpPr>
            <p:cNvPr id="106" name="TextBox 9"/>
            <p:cNvSpPr txBox="1"/>
            <p:nvPr/>
          </p:nvSpPr>
          <p:spPr>
            <a:xfrm>
              <a:off x="4615434" y="392796"/>
              <a:ext cx="2554231" cy="229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rPr lang="ko-KR" altLang="en-US" sz="1600"/>
                <a:t>각 화면 및 메뉴 설명</a:t>
              </a:r>
              <a:endParaRPr sz="1600"/>
            </a:p>
          </p:txBody>
        </p:sp>
        <p:grpSp>
          <p:nvGrpSpPr>
            <p:cNvPr id="109" name="그룹 10"/>
            <p:cNvGrpSpPr/>
            <p:nvPr/>
          </p:nvGrpSpPr>
          <p:grpSpPr>
            <a:xfrm>
              <a:off x="-1" y="-1"/>
              <a:ext cx="1791834" cy="461662"/>
              <a:chOff x="0" y="0"/>
              <a:chExt cx="1791832" cy="461660"/>
            </a:xfrm>
          </p:grpSpPr>
          <p:sp>
            <p:nvSpPr>
              <p:cNvPr id="107" name="TextBox 22"/>
              <p:cNvSpPr txBox="1"/>
              <p:nvPr/>
            </p:nvSpPr>
            <p:spPr>
              <a:xfrm>
                <a:off x="0" y="0"/>
                <a:ext cx="606894" cy="461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/>
                  <a:t>001</a:t>
                </a:r>
              </a:p>
            </p:txBody>
          </p:sp>
          <p:sp>
            <p:nvSpPr>
              <p:cNvPr id="108" name="TextBox 23"/>
              <p:cNvSpPr txBox="1"/>
              <p:nvPr/>
            </p:nvSpPr>
            <p:spPr>
              <a:xfrm>
                <a:off x="545341" y="0"/>
                <a:ext cx="1246491" cy="461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pc="-150">
                    <a:solidFill>
                      <a:srgbClr val="FFFFFF"/>
                    </a:solidFill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sz="2400"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어플소개</a:t>
                </a:r>
              </a:p>
            </p:txBody>
          </p:sp>
        </p:grpSp>
        <p:grpSp>
          <p:nvGrpSpPr>
            <p:cNvPr id="112" name="그룹 11"/>
            <p:cNvGrpSpPr/>
            <p:nvPr/>
          </p:nvGrpSpPr>
          <p:grpSpPr>
            <a:xfrm>
              <a:off x="2144225" y="-1"/>
              <a:ext cx="1645855" cy="275593"/>
              <a:chOff x="0" y="0"/>
              <a:chExt cx="1645854" cy="275592"/>
            </a:xfrm>
          </p:grpSpPr>
          <p:sp>
            <p:nvSpPr>
              <p:cNvPr id="110" name="TextBox 20"/>
              <p:cNvSpPr txBox="1"/>
              <p:nvPr/>
            </p:nvSpPr>
            <p:spPr>
              <a:xfrm>
                <a:off x="0" y="0"/>
                <a:ext cx="1645854" cy="2755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/>
                  <a:t>002</a:t>
                </a:r>
                <a:r>
                  <a:rPr lang="en-US" altLang="ko-KR" sz="2400"/>
                  <a:t> </a:t>
                </a:r>
                <a:r>
                  <a:rPr lang="ko-KR" altLang="en-US" sz="2400"/>
                  <a:t>기능 설명</a:t>
                </a:r>
                <a:endParaRPr sz="2400"/>
              </a:p>
            </p:txBody>
          </p:sp>
          <p:sp>
            <p:nvSpPr>
              <p:cNvPr id="111" name="TextBox 21"/>
              <p:cNvSpPr txBox="1"/>
              <p:nvPr/>
            </p:nvSpPr>
            <p:spPr>
              <a:xfrm>
                <a:off x="545341" y="0"/>
                <a:ext cx="75735" cy="2755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pc="-150">
                    <a:solidFill>
                      <a:srgbClr val="FFFFFF"/>
                    </a:solidFill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endParaRPr>
              </a:p>
            </p:txBody>
          </p:sp>
        </p:grpSp>
        <p:grpSp>
          <p:nvGrpSpPr>
            <p:cNvPr id="115" name="그룹 12"/>
            <p:cNvGrpSpPr/>
            <p:nvPr/>
          </p:nvGrpSpPr>
          <p:grpSpPr>
            <a:xfrm>
              <a:off x="4297879" y="-1"/>
              <a:ext cx="1857454" cy="461662"/>
              <a:chOff x="0" y="0"/>
              <a:chExt cx="1857453" cy="461660"/>
            </a:xfrm>
          </p:grpSpPr>
          <p:sp>
            <p:nvSpPr>
              <p:cNvPr id="113" name="TextBox 18"/>
              <p:cNvSpPr txBox="1"/>
              <p:nvPr/>
            </p:nvSpPr>
            <p:spPr>
              <a:xfrm>
                <a:off x="0" y="0"/>
                <a:ext cx="606895" cy="461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/>
                  <a:t>003</a:t>
                </a:r>
              </a:p>
            </p:txBody>
          </p:sp>
          <p:sp>
            <p:nvSpPr>
              <p:cNvPr id="114" name="TextBox 19"/>
              <p:cNvSpPr txBox="1"/>
              <p:nvPr/>
            </p:nvSpPr>
            <p:spPr>
              <a:xfrm>
                <a:off x="545342" y="0"/>
                <a:ext cx="1312111" cy="2755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pc="-150">
                    <a:solidFill>
                      <a:srgbClr val="FFFFFF"/>
                    </a:solidFill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ko-KR" altLang="en-US" sz="2400"/>
                  <a:t>화면 설명서</a:t>
                </a:r>
                <a:endParaRPr sz="24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endParaRPr>
              </a:p>
            </p:txBody>
          </p:sp>
        </p:grpSp>
        <p:sp>
          <p:nvSpPr>
            <p:cNvPr id="116" name="TextBox 14"/>
            <p:cNvSpPr txBox="1"/>
            <p:nvPr/>
          </p:nvSpPr>
          <p:spPr>
            <a:xfrm>
              <a:off x="2517754" y="384326"/>
              <a:ext cx="2063697" cy="229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lvl1pPr>
            </a:lstStyle>
            <a:p>
              <a:r>
                <a:rPr lang="ko-KR" altLang="en-US" sz="1600"/>
                <a:t>주요 기능</a:t>
              </a:r>
              <a:endParaRPr sz="1600"/>
            </a:p>
          </p:txBody>
        </p:sp>
      </p:grpSp>
      <p:sp>
        <p:nvSpPr>
          <p:cNvPr id="118" name="직각 삼각형 24"/>
          <p:cNvSpPr/>
          <p:nvPr/>
        </p:nvSpPr>
        <p:spPr>
          <a:xfrm flipH="1">
            <a:off x="8048845" y="0"/>
            <a:ext cx="4143154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" name="직각 삼각형 25"/>
          <p:cNvSpPr/>
          <p:nvPr/>
        </p:nvSpPr>
        <p:spPr>
          <a:xfrm flipH="1" flipV="1">
            <a:off x="8048845" y="0"/>
            <a:ext cx="4143154" cy="6821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선 연결선 26"/>
          <p:cNvSpPr/>
          <p:nvPr/>
        </p:nvSpPr>
        <p:spPr>
          <a:xfrm>
            <a:off x="338005" y="724659"/>
            <a:ext cx="1374096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5"/>
          <p:cNvSpPr txBox="1"/>
          <p:nvPr/>
        </p:nvSpPr>
        <p:spPr>
          <a:xfrm>
            <a:off x="489352" y="2285885"/>
            <a:ext cx="1629778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5D5B5B"/>
                </a:solidFill>
              </a:defRPr>
            </a:lvl1pPr>
          </a:lstStyle>
          <a:p>
            <a:r>
              <a:t>001</a:t>
            </a:r>
          </a:p>
        </p:txBody>
      </p:sp>
      <p:sp>
        <p:nvSpPr>
          <p:cNvPr id="123" name="TextBox 8"/>
          <p:cNvSpPr txBox="1"/>
          <p:nvPr/>
        </p:nvSpPr>
        <p:spPr>
          <a:xfrm>
            <a:off x="533434" y="3549401"/>
            <a:ext cx="1434085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spc="-15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어플소개</a:t>
            </a:r>
          </a:p>
        </p:txBody>
      </p:sp>
      <p:sp>
        <p:nvSpPr>
          <p:cNvPr id="124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125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6" name="TextBox 21"/>
          <p:cNvSpPr txBox="1"/>
          <p:nvPr/>
        </p:nvSpPr>
        <p:spPr>
          <a:xfrm>
            <a:off x="5175153" y="3090072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endParaRPr dirty="0"/>
          </a:p>
        </p:txBody>
      </p:sp>
      <p:sp>
        <p:nvSpPr>
          <p:cNvPr id="127" name="이등변 삼각형 10"/>
          <p:cNvSpPr/>
          <p:nvPr/>
        </p:nvSpPr>
        <p:spPr>
          <a:xfrm>
            <a:off x="6688066" y="919926"/>
            <a:ext cx="3334367" cy="4594206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이등변 삼각형 11"/>
          <p:cNvSpPr/>
          <p:nvPr/>
        </p:nvSpPr>
        <p:spPr>
          <a:xfrm>
            <a:off x="8552835" y="919926"/>
            <a:ext cx="3334366" cy="4594206"/>
          </a:xfrm>
          <a:prstGeom prst="triangle">
            <a:avLst/>
          </a:prstGeom>
          <a:solidFill>
            <a:schemeClr val="accent4">
              <a:alpha val="2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그룹 8"/>
          <p:cNvGrpSpPr/>
          <p:nvPr/>
        </p:nvGrpSpPr>
        <p:grpSpPr>
          <a:xfrm>
            <a:off x="1096393" y="1892577"/>
            <a:ext cx="9999214" cy="2541209"/>
            <a:chOff x="0" y="0"/>
            <a:chExt cx="9999213" cy="2541208"/>
          </a:xfrm>
        </p:grpSpPr>
        <p:sp>
          <p:nvSpPr>
            <p:cNvPr id="130" name="모서리가 둥근 직사각형 6"/>
            <p:cNvSpPr/>
            <p:nvPr/>
          </p:nvSpPr>
          <p:spPr>
            <a:xfrm rot="2700000">
              <a:off x="372150" y="372155"/>
              <a:ext cx="1796903" cy="179690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모서리가 둥근 직사각형 17"/>
            <p:cNvSpPr/>
            <p:nvPr/>
          </p:nvSpPr>
          <p:spPr>
            <a:xfrm rot="2700000">
              <a:off x="4101155" y="372153"/>
              <a:ext cx="1796903" cy="179690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모서리가 둥근 직사각형 18"/>
            <p:cNvSpPr/>
            <p:nvPr/>
          </p:nvSpPr>
          <p:spPr>
            <a:xfrm rot="2700000">
              <a:off x="7830160" y="372150"/>
              <a:ext cx="1796903" cy="179690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TextBox 10"/>
          <p:cNvSpPr txBox="1"/>
          <p:nvPr/>
        </p:nvSpPr>
        <p:spPr>
          <a:xfrm>
            <a:off x="1878327" y="3149539"/>
            <a:ext cx="958609" cy="426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정보 인식</a:t>
            </a:r>
          </a:p>
        </p:txBody>
      </p:sp>
      <p:sp>
        <p:nvSpPr>
          <p:cNvPr id="135" name="TextBox 11"/>
          <p:cNvSpPr txBox="1"/>
          <p:nvPr/>
        </p:nvSpPr>
        <p:spPr>
          <a:xfrm>
            <a:off x="5846191" y="3149539"/>
            <a:ext cx="49961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현황</a:t>
            </a:r>
          </a:p>
        </p:txBody>
      </p:sp>
      <p:sp>
        <p:nvSpPr>
          <p:cNvPr id="136" name="TextBox 12"/>
          <p:cNvSpPr txBox="1"/>
          <p:nvPr/>
        </p:nvSpPr>
        <p:spPr>
          <a:xfrm>
            <a:off x="9215077" y="3149539"/>
            <a:ext cx="1219861" cy="426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기획 및 제작</a:t>
            </a:r>
          </a:p>
        </p:txBody>
      </p:sp>
      <p:sp>
        <p:nvSpPr>
          <p:cNvPr id="137" name="직선 화살표 연결선 2"/>
          <p:cNvSpPr/>
          <p:nvPr/>
        </p:nvSpPr>
        <p:spPr>
          <a:xfrm>
            <a:off x="3790950" y="3144129"/>
            <a:ext cx="885825" cy="1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8" name="직선 화살표 연결선 19"/>
          <p:cNvSpPr/>
          <p:nvPr/>
        </p:nvSpPr>
        <p:spPr>
          <a:xfrm>
            <a:off x="7524750" y="3163179"/>
            <a:ext cx="885825" cy="1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" name="TextBox 20"/>
          <p:cNvSpPr txBox="1"/>
          <p:nvPr/>
        </p:nvSpPr>
        <p:spPr>
          <a:xfrm>
            <a:off x="1145214" y="4613635"/>
            <a:ext cx="2492383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5D5B5B"/>
                </a:solidFill>
              </a:defRPr>
            </a:pPr>
            <a:r>
              <a:rPr sz="16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어떤 어플을 제작할까 고민하던 중</a:t>
            </a:r>
            <a:r>
              <a:rPr sz="1600"/>
              <a:t> </a:t>
            </a:r>
            <a:r>
              <a:rPr sz="16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각종 축제에 대한 정보를 발견하였고</a:t>
            </a:r>
            <a:r>
              <a:rPr sz="1600"/>
              <a:t>, </a:t>
            </a:r>
            <a:r>
              <a:rPr sz="16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이를 한 군데에 모아놓았으면 좋겠다는 생각이 들었다</a:t>
            </a:r>
            <a:r>
              <a:rPr sz="1600"/>
              <a:t>.</a:t>
            </a:r>
          </a:p>
        </p:txBody>
      </p:sp>
      <p:sp>
        <p:nvSpPr>
          <p:cNvPr id="140" name="TextBox 21"/>
          <p:cNvSpPr txBox="1"/>
          <p:nvPr/>
        </p:nvSpPr>
        <p:spPr>
          <a:xfrm>
            <a:off x="4849809" y="4613635"/>
            <a:ext cx="2492382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5D5B5B"/>
                </a:solidFill>
              </a:defRPr>
            </a:pPr>
            <a:r>
              <a:rPr sz="16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그래서 현존하는 축제 어플들을 찾아보았고 전국의 축제 정보들을 한 군데에 모아놓은 어플이 없는 것 같아 기획에 들어갔다</a:t>
            </a:r>
            <a:r>
              <a:rPr sz="1600"/>
              <a:t>.</a:t>
            </a:r>
          </a:p>
        </p:txBody>
      </p:sp>
      <p:sp>
        <p:nvSpPr>
          <p:cNvPr id="141" name="TextBox 22"/>
          <p:cNvSpPr txBox="1"/>
          <p:nvPr/>
        </p:nvSpPr>
        <p:spPr>
          <a:xfrm>
            <a:off x="8554402" y="4613635"/>
            <a:ext cx="2492383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5D5B5B"/>
                </a:solidFill>
              </a:defRPr>
            </a:pPr>
            <a:r>
              <a:rPr sz="16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어플을</a:t>
            </a:r>
            <a:r>
              <a:rPr sz="1600"/>
              <a:t> </a:t>
            </a:r>
            <a:r>
              <a:rPr sz="16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기획하며 필요한 기능들을 찾아보던 중 이것 저것 포함하여 좀 더 편리한 어플을 기획하게 되었다</a:t>
            </a:r>
            <a:r>
              <a:rPr sz="1600"/>
              <a:t>.</a:t>
            </a:r>
          </a:p>
        </p:txBody>
      </p:sp>
      <p:sp>
        <p:nvSpPr>
          <p:cNvPr id="142" name="직선 연결선 23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직사각형 24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TextBox 25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grpSp>
        <p:nvGrpSpPr>
          <p:cNvPr id="147" name="그룹 26"/>
          <p:cNvGrpSpPr/>
          <p:nvPr/>
        </p:nvGrpSpPr>
        <p:grpSpPr>
          <a:xfrm>
            <a:off x="1188881" y="351818"/>
            <a:ext cx="1070865" cy="663884"/>
            <a:chOff x="0" y="0"/>
            <a:chExt cx="1070864" cy="663882"/>
          </a:xfrm>
        </p:grpSpPr>
        <p:sp>
          <p:nvSpPr>
            <p:cNvPr id="145" name="TextBox 27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001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어플소개</a:t>
              </a:r>
            </a:p>
          </p:txBody>
        </p:sp>
        <p:sp>
          <p:nvSpPr>
            <p:cNvPr id="146" name="TextBox 28"/>
            <p:cNvSpPr txBox="1"/>
            <p:nvPr/>
          </p:nvSpPr>
          <p:spPr>
            <a:xfrm>
              <a:off x="0" y="229541"/>
              <a:ext cx="10708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제작배경</a:t>
              </a:r>
            </a:p>
          </p:txBody>
        </p:sp>
      </p:grpSp>
      <p:sp>
        <p:nvSpPr>
          <p:cNvPr id="148" name="TextBox 29"/>
          <p:cNvSpPr txBox="1"/>
          <p:nvPr/>
        </p:nvSpPr>
        <p:spPr>
          <a:xfrm>
            <a:off x="1633873" y="2593605"/>
            <a:ext cx="1419144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t>Step1</a:t>
            </a:r>
          </a:p>
        </p:txBody>
      </p:sp>
      <p:sp>
        <p:nvSpPr>
          <p:cNvPr id="149" name="TextBox 30"/>
          <p:cNvSpPr txBox="1"/>
          <p:nvPr/>
        </p:nvSpPr>
        <p:spPr>
          <a:xfrm>
            <a:off x="5386427" y="2593605"/>
            <a:ext cx="1419144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t>Step2</a:t>
            </a:r>
          </a:p>
        </p:txBody>
      </p:sp>
      <p:sp>
        <p:nvSpPr>
          <p:cNvPr id="150" name="TextBox 31"/>
          <p:cNvSpPr txBox="1"/>
          <p:nvPr/>
        </p:nvSpPr>
        <p:spPr>
          <a:xfrm>
            <a:off x="9115432" y="2582809"/>
            <a:ext cx="1419144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t>Step3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직선 연결선 22"/>
          <p:cNvSpPr/>
          <p:nvPr/>
        </p:nvSpPr>
        <p:spPr>
          <a:xfrm flipH="1">
            <a:off x="6095999" y="1722475"/>
            <a:ext cx="1" cy="4019108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TextBox 2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156" name="직선 연결선 11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직사각형 12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TextBox 13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grpSp>
        <p:nvGrpSpPr>
          <p:cNvPr id="161" name="그룹 14"/>
          <p:cNvGrpSpPr/>
          <p:nvPr/>
        </p:nvGrpSpPr>
        <p:grpSpPr>
          <a:xfrm>
            <a:off x="1188881" y="351818"/>
            <a:ext cx="1148491" cy="723730"/>
            <a:chOff x="0" y="0"/>
            <a:chExt cx="1148490" cy="723728"/>
          </a:xfrm>
        </p:grpSpPr>
        <p:sp>
          <p:nvSpPr>
            <p:cNvPr id="159" name="TextBox 17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001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어플소개</a:t>
              </a:r>
            </a:p>
          </p:txBody>
        </p:sp>
        <p:sp>
          <p:nvSpPr>
            <p:cNvPr id="160" name="TextBox 18"/>
            <p:cNvSpPr txBox="1"/>
            <p:nvPr/>
          </p:nvSpPr>
          <p:spPr>
            <a:xfrm>
              <a:off x="0" y="229541"/>
              <a:ext cx="1148491" cy="494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목적</a:t>
              </a:r>
            </a:p>
          </p:txBody>
        </p:sp>
      </p:grpSp>
      <p:sp>
        <p:nvSpPr>
          <p:cNvPr id="162" name="TextBox 1"/>
          <p:cNvSpPr txBox="1"/>
          <p:nvPr/>
        </p:nvSpPr>
        <p:spPr>
          <a:xfrm>
            <a:off x="2207741" y="3212756"/>
            <a:ext cx="1481112" cy="694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어플 메인 사진</a:t>
            </a:r>
          </a:p>
          <a:p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넣어주세용</a:t>
            </a:r>
          </a:p>
        </p:txBody>
      </p:sp>
      <p:sp>
        <p:nvSpPr>
          <p:cNvPr id="13" name="TextBox 23">
            <a:extLst>
              <a:ext uri="{FF2B5EF4-FFF2-40B4-BE49-F238E27FC236}">
                <a16:creationId xmlns:a16="http://schemas.microsoft.com/office/drawing/2014/main" id="{E68FEF9F-639C-484C-A523-61BE25120B91}"/>
              </a:ext>
            </a:extLst>
          </p:cNvPr>
          <p:cNvSpPr txBox="1"/>
          <p:nvPr/>
        </p:nvSpPr>
        <p:spPr>
          <a:xfrm>
            <a:off x="6354440" y="1075549"/>
            <a:ext cx="3255162" cy="681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축제 정보 제공 어플</a:t>
            </a:r>
          </a:p>
        </p:txBody>
      </p:sp>
      <p:sp>
        <p:nvSpPr>
          <p:cNvPr id="14" name="TextBox 24">
            <a:extLst>
              <a:ext uri="{FF2B5EF4-FFF2-40B4-BE49-F238E27FC236}">
                <a16:creationId xmlns:a16="http://schemas.microsoft.com/office/drawing/2014/main" id="{4DB1C401-C317-4429-9CD4-0B6425A83D4D}"/>
              </a:ext>
            </a:extLst>
          </p:cNvPr>
          <p:cNvSpPr txBox="1"/>
          <p:nvPr/>
        </p:nvSpPr>
        <p:spPr>
          <a:xfrm>
            <a:off x="6364637" y="2221813"/>
            <a:ext cx="5296320" cy="3930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1200">
                <a:solidFill>
                  <a:srgbClr val="5D5B5B"/>
                </a:solidFill>
              </a:defRPr>
            </a:pPr>
            <a:r>
              <a:rPr lang="ko-KR" altLang="en-US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◦ 벚꽃축제나 불꽃축제 빙어낚시 등 다양한 축제를 좋아하는데 축제에 관한 정보를 하나하나 찾아 봐야하는 것이 불편해서 기획하게 되었다</a:t>
            </a: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. </a:t>
            </a:r>
          </a:p>
          <a:p>
            <a:pPr>
              <a:lnSpc>
                <a:spcPct val="150000"/>
              </a:lnSpc>
              <a:defRPr sz="1200">
                <a:solidFill>
                  <a:srgbClr val="5D5B5B"/>
                </a:solidFill>
              </a:defRPr>
            </a:pPr>
            <a:endParaRPr lang="en-US" altLang="ko-KR" sz="140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>
              <a:lnSpc>
                <a:spcPct val="150000"/>
              </a:lnSpc>
              <a:defRPr sz="1200">
                <a:solidFill>
                  <a:srgbClr val="5D5B5B"/>
                </a:solidFill>
              </a:defRPr>
            </a:pP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◦ </a:t>
            </a:r>
            <a:r>
              <a:rPr lang="ko-KR" altLang="en-US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본 어플리케이션은 공공</a:t>
            </a: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API</a:t>
            </a:r>
            <a:r>
              <a:rPr lang="ko-KR" altLang="en-US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를 통해 얻은 신뢰도 높은 지역별 축제정보를 제공하는 플렛폼으로 사용자가 원하는 정보를 지역 혹은 계절과 같은 카테고리 별로 알기 쉽게 제공한다</a:t>
            </a: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. </a:t>
            </a:r>
          </a:p>
          <a:p>
            <a:pPr>
              <a:lnSpc>
                <a:spcPct val="150000"/>
              </a:lnSpc>
              <a:defRPr sz="1200">
                <a:solidFill>
                  <a:srgbClr val="5D5B5B"/>
                </a:solidFill>
              </a:defRPr>
            </a:pPr>
            <a:endParaRPr lang="en-US" altLang="ko-KR" sz="140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>
              <a:lnSpc>
                <a:spcPct val="150000"/>
              </a:lnSpc>
              <a:defRPr sz="1200">
                <a:solidFill>
                  <a:srgbClr val="5D5B5B"/>
                </a:solidFill>
              </a:defRPr>
            </a:pP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◦ </a:t>
            </a:r>
            <a:r>
              <a:rPr lang="ko-KR" altLang="en-US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축제를 즐기고 싶은 사람들은 인터넷 검색이 아닌 앱을 실행시키는 것 만으로 축제정보를 얻을 수 있기 때문에 불편함을 해소하고</a:t>
            </a: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, </a:t>
            </a:r>
            <a:r>
              <a:rPr lang="ko-KR" altLang="en-US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더불어 지역 축제 활성화 또한 기여 할 것으로 예상된다</a:t>
            </a:r>
            <a:r>
              <a:rPr lang="en-US" altLang="ko-KR" sz="14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.</a:t>
            </a:r>
            <a:endParaRPr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B10F62-E21E-4BC8-B4DB-5915D5B14021}"/>
              </a:ext>
            </a:extLst>
          </p:cNvPr>
          <p:cNvSpPr txBox="1"/>
          <p:nvPr/>
        </p:nvSpPr>
        <p:spPr>
          <a:xfrm>
            <a:off x="6354440" y="1699178"/>
            <a:ext cx="550086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가제 </a:t>
            </a:r>
            <a:r>
              <a:rPr kumimoji="0" lang="en-US" altLang="ko-KR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kumimoji="0" lang="ko-KR" altLang="en-US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이제는 웃는거야 스마일어게인 </a:t>
            </a:r>
            <a:r>
              <a:rPr kumimoji="0" lang="en-US" altLang="ko-KR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ko-KR" altLang="en-US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엄정화의 </a:t>
            </a:r>
            <a:r>
              <a:rPr kumimoji="0" lang="en-US" altLang="ko-KR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Festival </a:t>
            </a:r>
            <a:r>
              <a:rPr kumimoji="0" lang="ko-KR" altLang="en-US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中</a:t>
            </a:r>
            <a:r>
              <a:rPr kumimoji="0" lang="en-US" altLang="ko-KR" sz="1600" b="0" i="0" u="none" strike="noStrike" cap="none" spc="0" normalizeH="0" baseline="0">
                <a:ln>
                  <a:noFill/>
                </a:ln>
                <a:solidFill>
                  <a:srgbClr val="3A3838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</a:t>
            </a:r>
            <a:endParaRPr kumimoji="0" lang="ko-KR" altLang="en-US" sz="1600" b="0" i="0" u="none" strike="noStrike" cap="none" spc="0" normalizeH="0" baseline="0">
              <a:ln>
                <a:noFill/>
              </a:ln>
              <a:solidFill>
                <a:srgbClr val="3A3838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5"/>
          <p:cNvSpPr txBox="1"/>
          <p:nvPr/>
        </p:nvSpPr>
        <p:spPr>
          <a:xfrm>
            <a:off x="489352" y="2285885"/>
            <a:ext cx="1629778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5D5B5B"/>
                </a:solidFill>
              </a:defRPr>
            </a:lvl1pPr>
          </a:lstStyle>
          <a:p>
            <a:r>
              <a:t>002</a:t>
            </a:r>
          </a:p>
        </p:txBody>
      </p:sp>
      <p:sp>
        <p:nvSpPr>
          <p:cNvPr id="190" name="TextBox 8"/>
          <p:cNvSpPr txBox="1"/>
          <p:nvPr/>
        </p:nvSpPr>
        <p:spPr>
          <a:xfrm>
            <a:off x="533434" y="3549401"/>
            <a:ext cx="178189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spc="-15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rPr lang="ko-KR" altLang="en-US"/>
              <a:t>기능 설명</a:t>
            </a:r>
            <a:endParaRPr/>
          </a:p>
        </p:txBody>
      </p:sp>
      <p:sp>
        <p:nvSpPr>
          <p:cNvPr id="191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192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3" name="TextBox 21"/>
          <p:cNvSpPr txBox="1"/>
          <p:nvPr/>
        </p:nvSpPr>
        <p:spPr>
          <a:xfrm>
            <a:off x="5175153" y="3090072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endParaRPr dirty="0"/>
          </a:p>
        </p:txBody>
      </p:sp>
      <p:sp>
        <p:nvSpPr>
          <p:cNvPr id="194" name="이등변 삼각형 10"/>
          <p:cNvSpPr/>
          <p:nvPr/>
        </p:nvSpPr>
        <p:spPr>
          <a:xfrm>
            <a:off x="6688066" y="919926"/>
            <a:ext cx="3334367" cy="4594206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이등변 삼각형 11"/>
          <p:cNvSpPr/>
          <p:nvPr/>
        </p:nvSpPr>
        <p:spPr>
          <a:xfrm>
            <a:off x="8552835" y="919926"/>
            <a:ext cx="3334366" cy="4594206"/>
          </a:xfrm>
          <a:prstGeom prst="triangle">
            <a:avLst/>
          </a:prstGeom>
          <a:solidFill>
            <a:schemeClr val="accent4">
              <a:alpha val="2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선 연결선 4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6" name="직사각형 6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7" name="TextBox 7"/>
          <p:cNvSpPr txBox="1"/>
          <p:nvPr/>
        </p:nvSpPr>
        <p:spPr>
          <a:xfrm>
            <a:off x="490138" y="323244"/>
            <a:ext cx="2593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2</a:t>
            </a:r>
            <a:endParaRPr/>
          </a:p>
        </p:txBody>
      </p:sp>
      <p:sp>
        <p:nvSpPr>
          <p:cNvPr id="187" name="TextBox 31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grpSp>
        <p:nvGrpSpPr>
          <p:cNvPr id="25" name="그룹 15">
            <a:extLst>
              <a:ext uri="{FF2B5EF4-FFF2-40B4-BE49-F238E27FC236}">
                <a16:creationId xmlns:a16="http://schemas.microsoft.com/office/drawing/2014/main" id="{0B1AE4F2-4011-4D8B-860A-F59E1590DCDE}"/>
              </a:ext>
            </a:extLst>
          </p:cNvPr>
          <p:cNvGrpSpPr/>
          <p:nvPr/>
        </p:nvGrpSpPr>
        <p:grpSpPr>
          <a:xfrm>
            <a:off x="3561610" y="1659671"/>
            <a:ext cx="4840178" cy="4324353"/>
            <a:chOff x="0" y="0"/>
            <a:chExt cx="4840176" cy="4324351"/>
          </a:xfrm>
        </p:grpSpPr>
        <p:sp>
          <p:nvSpPr>
            <p:cNvPr id="26" name="타원 1">
              <a:extLst>
                <a:ext uri="{FF2B5EF4-FFF2-40B4-BE49-F238E27FC236}">
                  <a16:creationId xmlns:a16="http://schemas.microsoft.com/office/drawing/2014/main" id="{A8CD949E-08E2-4268-9DEA-0873C2605A6A}"/>
                </a:ext>
              </a:extLst>
            </p:cNvPr>
            <p:cNvSpPr/>
            <p:nvPr/>
          </p:nvSpPr>
          <p:spPr>
            <a:xfrm>
              <a:off x="0" y="0"/>
              <a:ext cx="2809875" cy="2809877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타원 5">
              <a:extLst>
                <a:ext uri="{FF2B5EF4-FFF2-40B4-BE49-F238E27FC236}">
                  <a16:creationId xmlns:a16="http://schemas.microsoft.com/office/drawing/2014/main" id="{AFE04FA6-FEBA-48BD-A9FE-46496C320D5E}"/>
                </a:ext>
              </a:extLst>
            </p:cNvPr>
            <p:cNvSpPr/>
            <p:nvPr/>
          </p:nvSpPr>
          <p:spPr>
            <a:xfrm>
              <a:off x="2030302" y="1"/>
              <a:ext cx="2809875" cy="2809877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타원 11">
              <a:extLst>
                <a:ext uri="{FF2B5EF4-FFF2-40B4-BE49-F238E27FC236}">
                  <a16:creationId xmlns:a16="http://schemas.microsoft.com/office/drawing/2014/main" id="{C93D3F15-C45D-4B60-9BFD-91B7BF5CCD3F}"/>
                </a:ext>
              </a:extLst>
            </p:cNvPr>
            <p:cNvSpPr/>
            <p:nvPr/>
          </p:nvSpPr>
          <p:spPr>
            <a:xfrm>
              <a:off x="1092035" y="1514476"/>
              <a:ext cx="2809875" cy="2809877"/>
            </a:xfrm>
            <a:prstGeom prst="ellipse">
              <a:avLst/>
            </a:prstGeom>
            <a:solidFill>
              <a:srgbClr val="F1744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9" name="그룹 12">
            <a:extLst>
              <a:ext uri="{FF2B5EF4-FFF2-40B4-BE49-F238E27FC236}">
                <a16:creationId xmlns:a16="http://schemas.microsoft.com/office/drawing/2014/main" id="{324D0FF3-8508-4C4D-B081-BFE544B4FF03}"/>
              </a:ext>
            </a:extLst>
          </p:cNvPr>
          <p:cNvGrpSpPr/>
          <p:nvPr/>
        </p:nvGrpSpPr>
        <p:grpSpPr>
          <a:xfrm>
            <a:off x="9031430" y="2825922"/>
            <a:ext cx="2464775" cy="1570585"/>
            <a:chOff x="0" y="0"/>
            <a:chExt cx="2464774" cy="1570584"/>
          </a:xfrm>
        </p:grpSpPr>
        <p:sp>
          <p:nvSpPr>
            <p:cNvPr id="30" name="TextBox 13">
              <a:extLst>
                <a:ext uri="{FF2B5EF4-FFF2-40B4-BE49-F238E27FC236}">
                  <a16:creationId xmlns:a16="http://schemas.microsoft.com/office/drawing/2014/main" id="{D8739639-1028-4D2D-BF24-880D3E24BC0C}"/>
                </a:ext>
              </a:extLst>
            </p:cNvPr>
            <p:cNvSpPr txBox="1"/>
            <p:nvPr/>
          </p:nvSpPr>
          <p:spPr>
            <a:xfrm>
              <a:off x="0" y="0"/>
              <a:ext cx="2464774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 b="1">
                  <a:solidFill>
                    <a:srgbClr val="5D5B5B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지역별 위치 분류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31" name="TextBox 14">
              <a:extLst>
                <a:ext uri="{FF2B5EF4-FFF2-40B4-BE49-F238E27FC236}">
                  <a16:creationId xmlns:a16="http://schemas.microsoft.com/office/drawing/2014/main" id="{4A546A0C-47A8-48C0-9921-551DFCFF8782}"/>
                </a:ext>
              </a:extLst>
            </p:cNvPr>
            <p:cNvSpPr txBox="1"/>
            <p:nvPr/>
          </p:nvSpPr>
          <p:spPr>
            <a:xfrm>
              <a:off x="1" y="493369"/>
              <a:ext cx="2362993" cy="1077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 lang="ko-KR" altLang="en-US" sz="16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지역별로 축제 위치를 </a:t>
              </a:r>
              <a:endParaRPr lang="en-US" altLang="ko-KR" sz="160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 lang="ko-KR" altLang="en-US" sz="1600">
                  <a:latin typeface="나눔스퀘어라운드 Regular"/>
                  <a:sym typeface="나눔스퀘어라운드 Regular"/>
                </a:rPr>
                <a:t>분류하여</a:t>
              </a:r>
              <a:endParaRPr lang="en-US" altLang="ko-KR" sz="1600">
                <a:latin typeface="나눔스퀘어라운드 Regular"/>
                <a:sym typeface="나눔스퀘어라운드 Regular"/>
              </a:endParaRPr>
            </a:p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 lang="ko-KR" altLang="en-US" sz="1600">
                  <a:latin typeface="나눔스퀘어라운드 Regular"/>
                  <a:sym typeface="나눔스퀘어라운드 Regular"/>
                </a:rPr>
                <a:t>사용자가 축제 정보를</a:t>
              </a:r>
              <a:endParaRPr lang="en-US" altLang="ko-KR" sz="1600">
                <a:latin typeface="나눔스퀘어라운드 Regular"/>
                <a:sym typeface="나눔스퀘어라운드 Regular"/>
              </a:endParaRPr>
            </a:p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 lang="ko-KR" altLang="en-US" sz="1600">
                  <a:latin typeface="나눔스퀘어라운드 Regular"/>
                  <a:sym typeface="나눔스퀘어라운드 Regular"/>
                </a:rPr>
                <a:t>찾기 쉽도록 구현</a:t>
              </a:r>
              <a:endParaRPr sz="1600"/>
            </a:p>
          </p:txBody>
        </p:sp>
      </p:grpSp>
      <p:grpSp>
        <p:nvGrpSpPr>
          <p:cNvPr id="32" name="그룹 20">
            <a:extLst>
              <a:ext uri="{FF2B5EF4-FFF2-40B4-BE49-F238E27FC236}">
                <a16:creationId xmlns:a16="http://schemas.microsoft.com/office/drawing/2014/main" id="{5282BC63-84DA-4EDF-AC0C-E87D64A498D4}"/>
              </a:ext>
            </a:extLst>
          </p:cNvPr>
          <p:cNvGrpSpPr/>
          <p:nvPr/>
        </p:nvGrpSpPr>
        <p:grpSpPr>
          <a:xfrm>
            <a:off x="468636" y="2185804"/>
            <a:ext cx="2318903" cy="1203545"/>
            <a:chOff x="0" y="0"/>
            <a:chExt cx="2318901" cy="1203544"/>
          </a:xfrm>
        </p:grpSpPr>
        <p:sp>
          <p:nvSpPr>
            <p:cNvPr id="33" name="TextBox 21">
              <a:extLst>
                <a:ext uri="{FF2B5EF4-FFF2-40B4-BE49-F238E27FC236}">
                  <a16:creationId xmlns:a16="http://schemas.microsoft.com/office/drawing/2014/main" id="{4F4CE13A-7CC2-4662-AF74-E1B19B7ECE4B}"/>
                </a:ext>
              </a:extLst>
            </p:cNvPr>
            <p:cNvSpPr txBox="1"/>
            <p:nvPr/>
          </p:nvSpPr>
          <p:spPr>
            <a:xfrm>
              <a:off x="0" y="0"/>
              <a:ext cx="231890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5D5B5B"/>
                  </a:solidFill>
                </a:defRPr>
              </a:pPr>
              <a:r>
                <a:rPr lang="ko-KR" altLang="en-US" b="1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전국 축제 정보</a:t>
              </a:r>
              <a:r>
                <a:rPr lang="en-US" altLang="ko-KR" b="1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 API</a:t>
              </a:r>
              <a:endParaRPr b="1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8D4CA600-4AE9-4F2E-AA26-55BE6E1A04DB}"/>
                </a:ext>
              </a:extLst>
            </p:cNvPr>
            <p:cNvSpPr txBox="1"/>
            <p:nvPr/>
          </p:nvSpPr>
          <p:spPr>
            <a:xfrm>
              <a:off x="8417" y="372550"/>
              <a:ext cx="1948404" cy="830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 lang="en-US" altLang="ko-KR" sz="16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TourAPI</a:t>
              </a:r>
              <a:r>
                <a:rPr lang="ko-KR" altLang="en-US" sz="16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를 이용하여 전국의 축제 정보 받아오기</a:t>
              </a:r>
            </a:p>
          </p:txBody>
        </p:sp>
      </p:grpSp>
      <p:grpSp>
        <p:nvGrpSpPr>
          <p:cNvPr id="35" name="그룹 23">
            <a:extLst>
              <a:ext uri="{FF2B5EF4-FFF2-40B4-BE49-F238E27FC236}">
                <a16:creationId xmlns:a16="http://schemas.microsoft.com/office/drawing/2014/main" id="{DEBC432D-CCA3-4A86-8C79-5E14D38084A5}"/>
              </a:ext>
            </a:extLst>
          </p:cNvPr>
          <p:cNvGrpSpPr/>
          <p:nvPr/>
        </p:nvGrpSpPr>
        <p:grpSpPr>
          <a:xfrm>
            <a:off x="1520545" y="4828190"/>
            <a:ext cx="2194832" cy="957322"/>
            <a:chOff x="0" y="0"/>
            <a:chExt cx="2194831" cy="957320"/>
          </a:xfrm>
        </p:grpSpPr>
        <p:sp>
          <p:nvSpPr>
            <p:cNvPr id="36" name="TextBox 24">
              <a:extLst>
                <a:ext uri="{FF2B5EF4-FFF2-40B4-BE49-F238E27FC236}">
                  <a16:creationId xmlns:a16="http://schemas.microsoft.com/office/drawing/2014/main" id="{6D8191A6-BE70-4305-B10E-C96F5C1D9E73}"/>
                </a:ext>
              </a:extLst>
            </p:cNvPr>
            <p:cNvSpPr txBox="1"/>
            <p:nvPr/>
          </p:nvSpPr>
          <p:spPr>
            <a:xfrm>
              <a:off x="0" y="0"/>
              <a:ext cx="2173028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5D5B5B"/>
                  </a:solidFill>
                </a:defRPr>
              </a:pPr>
              <a:r>
                <a:rPr b="1"/>
                <a:t>Firebase DB </a:t>
              </a:r>
              <a:r>
                <a:rPr b="1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연동</a:t>
              </a:r>
            </a:p>
          </p:txBody>
        </p:sp>
        <p:sp>
          <p:nvSpPr>
            <p:cNvPr id="37" name="TextBox 25">
              <a:extLst>
                <a:ext uri="{FF2B5EF4-FFF2-40B4-BE49-F238E27FC236}">
                  <a16:creationId xmlns:a16="http://schemas.microsoft.com/office/drawing/2014/main" id="{B6FD8642-BEC8-4348-986F-49A1EDB5DC8B}"/>
                </a:ext>
              </a:extLst>
            </p:cNvPr>
            <p:cNvSpPr txBox="1"/>
            <p:nvPr/>
          </p:nvSpPr>
          <p:spPr>
            <a:xfrm>
              <a:off x="8416" y="372548"/>
              <a:ext cx="2186415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just">
                <a:defRPr sz="1000">
                  <a:solidFill>
                    <a:srgbClr val="5D5B5B"/>
                  </a:solidFill>
                </a:defRPr>
              </a:pPr>
              <a:r>
                <a:rPr lang="en-US" altLang="ko-KR" sz="1600"/>
                <a:t>Firebase</a:t>
              </a:r>
              <a:r>
                <a:rPr lang="ko-KR" altLang="en-US" sz="1600"/>
                <a:t>를 이용한</a:t>
              </a:r>
              <a:endParaRPr lang="en-US" altLang="ko-KR" sz="1600"/>
            </a:p>
            <a:p>
              <a:pPr algn="just">
                <a:defRPr sz="1000">
                  <a:solidFill>
                    <a:srgbClr val="5D5B5B"/>
                  </a:solidFill>
                </a:defRPr>
              </a:pPr>
              <a:r>
                <a:rPr lang="ko-KR" altLang="en-US" sz="1600"/>
                <a:t>사용자 </a:t>
              </a:r>
              <a:r>
                <a:rPr lang="en-US" altLang="ko-KR" sz="1600"/>
                <a:t>DB </a:t>
              </a:r>
              <a:r>
                <a:rPr lang="ko-KR" altLang="en-US" sz="1600"/>
                <a:t>구현</a:t>
              </a:r>
              <a:endParaRPr sz="1600"/>
            </a:p>
          </p:txBody>
        </p:sp>
      </p:grpSp>
      <p:sp>
        <p:nvSpPr>
          <p:cNvPr id="38" name="직선 연결선 28">
            <a:extLst>
              <a:ext uri="{FF2B5EF4-FFF2-40B4-BE49-F238E27FC236}">
                <a16:creationId xmlns:a16="http://schemas.microsoft.com/office/drawing/2014/main" id="{AEEC274E-D2B2-49E0-A819-DDEDF36D34BD}"/>
              </a:ext>
            </a:extLst>
          </p:cNvPr>
          <p:cNvSpPr/>
          <p:nvPr/>
        </p:nvSpPr>
        <p:spPr>
          <a:xfrm>
            <a:off x="2818763" y="2601334"/>
            <a:ext cx="1225009" cy="1"/>
          </a:xfrm>
          <a:prstGeom prst="line">
            <a:avLst/>
          </a:prstGeom>
          <a:ln w="28575">
            <a:solidFill>
              <a:srgbClr val="5D5B5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" name="직선 연결선 29">
            <a:extLst>
              <a:ext uri="{FF2B5EF4-FFF2-40B4-BE49-F238E27FC236}">
                <a16:creationId xmlns:a16="http://schemas.microsoft.com/office/drawing/2014/main" id="{24A46059-7796-4BA4-8A73-637BCA571AFE}"/>
              </a:ext>
            </a:extLst>
          </p:cNvPr>
          <p:cNvSpPr/>
          <p:nvPr/>
        </p:nvSpPr>
        <p:spPr>
          <a:xfrm>
            <a:off x="3856988" y="5005104"/>
            <a:ext cx="1225009" cy="1"/>
          </a:xfrm>
          <a:prstGeom prst="line">
            <a:avLst/>
          </a:prstGeom>
          <a:ln w="28575">
            <a:solidFill>
              <a:srgbClr val="5D5B5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" name="직선 연결선 30">
            <a:extLst>
              <a:ext uri="{FF2B5EF4-FFF2-40B4-BE49-F238E27FC236}">
                <a16:creationId xmlns:a16="http://schemas.microsoft.com/office/drawing/2014/main" id="{58B17A4B-7B46-4B29-91C9-D8838A575727}"/>
              </a:ext>
            </a:extLst>
          </p:cNvPr>
          <p:cNvSpPr/>
          <p:nvPr/>
        </p:nvSpPr>
        <p:spPr>
          <a:xfrm>
            <a:off x="7634971" y="3242225"/>
            <a:ext cx="1225009" cy="1"/>
          </a:xfrm>
          <a:prstGeom prst="line">
            <a:avLst/>
          </a:prstGeom>
          <a:ln w="28575">
            <a:solidFill>
              <a:srgbClr val="5D5B5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1" name="그룹 14">
            <a:extLst>
              <a:ext uri="{FF2B5EF4-FFF2-40B4-BE49-F238E27FC236}">
                <a16:creationId xmlns:a16="http://schemas.microsoft.com/office/drawing/2014/main" id="{B65C5A68-93B3-48DE-81F2-C68C5C259B94}"/>
              </a:ext>
            </a:extLst>
          </p:cNvPr>
          <p:cNvGrpSpPr/>
          <p:nvPr/>
        </p:nvGrpSpPr>
        <p:grpSpPr>
          <a:xfrm>
            <a:off x="1188881" y="351818"/>
            <a:ext cx="1983874" cy="660427"/>
            <a:chOff x="0" y="0"/>
            <a:chExt cx="1983873" cy="660425"/>
          </a:xfrm>
        </p:grpSpPr>
        <p:sp>
          <p:nvSpPr>
            <p:cNvPr id="42" name="TextBox 17">
              <a:extLst>
                <a:ext uri="{FF2B5EF4-FFF2-40B4-BE49-F238E27FC236}">
                  <a16:creationId xmlns:a16="http://schemas.microsoft.com/office/drawing/2014/main" id="{EC6A32A6-471B-4AA6-AABE-68E0AED7D2E9}"/>
                </a:ext>
              </a:extLst>
            </p:cNvPr>
            <p:cNvSpPr txBox="1"/>
            <p:nvPr/>
          </p:nvSpPr>
          <p:spPr>
            <a:xfrm>
              <a:off x="0" y="0"/>
              <a:ext cx="1060544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</a:t>
              </a:r>
              <a:r>
                <a:rPr lang="en-US" altLang="ko-KR"/>
                <a:t>2</a:t>
              </a:r>
              <a:r>
                <a:t> </a:t>
              </a: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기능 설명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43" name="TextBox 18">
              <a:extLst>
                <a:ext uri="{FF2B5EF4-FFF2-40B4-BE49-F238E27FC236}">
                  <a16:creationId xmlns:a16="http://schemas.microsoft.com/office/drawing/2014/main" id="{D9A5D050-6ED0-4767-B708-D980766D185C}"/>
                </a:ext>
              </a:extLst>
            </p:cNvPr>
            <p:cNvSpPr txBox="1"/>
            <p:nvPr/>
          </p:nvSpPr>
          <p:spPr>
            <a:xfrm>
              <a:off x="0" y="229541"/>
              <a:ext cx="1983873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주요 기능 설명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32" name="다이아몬드 22"/>
          <p:cNvSpPr/>
          <p:nvPr/>
        </p:nvSpPr>
        <p:spPr>
          <a:xfrm>
            <a:off x="1482914" y="1542181"/>
            <a:ext cx="2895711" cy="2895712"/>
          </a:xfrm>
          <a:prstGeom prst="diamond">
            <a:avLst/>
          </a:prstGeom>
          <a:solidFill>
            <a:schemeClr val="accent1">
              <a:alpha val="7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다이아몬드 23"/>
          <p:cNvSpPr/>
          <p:nvPr/>
        </p:nvSpPr>
        <p:spPr>
          <a:xfrm>
            <a:off x="5852238" y="3063963"/>
            <a:ext cx="2895712" cy="2895712"/>
          </a:xfrm>
          <a:prstGeom prst="diamond">
            <a:avLst/>
          </a:prstGeom>
          <a:solidFill>
            <a:schemeClr val="accent2">
              <a:alpha val="30000"/>
            </a:schemeClr>
          </a:solidFill>
          <a:ln w="1270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다이아몬드 24"/>
          <p:cNvSpPr/>
          <p:nvPr/>
        </p:nvSpPr>
        <p:spPr>
          <a:xfrm>
            <a:off x="4390584" y="1532561"/>
            <a:ext cx="2895712" cy="2895712"/>
          </a:xfrm>
          <a:prstGeom prst="diamond">
            <a:avLst/>
          </a:prstGeom>
          <a:solidFill>
            <a:schemeClr val="accent4">
              <a:alpha val="30000"/>
            </a:schemeClr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다이아몬드 25"/>
          <p:cNvSpPr/>
          <p:nvPr/>
        </p:nvSpPr>
        <p:spPr>
          <a:xfrm>
            <a:off x="2944567" y="3063963"/>
            <a:ext cx="2895712" cy="2895712"/>
          </a:xfrm>
          <a:prstGeom prst="diamond">
            <a:avLst/>
          </a:prstGeom>
          <a:solidFill>
            <a:srgbClr val="FFFFFF">
              <a:alpha val="70000"/>
            </a:srgbClr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다이아몬드 16"/>
          <p:cNvSpPr/>
          <p:nvPr/>
        </p:nvSpPr>
        <p:spPr>
          <a:xfrm>
            <a:off x="7337812" y="1548837"/>
            <a:ext cx="2895711" cy="2895712"/>
          </a:xfrm>
          <a:prstGeom prst="diamond">
            <a:avLst/>
          </a:prstGeom>
          <a:solidFill>
            <a:schemeClr val="accent6">
              <a:alpha val="7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TextBox 17"/>
          <p:cNvSpPr txBox="1"/>
          <p:nvPr/>
        </p:nvSpPr>
        <p:spPr>
          <a:xfrm>
            <a:off x="5018024" y="2406523"/>
            <a:ext cx="1640832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지역별 위치로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분류하여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사용자가 좀 더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찾기 쉽도록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구현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38" name="TextBox 18"/>
          <p:cNvSpPr txBox="1"/>
          <p:nvPr/>
        </p:nvSpPr>
        <p:spPr>
          <a:xfrm>
            <a:off x="7993214" y="5704265"/>
            <a:ext cx="923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5D5B5B"/>
                </a:solidFill>
              </a:defRPr>
            </a:pP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39" name="TextBox 19"/>
          <p:cNvSpPr txBox="1"/>
          <p:nvPr/>
        </p:nvSpPr>
        <p:spPr>
          <a:xfrm>
            <a:off x="7969191" y="2223108"/>
            <a:ext cx="1562285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rPr 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LIKE </a:t>
            </a: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버튼으로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간단히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정보 저장 후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캘린더로 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기간별 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볼 수 있음</a:t>
            </a: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40" name="TextBox 20"/>
          <p:cNvSpPr txBox="1"/>
          <p:nvPr/>
        </p:nvSpPr>
        <p:spPr>
          <a:xfrm>
            <a:off x="2066550" y="2443743"/>
            <a:ext cx="170815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소셜로그인으로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가입 절차 없이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간편하게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로그인 가능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41" name="TextBox 21"/>
          <p:cNvSpPr txBox="1"/>
          <p:nvPr/>
        </p:nvSpPr>
        <p:spPr>
          <a:xfrm>
            <a:off x="3583030" y="3644072"/>
            <a:ext cx="1559079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전국의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축제 정보들을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드래그로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간단히 모두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모아 볼 수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있음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42" name="직선 연결선 26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3" name="직사각형 27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4" name="TextBox 28"/>
          <p:cNvSpPr txBox="1"/>
          <p:nvPr/>
        </p:nvSpPr>
        <p:spPr>
          <a:xfrm>
            <a:off x="490138" y="323244"/>
            <a:ext cx="2593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2</a:t>
            </a:r>
            <a:endParaRPr/>
          </a:p>
        </p:txBody>
      </p:sp>
      <p:grpSp>
        <p:nvGrpSpPr>
          <p:cNvPr id="75" name="그룹 14">
            <a:extLst>
              <a:ext uri="{FF2B5EF4-FFF2-40B4-BE49-F238E27FC236}">
                <a16:creationId xmlns:a16="http://schemas.microsoft.com/office/drawing/2014/main" id="{480F2131-1FC0-4CE2-AD05-D24335AA57B1}"/>
              </a:ext>
            </a:extLst>
          </p:cNvPr>
          <p:cNvGrpSpPr/>
          <p:nvPr/>
        </p:nvGrpSpPr>
        <p:grpSpPr>
          <a:xfrm>
            <a:off x="1188881" y="351818"/>
            <a:ext cx="1983874" cy="660427"/>
            <a:chOff x="0" y="0"/>
            <a:chExt cx="1983873" cy="660425"/>
          </a:xfrm>
        </p:grpSpPr>
        <p:sp>
          <p:nvSpPr>
            <p:cNvPr id="76" name="TextBox 17">
              <a:extLst>
                <a:ext uri="{FF2B5EF4-FFF2-40B4-BE49-F238E27FC236}">
                  <a16:creationId xmlns:a16="http://schemas.microsoft.com/office/drawing/2014/main" id="{F2BA8A8E-A79D-4081-9657-238CFA66F131}"/>
                </a:ext>
              </a:extLst>
            </p:cNvPr>
            <p:cNvSpPr txBox="1"/>
            <p:nvPr/>
          </p:nvSpPr>
          <p:spPr>
            <a:xfrm>
              <a:off x="0" y="0"/>
              <a:ext cx="1060544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</a:t>
              </a:r>
              <a:r>
                <a:rPr lang="en-US" altLang="ko-KR"/>
                <a:t>2</a:t>
              </a:r>
              <a:r>
                <a:t> </a:t>
              </a: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기능 설명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77" name="TextBox 18">
              <a:extLst>
                <a:ext uri="{FF2B5EF4-FFF2-40B4-BE49-F238E27FC236}">
                  <a16:creationId xmlns:a16="http://schemas.microsoft.com/office/drawing/2014/main" id="{D3B42ED4-59AE-4E8E-9E4F-E92CA3D562CA}"/>
                </a:ext>
              </a:extLst>
            </p:cNvPr>
            <p:cNvSpPr txBox="1"/>
            <p:nvPr/>
          </p:nvSpPr>
          <p:spPr>
            <a:xfrm>
              <a:off x="0" y="229541"/>
              <a:ext cx="1983873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주요 기능 설명</a:t>
              </a:r>
              <a:endPara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  <p:sp>
        <p:nvSpPr>
          <p:cNvPr id="78" name="TextBox 21">
            <a:extLst>
              <a:ext uri="{FF2B5EF4-FFF2-40B4-BE49-F238E27FC236}">
                <a16:creationId xmlns:a16="http://schemas.microsoft.com/office/drawing/2014/main" id="{11986AC4-5742-4A15-9E2E-412D554D2D04}"/>
              </a:ext>
            </a:extLst>
          </p:cNvPr>
          <p:cNvSpPr txBox="1"/>
          <p:nvPr/>
        </p:nvSpPr>
        <p:spPr>
          <a:xfrm>
            <a:off x="6320226" y="3699229"/>
            <a:ext cx="2035171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사용자가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 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LIKE </a:t>
            </a: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누른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정보들을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간단히 모아 볼 수 </a:t>
            </a:r>
            <a:endParaRPr lang="en-US" altLang="ko-KR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 lang="ko-KR" altLang="en-US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있음</a:t>
            </a: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5"/>
          <p:cNvSpPr txBox="1"/>
          <p:nvPr/>
        </p:nvSpPr>
        <p:spPr>
          <a:xfrm>
            <a:off x="489352" y="2285885"/>
            <a:ext cx="1629778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5D5B5B"/>
                </a:solidFill>
              </a:defRPr>
            </a:lvl1pPr>
          </a:lstStyle>
          <a:p>
            <a:r>
              <a:t>003</a:t>
            </a:r>
          </a:p>
        </p:txBody>
      </p:sp>
      <p:sp>
        <p:nvSpPr>
          <p:cNvPr id="224" name="TextBox 8"/>
          <p:cNvSpPr txBox="1"/>
          <p:nvPr/>
        </p:nvSpPr>
        <p:spPr>
          <a:xfrm>
            <a:off x="533434" y="3549401"/>
            <a:ext cx="217302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spc="-15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rPr lang="ko-KR" altLang="en-US"/>
              <a:t>화면 설명서</a:t>
            </a:r>
            <a:endParaRPr/>
          </a:p>
        </p:txBody>
      </p:sp>
      <p:sp>
        <p:nvSpPr>
          <p:cNvPr id="225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26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TextBox 21"/>
          <p:cNvSpPr txBox="1"/>
          <p:nvPr/>
        </p:nvSpPr>
        <p:spPr>
          <a:xfrm>
            <a:off x="5175153" y="3090072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endParaRPr dirty="0"/>
          </a:p>
        </p:txBody>
      </p:sp>
      <p:sp>
        <p:nvSpPr>
          <p:cNvPr id="228" name="이등변 삼각형 10"/>
          <p:cNvSpPr/>
          <p:nvPr/>
        </p:nvSpPr>
        <p:spPr>
          <a:xfrm>
            <a:off x="6688066" y="919926"/>
            <a:ext cx="3334367" cy="4594206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" name="이등변 삼각형 11"/>
          <p:cNvSpPr/>
          <p:nvPr/>
        </p:nvSpPr>
        <p:spPr>
          <a:xfrm>
            <a:off x="8552835" y="919926"/>
            <a:ext cx="3334366" cy="4594206"/>
          </a:xfrm>
          <a:prstGeom prst="triangle">
            <a:avLst/>
          </a:prstGeom>
          <a:solidFill>
            <a:schemeClr val="accent4">
              <a:alpha val="2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3A3838"/>
      </a:dk1>
      <a:lt1>
        <a:srgbClr val="F2F2F2"/>
      </a:lt1>
      <a:dk2>
        <a:srgbClr val="A7A7A7"/>
      </a:dk2>
      <a:lt2>
        <a:srgbClr val="535353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0000FF"/>
      </a:hlink>
      <a:folHlink>
        <a:srgbClr val="FF00FF"/>
      </a:folHlink>
    </a:clrScheme>
    <a:fontScheme name="Office Theme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0000FF"/>
      </a:hlink>
      <a:folHlink>
        <a:srgbClr val="FF00FF"/>
      </a:folHlink>
    </a:clrScheme>
    <a:fontScheme name="Office Theme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429</Words>
  <Application>Microsoft Office PowerPoint</Application>
  <PresentationFormat>와이드스크린</PresentationFormat>
  <Paragraphs>112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Noto Sans CJK KR Thin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차 혜연</cp:lastModifiedBy>
  <cp:revision>17</cp:revision>
  <dcterms:modified xsi:type="dcterms:W3CDTF">2019-06-18T15:58:01Z</dcterms:modified>
</cp:coreProperties>
</file>