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7" r:id="rId9"/>
    <p:sldId id="266" r:id="rId10"/>
    <p:sldId id="273" r:id="rId11"/>
    <p:sldId id="268" r:id="rId12"/>
    <p:sldId id="274" r:id="rId13"/>
    <p:sldId id="275" r:id="rId14"/>
    <p:sldId id="269" r:id="rId15"/>
    <p:sldId id="276" r:id="rId16"/>
    <p:sldId id="270" r:id="rId17"/>
    <p:sldId id="271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8BE"/>
    <a:srgbClr val="043664"/>
    <a:srgbClr val="DDDDDD"/>
    <a:srgbClr val="065298"/>
    <a:srgbClr val="6984D9"/>
    <a:srgbClr val="6D9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0AE9-3EA3-D4CB-E710-5CD6DCDC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2E8D7-B73B-C839-D0EB-60100670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32BD-CA7A-7DE8-A9CD-CCDED08A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FEB9E-3D98-C2A3-B438-FAC867D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6EA37-6656-E970-A548-8C371E04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2C7D-A164-5A2B-1F8A-9255988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A31DC-2D24-BFBE-CBC9-0C663C20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76071-D93F-8875-FC5B-A109A294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0F4B-AAAE-F2FB-FC63-E8B63AEE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B66B6-1CDE-58E7-3EF9-C15314A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8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45AF38-BED7-CB65-040B-3218B4630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A24DB-14D7-0E72-DFCE-48229E84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ABBA0-FDE1-55D6-9E08-FC0099B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FC85D-6CDD-585F-F222-F8D347C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13141-8B69-E0CD-4F07-C1C7361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FF998-E1AB-7A04-0514-803FEE5B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F41B7-0048-C773-2A64-2E9773BE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3470D-C72E-1F94-2215-CA66F658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32AA8-A553-2A3C-4A27-10EE50A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88C7A-CD6D-C0FC-49D3-9180B58D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1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AC15-A918-9260-F043-8B44F34D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4042B-B0D3-3D91-DE99-1F032E49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8F71C-5FAA-897E-94D3-58811FC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62A95-ABA6-88FE-1492-CA67F168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13BF-CB1B-9812-4A56-93A96E2D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1439D-BA02-BB97-9222-C27F25E8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735CC-A2F6-DD14-50C0-BF9787F49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2E02CC-72CD-DA92-873C-0414048B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5D9B6-4D6E-E4EE-65A5-5AD78FBB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C74F-DFE0-E453-8BD0-3E4FD249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5F249-661B-4571-63E0-24E0276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760E-1E54-882B-CA86-048730FC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74A1F-D8A7-C50A-952D-32537138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2B69F-8FE2-AE3D-5922-5606976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121EEB-203F-06CD-0D05-0508656C0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ACCFA6-D0D5-4D3F-E7E4-B472CB7F9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57B7DF-FB8E-1CAF-62BF-8EB50532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034A2F-E1EE-3625-1B35-E0714E9D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F07CC-93C8-F5A7-F77B-C0A02886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986DE-0A8E-3E73-7473-85387E2F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8548B-FD46-0AC9-8702-E42A2D87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75ED0-D725-C274-D10F-826A1E62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8EC9D-D963-B812-6AC9-DEA840A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8110AC-EF56-2FBA-D016-B18423CC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5A5570-0821-0BAA-C568-761C054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541B7-B5FA-C794-ED02-E2A05864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27E01-56D4-A2C0-7DCF-3D7F7D21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25E78-0EF8-864D-00F5-A4A14C09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53DBE-E8DE-8383-3E23-C1B575DC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1341A-B610-DF3C-6705-565574DE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03D6C-F1A1-EAA3-1719-8CA96AC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84F35-4E82-6CF8-F392-B7FC05E3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0256F-E58E-F397-88C9-7BB5D6F3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0A364B-013D-BA4B-66EF-8E97FFE1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D0752-2673-57EB-5EA5-50B12188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FF043-0FDF-0A07-6B22-AE1D2E4B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F9E9-74D1-C485-54AA-6C0AA6B7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C0028-9E11-8B85-823A-B0F73CCD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B6DE0E-DB0B-D94A-E50F-7B83035A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D5109-568F-96A7-A346-6F91AC4C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CAE7C-7C8E-F62E-6733-8DA251073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40DF-A6FE-4AF5-953B-883A9F893CB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D0289-7A46-7467-3C00-E8767E35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223C6-9ADE-8C44-6D24-C2FB71C1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0AC7-2001-47FE-9902-8076BF637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ale1510" TargetMode="External"/><Relationship Id="rId2" Type="http://schemas.openxmlformats.org/officeDocument/2006/relationships/hyperlink" Target="https://bloomingwhale.tistory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Bloomingwhale1510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768BE"/>
          </a:solidFill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PORTFOLIO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7FAB3-0A25-2DC7-C9BB-FBFEDB30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0768BE"/>
          </a:solidFill>
        </p:spPr>
        <p:txBody>
          <a:bodyPr/>
          <a:lstStyle/>
          <a:p>
            <a:r>
              <a:rPr lang="en-US" altLang="ko-KR" b="1" dirty="0">
                <a:solidFill>
                  <a:srgbClr val="DDDDDD">
                    <a:alpha val="68000"/>
                  </a:srgbClr>
                </a:solidFill>
              </a:rPr>
              <a:t>SKKU </a:t>
            </a:r>
            <a:r>
              <a:rPr lang="ko-KR" altLang="en-US" b="1" dirty="0">
                <a:solidFill>
                  <a:srgbClr val="DDDDDD">
                    <a:alpha val="68000"/>
                  </a:srgbClr>
                </a:solidFill>
              </a:rPr>
              <a:t>조병웅</a:t>
            </a:r>
            <a:endParaRPr lang="en-US" altLang="ko-KR" b="1" dirty="0">
              <a:solidFill>
                <a:srgbClr val="DDDDDD">
                  <a:alpha val="68000"/>
                </a:srgbClr>
              </a:solidFill>
            </a:endParaRPr>
          </a:p>
          <a:p>
            <a:r>
              <a:rPr lang="en-US" altLang="ko-KR" b="1" dirty="0">
                <a:solidFill>
                  <a:srgbClr val="DDDDDD">
                    <a:alpha val="68000"/>
                  </a:srgbClr>
                </a:solidFill>
              </a:rPr>
              <a:t>Bachelor of Applied Artificial Intelligence</a:t>
            </a:r>
          </a:p>
          <a:p>
            <a:r>
              <a:rPr lang="ko-KR" altLang="en-US" b="1" dirty="0">
                <a:solidFill>
                  <a:srgbClr val="DDDDDD">
                    <a:alpha val="68000"/>
                  </a:srgbClr>
                </a:solidFill>
              </a:rPr>
              <a:t>인공지능융합전공</a:t>
            </a:r>
          </a:p>
        </p:txBody>
      </p:sp>
    </p:spTree>
    <p:extLst>
      <p:ext uri="{BB962C8B-B14F-4D97-AF65-F5344CB8AC3E}">
        <p14:creationId xmlns:p14="http://schemas.microsoft.com/office/powerpoint/2010/main" val="119554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서울시 대중교통 네트워크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5200042" y="1053724"/>
            <a:ext cx="17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역할 수행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2031241" y="1546626"/>
            <a:ext cx="22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대중교통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노드화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7679523" y="1543654"/>
            <a:ext cx="215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(centrality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53DDA-941E-FFE7-E6F4-B46D4ED6FD49}"/>
              </a:ext>
            </a:extLst>
          </p:cNvPr>
          <p:cNvSpPr txBox="1"/>
          <p:nvPr/>
        </p:nvSpPr>
        <p:spPr>
          <a:xfrm>
            <a:off x="578678" y="2017309"/>
            <a:ext cx="2905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선정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서울시 권역으로 한정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버스는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간선노선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버스 데이터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열린 데이터 광장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지하철 데이터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신림 빅데이터 거래소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노드 구현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중복을 막고자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ARS-ID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노드 이름으로 하고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노선별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관계를 노드의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엣지로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표현함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netX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라이브러리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94E7A-34EE-AF32-A8C7-A8146210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50" y="2162680"/>
            <a:ext cx="2308773" cy="18056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C96158-6BEA-69DB-042A-5120B77A3790}"/>
              </a:ext>
            </a:extLst>
          </p:cNvPr>
          <p:cNvSpPr/>
          <p:nvPr/>
        </p:nvSpPr>
        <p:spPr>
          <a:xfrm>
            <a:off x="578678" y="4649049"/>
            <a:ext cx="5225345" cy="15470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  </a:t>
            </a:r>
            <a:r>
              <a:rPr lang="ko-KR" altLang="en-US" sz="1400" b="1" dirty="0">
                <a:solidFill>
                  <a:schemeClr val="tx1"/>
                </a:solidFill>
              </a:rPr>
              <a:t>노드</a:t>
            </a:r>
            <a:r>
              <a:rPr lang="en-US" altLang="ko-KR" sz="1400" b="1" dirty="0">
                <a:solidFill>
                  <a:schemeClr val="tx1"/>
                </a:solidFill>
              </a:rPr>
              <a:t>(node) : </a:t>
            </a:r>
            <a:r>
              <a:rPr lang="ko-KR" altLang="en-US" sz="1400" b="1" dirty="0">
                <a:solidFill>
                  <a:schemeClr val="tx1"/>
                </a:solidFill>
              </a:rPr>
              <a:t>지하철 역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버스 정류장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    - </a:t>
            </a:r>
            <a:r>
              <a:rPr lang="ko-KR" altLang="en-US" sz="1400" b="1" dirty="0">
                <a:solidFill>
                  <a:schemeClr val="tx1"/>
                </a:solidFill>
              </a:rPr>
              <a:t>노드 속성 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노드명</a:t>
            </a:r>
            <a:r>
              <a:rPr lang="en-US" altLang="ko-KR" sz="1400" b="1" dirty="0">
                <a:solidFill>
                  <a:schemeClr val="tx1"/>
                </a:solidFill>
              </a:rPr>
              <a:t>, x,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y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type,</a:t>
            </a:r>
            <a:r>
              <a:rPr lang="ko-KR" altLang="en-US" sz="1400" b="1" dirty="0">
                <a:solidFill>
                  <a:schemeClr val="tx1"/>
                </a:solidFill>
              </a:rPr>
              <a:t> 행정동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구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중심성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    간선</a:t>
            </a:r>
            <a:r>
              <a:rPr lang="en-US" altLang="ko-KR" sz="1400" b="1" dirty="0">
                <a:solidFill>
                  <a:schemeClr val="tx1"/>
                </a:solidFill>
              </a:rPr>
              <a:t>(edge) : </a:t>
            </a:r>
            <a:r>
              <a:rPr lang="ko-KR" altLang="en-US" sz="1400" b="1" dirty="0">
                <a:solidFill>
                  <a:schemeClr val="tx1"/>
                </a:solidFill>
              </a:rPr>
              <a:t>연결 경로</a:t>
            </a:r>
            <a:r>
              <a:rPr lang="en-US" altLang="ko-KR" sz="1400" b="1" dirty="0">
                <a:solidFill>
                  <a:schemeClr val="tx1"/>
                </a:solidFill>
              </a:rPr>
              <a:t>(ex </a:t>
            </a:r>
            <a:r>
              <a:rPr lang="ko-KR" altLang="en-US" sz="1400" b="1" dirty="0">
                <a:solidFill>
                  <a:schemeClr val="tx1"/>
                </a:solidFill>
              </a:rPr>
              <a:t>혜화 </a:t>
            </a:r>
            <a:r>
              <a:rPr lang="en-US" altLang="ko-KR" sz="1400" b="1" dirty="0">
                <a:solidFill>
                  <a:schemeClr val="tx1"/>
                </a:solidFill>
              </a:rPr>
              <a:t>– </a:t>
            </a:r>
            <a:r>
              <a:rPr lang="ko-KR" altLang="en-US" sz="1400" b="1" dirty="0">
                <a:solidFill>
                  <a:schemeClr val="tx1"/>
                </a:solidFill>
              </a:rPr>
              <a:t>동대문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    - </a:t>
            </a:r>
            <a:r>
              <a:rPr lang="ko-KR" altLang="en-US" sz="1400" b="1" dirty="0">
                <a:solidFill>
                  <a:schemeClr val="tx1"/>
                </a:solidFill>
              </a:rPr>
              <a:t>간선 가중치 </a:t>
            </a:r>
            <a:r>
              <a:rPr lang="en-US" altLang="ko-KR" sz="1400" b="1" dirty="0">
                <a:solidFill>
                  <a:schemeClr val="tx1"/>
                </a:solidFill>
              </a:rPr>
              <a:t>:  </a:t>
            </a:r>
            <a:r>
              <a:rPr lang="ko-KR" altLang="en-US" sz="1400" b="1" dirty="0">
                <a:solidFill>
                  <a:schemeClr val="tx1"/>
                </a:solidFill>
              </a:rPr>
              <a:t>혼잡지수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1C8F7-3EA2-1D6E-6EC4-0C1A7E8C4FF7}"/>
              </a:ext>
            </a:extLst>
          </p:cNvPr>
          <p:cNvSpPr txBox="1"/>
          <p:nvPr/>
        </p:nvSpPr>
        <p:spPr>
          <a:xfrm>
            <a:off x="744558" y="4496797"/>
            <a:ext cx="128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그래프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0202-3720-232C-DD7C-6480D70ED7E6}"/>
              </a:ext>
            </a:extLst>
          </p:cNvPr>
          <p:cNvSpPr txBox="1"/>
          <p:nvPr/>
        </p:nvSpPr>
        <p:spPr>
          <a:xfrm>
            <a:off x="6991958" y="2029318"/>
            <a:ext cx="40195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앞에서 구한 노드 정보와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엣지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정보를 활용하여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가지의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수치를 구해 노드 속성에 부여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지역별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수치는 </a:t>
            </a:r>
            <a:r>
              <a:rPr lang="en-US" altLang="ko-KR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KaKao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API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통해 지역 속성별로 노드 평균을 구해서 구현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degree centrality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beteweeness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centrality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closeness centrality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weighted degree centrality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67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서울시 대중교통 네트워크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5200042" y="1099369"/>
            <a:ext cx="17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1336374" y="1696611"/>
            <a:ext cx="186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Degree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Centrality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0202-3720-232C-DD7C-6480D70ED7E6}"/>
              </a:ext>
            </a:extLst>
          </p:cNvPr>
          <p:cNvSpPr txBox="1"/>
          <p:nvPr/>
        </p:nvSpPr>
        <p:spPr>
          <a:xfrm>
            <a:off x="7841347" y="1911329"/>
            <a:ext cx="3894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Degree Centrality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서울역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홍대입구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강남역 등 중심지에 위치한 역들의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degree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중심성이 높음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경기도와 맞닿아 있는 서울 외곽 지역의 지하철역 또한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degree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중심성이 높음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altLang="ko-KR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Beteweeness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Centrality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Degree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중심성과 달리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버스 정류장의 전반적인 중심성이 낮게 나타남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신도림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구로 등 환승역은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degree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에 비해 경로에서의 중요성이 두드러짐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A94A84-D15C-892F-42B6-F18D458C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0" y="2096262"/>
            <a:ext cx="3402568" cy="3323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348DE7-B982-C2E3-74ED-1912E1FE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603" y="2095996"/>
            <a:ext cx="3402568" cy="3323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308A9-BAB8-EE5C-47B5-D3C1AD93CBCD}"/>
              </a:ext>
            </a:extLst>
          </p:cNvPr>
          <p:cNvSpPr txBox="1"/>
          <p:nvPr/>
        </p:nvSpPr>
        <p:spPr>
          <a:xfrm>
            <a:off x="4793786" y="1696612"/>
            <a:ext cx="229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Betweeness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Centrality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9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서울시 대중교통 네트워크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5042929" y="1105886"/>
            <a:ext cx="17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53DDA-941E-FFE7-E6F4-B46D4ED6FD49}"/>
              </a:ext>
            </a:extLst>
          </p:cNvPr>
          <p:cNvSpPr txBox="1"/>
          <p:nvPr/>
        </p:nvSpPr>
        <p:spPr>
          <a:xfrm>
            <a:off x="578679" y="2265417"/>
            <a:ext cx="290512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6E49CA-3B36-AB17-8567-E8140814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9" y="2094502"/>
            <a:ext cx="3402568" cy="33237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652436A-A375-E682-523D-EEDBB2891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16" y="3580003"/>
            <a:ext cx="2898642" cy="1838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C187A-46BE-B5E4-9A5E-D8182577070A}"/>
              </a:ext>
            </a:extLst>
          </p:cNvPr>
          <p:cNvSpPr txBox="1"/>
          <p:nvPr/>
        </p:nvSpPr>
        <p:spPr>
          <a:xfrm>
            <a:off x="1227317" y="1696612"/>
            <a:ext cx="221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Closeness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Centrality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F9B450-FB89-F72D-8E76-352B30A83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856" y="2094502"/>
            <a:ext cx="3402568" cy="3323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3E2DA-2796-9EBC-8ED9-682DFA361ACF}"/>
              </a:ext>
            </a:extLst>
          </p:cNvPr>
          <p:cNvSpPr txBox="1"/>
          <p:nvPr/>
        </p:nvSpPr>
        <p:spPr>
          <a:xfrm>
            <a:off x="5489634" y="1696612"/>
            <a:ext cx="89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혼잡도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46A4E-3099-87E2-E9F9-09ECE3F55C3E}"/>
              </a:ext>
            </a:extLst>
          </p:cNvPr>
          <p:cNvSpPr txBox="1"/>
          <p:nvPr/>
        </p:nvSpPr>
        <p:spPr>
          <a:xfrm>
            <a:off x="8040197" y="2002037"/>
            <a:ext cx="401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Closeness Centrality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전반적으로 고르게 나타남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지선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간선체계를 잘 활용한다고 볼 수 있음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혼잡도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용산구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마포구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강남구 일대가 높게 나타남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4" y="0"/>
            <a:ext cx="4895850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기계학습 파이썬 스크래치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7225313" y="1358561"/>
            <a:ext cx="19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회귀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5637275" y="1898879"/>
            <a:ext cx="127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활용 수식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9046841" y="1874307"/>
            <a:ext cx="159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코드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52345-9605-358A-8984-82763BAFF276}"/>
              </a:ext>
            </a:extLst>
          </p:cNvPr>
          <p:cNvSpPr txBox="1"/>
          <p:nvPr/>
        </p:nvSpPr>
        <p:spPr>
          <a:xfrm>
            <a:off x="1484590" y="1358561"/>
            <a:ext cx="27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5747-DC80-CE45-FAB2-910912607EB7}"/>
              </a:ext>
            </a:extLst>
          </p:cNvPr>
          <p:cNvSpPr txBox="1"/>
          <p:nvPr/>
        </p:nvSpPr>
        <p:spPr>
          <a:xfrm>
            <a:off x="926970" y="1874307"/>
            <a:ext cx="3641360" cy="334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개인 프로젝트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Skitlearn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라이브러리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대신 활용가능한  기계학습 수준의 알고리즘에 대한 기초 스크래치 코드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알고리즘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회귀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SVM,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나이브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베이즈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멀티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퍼셉트론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B79F0-BC10-9964-318E-5E17102937F9}"/>
              </a:ext>
            </a:extLst>
          </p:cNvPr>
          <p:cNvSpPr txBox="1"/>
          <p:nvPr/>
        </p:nvSpPr>
        <p:spPr>
          <a:xfrm>
            <a:off x="5649207" y="2977703"/>
            <a:ext cx="127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98621F-AECE-2966-ED80-53E809EF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69" y="2206657"/>
            <a:ext cx="2531420" cy="693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7AECFC-2577-FF83-8A17-0CFBABC2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32" y="3978919"/>
            <a:ext cx="3314153" cy="19565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3721B9-B1D0-067C-1DC2-11FD12D30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932" y="2206656"/>
            <a:ext cx="3305569" cy="15887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253C3D-30A7-DD8F-8DC8-EC5C5F592FF1}"/>
              </a:ext>
            </a:extLst>
          </p:cNvPr>
          <p:cNvSpPr txBox="1"/>
          <p:nvPr/>
        </p:nvSpPr>
        <p:spPr>
          <a:xfrm>
            <a:off x="4939383" y="3378677"/>
            <a:ext cx="2285930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Activation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시그모이드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수식을 구현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Fwpass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내적 연산 과정을 함수화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Bwpass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그래디언트를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구하는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Initialize_W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가중치 초기화하는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반복을 진행하며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w,b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계산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실제 값을 예측하는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16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4" y="0"/>
            <a:ext cx="4895850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기계학습 파이썬 스크래치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8193422" y="1204985"/>
            <a:ext cx="121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SVM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879737" y="1779571"/>
            <a:ext cx="119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활용 수식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3551076" y="1791222"/>
            <a:ext cx="151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코드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899CC-2782-C058-9456-C2B8E77CEFC6}"/>
              </a:ext>
            </a:extLst>
          </p:cNvPr>
          <p:cNvSpPr txBox="1"/>
          <p:nvPr/>
        </p:nvSpPr>
        <p:spPr>
          <a:xfrm>
            <a:off x="1940306" y="1204985"/>
            <a:ext cx="205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나이브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베이즈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F5FA4-499B-F26E-5E67-553963D3CAAE}"/>
              </a:ext>
            </a:extLst>
          </p:cNvPr>
          <p:cNvSpPr txBox="1"/>
          <p:nvPr/>
        </p:nvSpPr>
        <p:spPr>
          <a:xfrm>
            <a:off x="792912" y="2785438"/>
            <a:ext cx="127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3D31D-4A46-2BB8-02D6-F0F1AD9DD27F}"/>
              </a:ext>
            </a:extLst>
          </p:cNvPr>
          <p:cNvSpPr txBox="1"/>
          <p:nvPr/>
        </p:nvSpPr>
        <p:spPr>
          <a:xfrm>
            <a:off x="6672321" y="1779570"/>
            <a:ext cx="119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활용 수식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37E14-3012-30C2-B0A5-3EE72D0C61AB}"/>
              </a:ext>
            </a:extLst>
          </p:cNvPr>
          <p:cNvSpPr txBox="1"/>
          <p:nvPr/>
        </p:nvSpPr>
        <p:spPr>
          <a:xfrm>
            <a:off x="8956598" y="1779570"/>
            <a:ext cx="154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코드 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ECAE4-C4E2-6FDF-CF10-BA46B800F969}"/>
              </a:ext>
            </a:extLst>
          </p:cNvPr>
          <p:cNvSpPr txBox="1"/>
          <p:nvPr/>
        </p:nvSpPr>
        <p:spPr>
          <a:xfrm>
            <a:off x="6672321" y="2673350"/>
            <a:ext cx="127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D9A778-2B38-80C6-E2D1-A644C058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09" y="2149804"/>
            <a:ext cx="2019300" cy="390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AA5C3E-0AFA-F2FA-1A2F-164332414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07" y="2142485"/>
            <a:ext cx="3272016" cy="3371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4D14E0-785C-4D49-6D6D-D18AF9204DE3}"/>
              </a:ext>
            </a:extLst>
          </p:cNvPr>
          <p:cNvSpPr txBox="1"/>
          <p:nvPr/>
        </p:nvSpPr>
        <p:spPr>
          <a:xfrm>
            <a:off x="285785" y="3151646"/>
            <a:ext cx="2285930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반복을 진행하며 </a:t>
            </a:r>
            <a:r>
              <a:rPr lang="en-US" altLang="ko-KR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w,b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계산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Get_prior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사전확률을 계산하는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Get_likelihood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우도를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계산하는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 </a:t>
            </a:r>
            <a:r>
              <a:rPr lang="en-US" altLang="ko-KR" sz="11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poterior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위 값을 토대로 사후확률을 계산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실제 값을 예측하는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E94C99-0264-9C3A-2EAD-4E4BC92D7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27" y="2128857"/>
            <a:ext cx="2058274" cy="5871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E503FA-EAE2-0E76-AC39-9DACF79874C3}"/>
              </a:ext>
            </a:extLst>
          </p:cNvPr>
          <p:cNvSpPr txBox="1"/>
          <p:nvPr/>
        </p:nvSpPr>
        <p:spPr>
          <a:xfrm>
            <a:off x="6174029" y="2939326"/>
            <a:ext cx="228593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설정값을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바탕으로 서포트벡터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법선을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구하는 훈련 함수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Get_accuracy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정확도를 계산하는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실제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그려보는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벡터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법선을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바탕으로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실졔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예측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96BF3D-9B1A-AF33-AF48-6153FF245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429" y="2169645"/>
            <a:ext cx="3261607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4" y="0"/>
            <a:ext cx="4895850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기계학습 파이썬 스크래치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4757757" y="1208240"/>
            <a:ext cx="267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멀티 레이어 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퍼셉트론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1954235" y="1810284"/>
            <a:ext cx="119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활용 수식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8638542" y="1810284"/>
            <a:ext cx="12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F5FA4-499B-F26E-5E67-553963D3CAAE}"/>
              </a:ext>
            </a:extLst>
          </p:cNvPr>
          <p:cNvSpPr txBox="1"/>
          <p:nvPr/>
        </p:nvSpPr>
        <p:spPr>
          <a:xfrm>
            <a:off x="5460161" y="1801321"/>
            <a:ext cx="127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0495C9-9729-FEA6-152F-2CD7F349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8" y="2109098"/>
            <a:ext cx="3524250" cy="2381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252651-5CC3-06ED-EFF6-FF483E68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08" y="4810977"/>
            <a:ext cx="3524250" cy="1466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42B257-F5F3-A5E0-899E-0FEC83511F16}"/>
              </a:ext>
            </a:extLst>
          </p:cNvPr>
          <p:cNvSpPr txBox="1"/>
          <p:nvPr/>
        </p:nvSpPr>
        <p:spPr>
          <a:xfrm>
            <a:off x="740398" y="4512163"/>
            <a:ext cx="149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역전파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수식 예시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7BC17-F1E7-D19B-CECE-D1A884905AA2}"/>
              </a:ext>
            </a:extLst>
          </p:cNvPr>
          <p:cNvSpPr txBox="1"/>
          <p:nvPr/>
        </p:nvSpPr>
        <p:spPr>
          <a:xfrm>
            <a:off x="4581424" y="2112692"/>
            <a:ext cx="228593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설정값을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바탕으로 서포트벡터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법선을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구하는 훈련 함수</a:t>
            </a:r>
            <a:endParaRPr lang="en-US" altLang="ko-KR" sz="11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Get_accuracy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정확도를 계산하는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 </a:t>
            </a:r>
            <a:r>
              <a:rPr lang="ko-KR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1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실제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그려보는 함수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300"/>
              </a:spcAft>
            </a:pP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300"/>
              </a:spcAft>
            </a:pP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벡터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법선을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바탕으로 </a:t>
            </a:r>
            <a:r>
              <a:rPr lang="ko-KR" alt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실졔</a:t>
            </a:r>
            <a:r>
              <a:rPr lang="ko-KR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예측</a:t>
            </a:r>
            <a:endParaRPr lang="en-US" altLang="ko-KR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A0091A-762A-6974-B85A-7D0350A6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423" y="2244075"/>
            <a:ext cx="3373988" cy="17135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5C9013A-91D8-FF0F-C1E0-EC9776DA0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423" y="4092588"/>
            <a:ext cx="3373988" cy="2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음성인식 발음교정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서비스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Wanna-min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566478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6751994" y="1383197"/>
            <a:ext cx="301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기획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&amp;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역할분담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043B3-C537-C201-6884-3C94B7DD14A3}"/>
              </a:ext>
            </a:extLst>
          </p:cNvPr>
          <p:cNvSpPr txBox="1"/>
          <p:nvPr/>
        </p:nvSpPr>
        <p:spPr>
          <a:xfrm>
            <a:off x="1566163" y="1799655"/>
            <a:ext cx="3641360" cy="374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Co-deep project 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성균관대 교수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학생간 팀 프로젝트 지원 프로그램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서비스 목표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한국어를 잘 못하는 외국인들이 올바른 발음을 찾아가도록 하는 음성인식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서비스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이겸희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조병웅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이나린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신소망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Pytorch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Flask,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Css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26DE-3480-E3F1-75FF-A47AB0213214}"/>
              </a:ext>
            </a:extLst>
          </p:cNvPr>
          <p:cNvSpPr txBox="1"/>
          <p:nvPr/>
        </p:nvSpPr>
        <p:spPr>
          <a:xfrm>
            <a:off x="6518858" y="1799655"/>
            <a:ext cx="36413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역할 분담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이겸희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(AI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개발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기획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조병웅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기획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백엔드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담당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이나린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수집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디자인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신소망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수집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프론트 담당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기획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단계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기획안 제시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수집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구축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웹 인터페이스 구축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테스트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음성인식 발음교정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서비스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Wanna-min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1654037" y="1423391"/>
            <a:ext cx="14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선행 연구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1487867" y="1747021"/>
            <a:ext cx="180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‘All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바름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’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 연구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929984" y="4213126"/>
            <a:ext cx="28201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특징 및 한계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외국인 한국어 학습자의 입모양을 바탕으로 분류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모국어의 영향으로 같은 모양이더라도 이질적인 발음의 발생이라는 한계</a:t>
            </a:r>
            <a:endParaRPr lang="en-US" altLang="ko-KR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-&gt;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본 연구에서는 발음 그 자체로 분류함으로써 해결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7467600" y="142122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B7BCA-5111-6EC6-1361-46963B27E091}"/>
              </a:ext>
            </a:extLst>
          </p:cNvPr>
          <p:cNvSpPr txBox="1"/>
          <p:nvPr/>
        </p:nvSpPr>
        <p:spPr>
          <a:xfrm>
            <a:off x="7068491" y="1383197"/>
            <a:ext cx="180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서비스 기획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13852F-07BB-CB73-A410-E6D6DA80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8" y="2086926"/>
            <a:ext cx="2820157" cy="20940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B6AB86-DB3F-F1C8-18A3-1C71E9BBA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50" y="2076371"/>
            <a:ext cx="7314189" cy="3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1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음성인식 발음교정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서비스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Wanna-min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6096000" y="1928124"/>
            <a:ext cx="163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인터페이스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37CC6-9057-37EE-7AB5-47F506BEE520}"/>
              </a:ext>
            </a:extLst>
          </p:cNvPr>
          <p:cNvSpPr txBox="1"/>
          <p:nvPr/>
        </p:nvSpPr>
        <p:spPr>
          <a:xfrm>
            <a:off x="2068211" y="1375057"/>
            <a:ext cx="14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역할 수행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D1607-3937-AEB3-7AC0-0864C2E4E763}"/>
              </a:ext>
            </a:extLst>
          </p:cNvPr>
          <p:cNvSpPr txBox="1"/>
          <p:nvPr/>
        </p:nvSpPr>
        <p:spPr>
          <a:xfrm>
            <a:off x="8124935" y="1383745"/>
            <a:ext cx="13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연구 결과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3981C-0788-6EDC-92F0-370190EE054E}"/>
              </a:ext>
            </a:extLst>
          </p:cNvPr>
          <p:cNvSpPr txBox="1"/>
          <p:nvPr/>
        </p:nvSpPr>
        <p:spPr>
          <a:xfrm>
            <a:off x="1148644" y="1928124"/>
            <a:ext cx="330905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목표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과제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로컬 웹 제작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프론트와 통신 구현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코드 병합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음성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플라스크 웹 프레임워크로 구현 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HTTP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프로토콜로 통신 구현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Librosa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등 라이브러리로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Webm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wave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파일 형식 음성 데이터 활용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 Timm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라이브러리로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파이토치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사전 학습 모델 탑재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34EEF5-8DCF-FFC0-48EB-E8643C66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02" y="2496510"/>
            <a:ext cx="2135485" cy="2671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8CD572-5283-B8AA-8173-7AEB85C5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399" y="2496510"/>
            <a:ext cx="2200275" cy="26715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DF36C6-175D-AA88-9B28-0A3A35566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717" y="2496510"/>
            <a:ext cx="1956211" cy="1751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2E46D-4616-C114-EC67-8DCE427DA786}"/>
              </a:ext>
            </a:extLst>
          </p:cNvPr>
          <p:cNvSpPr txBox="1"/>
          <p:nvPr/>
        </p:nvSpPr>
        <p:spPr>
          <a:xfrm>
            <a:off x="9521883" y="4300112"/>
            <a:ext cx="163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운영 결과</a:t>
            </a:r>
          </a:p>
        </p:txBody>
      </p:sp>
    </p:spTree>
    <p:extLst>
      <p:ext uri="{BB962C8B-B14F-4D97-AF65-F5344CB8AC3E}">
        <p14:creationId xmlns:p14="http://schemas.microsoft.com/office/powerpoint/2010/main" val="391023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요가동작 이미지 분류 모델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088306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5171689" y="1619389"/>
            <a:ext cx="16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91C87-6D51-3241-94CE-9B33A0C93361}"/>
              </a:ext>
            </a:extLst>
          </p:cNvPr>
          <p:cNvSpPr txBox="1"/>
          <p:nvPr/>
        </p:nvSpPr>
        <p:spPr>
          <a:xfrm>
            <a:off x="1623208" y="1619389"/>
            <a:ext cx="18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E696-7BCB-AC62-0A07-EE68DFCFB8CD}"/>
              </a:ext>
            </a:extLst>
          </p:cNvPr>
          <p:cNvSpPr txBox="1"/>
          <p:nvPr/>
        </p:nvSpPr>
        <p:spPr>
          <a:xfrm>
            <a:off x="775927" y="2053417"/>
            <a:ext cx="3537548" cy="29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목표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다양한 요가 자세 이미지를 보고 해당하는 요가 자세를 분류하는 인공지능 모델 구현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문제 정의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이미지가 주어졌을 때 각 이미지가 어떤 라벨인지를 예측하는 분류 문제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keras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학습 모델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VGG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사전학습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E486-2DE1-AD94-FF66-C4D3722CE98F}"/>
              </a:ext>
            </a:extLst>
          </p:cNvPr>
          <p:cNvSpPr txBox="1"/>
          <p:nvPr/>
        </p:nvSpPr>
        <p:spPr>
          <a:xfrm>
            <a:off x="8571217" y="1619389"/>
            <a:ext cx="17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VGG 16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D7FA1E-724A-4AF5-1745-58298C48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74" y="2113907"/>
            <a:ext cx="3026251" cy="24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9A664D-AE88-E7E0-8FC6-376E4E100916}"/>
              </a:ext>
            </a:extLst>
          </p:cNvPr>
          <p:cNvSpPr txBox="1"/>
          <p:nvPr/>
        </p:nvSpPr>
        <p:spPr>
          <a:xfrm>
            <a:off x="4582874" y="4681866"/>
            <a:ext cx="342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- 6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 라벨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 라벨 당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400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 데이터셋</a:t>
            </a:r>
          </a:p>
        </p:txBody>
      </p:sp>
      <p:pic>
        <p:nvPicPr>
          <p:cNvPr id="1028" name="Picture 4" descr="1등보다 빛나는 2등, VGG-16">
            <a:extLst>
              <a:ext uri="{FF2B5EF4-FFF2-40B4-BE49-F238E27FC236}">
                <a16:creationId xmlns:a16="http://schemas.microsoft.com/office/drawing/2014/main" id="{2953B1FD-C909-A42D-8A5B-A59D7738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58" y="2133278"/>
            <a:ext cx="2884383" cy="24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4B4B46-A9BE-FF6E-F4FD-F8D3A454AAF9}"/>
              </a:ext>
            </a:extLst>
          </p:cNvPr>
          <p:cNvSpPr txBox="1"/>
          <p:nvPr/>
        </p:nvSpPr>
        <p:spPr>
          <a:xfrm>
            <a:off x="8116116" y="4635699"/>
            <a:ext cx="288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깊은 신경망을 사용할 수 있기 때문에 이미지 분류에 자주 쓰이는 모델로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3x3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필터 사용이 특징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9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1326" y="2821631"/>
            <a:ext cx="4572000" cy="792888"/>
          </a:xfrm>
          <a:noFill/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ko-KR" altLang="en-US" sz="4800" b="1" dirty="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7FAB3-0A25-2DC7-C9BB-FBFEDB30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0167" y="442260"/>
            <a:ext cx="3874342" cy="5740168"/>
          </a:xfrm>
          <a:solidFill>
            <a:srgbClr val="043664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endParaRPr lang="en-US" altLang="ko-KR" b="1" dirty="0"/>
          </a:p>
          <a:p>
            <a:pPr algn="l"/>
            <a:endParaRPr lang="en-US" altLang="ko-KR" sz="16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POSITION 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Backend Developer,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AI, Data Engineer</a:t>
            </a: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SKILLS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Python, C, </a:t>
            </a:r>
            <a:r>
              <a:rPr lang="en-US" altLang="ko-KR" sz="1600" b="1" dirty="0" err="1">
                <a:solidFill>
                  <a:schemeClr val="bg1"/>
                </a:solidFill>
              </a:rPr>
              <a:t>Javascript</a:t>
            </a:r>
            <a:r>
              <a:rPr lang="en-US" altLang="ko-KR" sz="1600" b="1" dirty="0">
                <a:solidFill>
                  <a:schemeClr val="bg1"/>
                </a:solidFill>
              </a:rPr>
              <a:t>, HTML, CSS, 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Git, Flask, </a:t>
            </a:r>
            <a:r>
              <a:rPr lang="en-US" altLang="ko-KR" sz="1600" b="1" dirty="0" err="1">
                <a:solidFill>
                  <a:schemeClr val="bg1"/>
                </a:solidFill>
              </a:rPr>
              <a:t>Tensorflow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en-US" altLang="ko-KR" sz="1600" b="1" dirty="0">
                <a:solidFill>
                  <a:schemeClr val="bg1"/>
                </a:solidFill>
              </a:rPr>
              <a:t>, ex)</a:t>
            </a:r>
          </a:p>
          <a:p>
            <a:pPr algn="l"/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sym typeface="Wingdings" panose="05000000000000000000" pitchFamily="2" charset="2"/>
              </a:rPr>
              <a:t> Blog &amp; </a:t>
            </a:r>
            <a:r>
              <a:rPr lang="en-US" altLang="ko-KR" sz="1600" b="1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https://bloomingwhale.tistory.com/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https://github.com/whale1510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864F2B-11D4-1A77-EC6A-CA34DBAF0BAC}"/>
              </a:ext>
            </a:extLst>
          </p:cNvPr>
          <p:cNvCxnSpPr>
            <a:cxnSpLocks/>
          </p:cNvCxnSpPr>
          <p:nvPr/>
        </p:nvCxnSpPr>
        <p:spPr>
          <a:xfrm>
            <a:off x="0" y="3708788"/>
            <a:ext cx="298473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22C999C9-7995-C7F5-AE5B-56E3B01B8F05}"/>
              </a:ext>
            </a:extLst>
          </p:cNvPr>
          <p:cNvSpPr txBox="1">
            <a:spLocks/>
          </p:cNvSpPr>
          <p:nvPr/>
        </p:nvSpPr>
        <p:spPr>
          <a:xfrm>
            <a:off x="3258730" y="442260"/>
            <a:ext cx="3855493" cy="5740168"/>
          </a:xfrm>
          <a:prstGeom prst="rect">
            <a:avLst/>
          </a:prstGeom>
          <a:solidFill>
            <a:srgbClr val="043664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조병웅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만 </a:t>
            </a:r>
            <a:r>
              <a:rPr lang="en-US" altLang="ko-KR" sz="1600" b="1" dirty="0">
                <a:solidFill>
                  <a:schemeClr val="bg1"/>
                </a:solidFill>
              </a:rPr>
              <a:t>23</a:t>
            </a:r>
            <a:r>
              <a:rPr lang="ko-KR" altLang="en-US" sz="1600" b="1" dirty="0">
                <a:solidFill>
                  <a:schemeClr val="bg1"/>
                </a:solidFill>
              </a:rPr>
              <a:t>세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성균관대학교 사학과 </a:t>
            </a:r>
            <a:r>
              <a:rPr lang="en-US" altLang="ko-KR" sz="1600" b="1" dirty="0">
                <a:solidFill>
                  <a:schemeClr val="bg1"/>
                </a:solidFill>
              </a:rPr>
              <a:t>19</a:t>
            </a:r>
            <a:r>
              <a:rPr lang="ko-KR" altLang="en-US" sz="1600" b="1" dirty="0">
                <a:solidFill>
                  <a:schemeClr val="bg1"/>
                </a:solidFill>
              </a:rPr>
              <a:t>학번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현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</a:rPr>
              <a:t> 인공지능융합전공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복수전공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ko-KR" altLang="en-US" sz="1600" b="1" dirty="0">
                <a:solidFill>
                  <a:schemeClr val="bg1"/>
                </a:solidFill>
              </a:rPr>
              <a:t> 전공 평균 </a:t>
            </a:r>
            <a:r>
              <a:rPr lang="en-US" altLang="ko-KR" sz="1600" b="1" dirty="0">
                <a:solidFill>
                  <a:schemeClr val="bg1"/>
                </a:solidFill>
              </a:rPr>
              <a:t>4.13/4.5 (</a:t>
            </a:r>
            <a:r>
              <a:rPr lang="ko-KR" altLang="en-US" sz="1600" b="1" dirty="0">
                <a:solidFill>
                  <a:schemeClr val="bg1"/>
                </a:solidFill>
              </a:rPr>
              <a:t>복수전공기준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현 </a:t>
            </a:r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r>
              <a:rPr lang="ko-KR" altLang="en-US" sz="1600" b="1" dirty="0">
                <a:solidFill>
                  <a:schemeClr val="bg1"/>
                </a:solidFill>
              </a:rPr>
              <a:t>학기 수강 </a:t>
            </a:r>
            <a:r>
              <a:rPr lang="en-US" altLang="ko-KR" sz="1600" b="1" dirty="0">
                <a:solidFill>
                  <a:schemeClr val="bg1"/>
                </a:solidFill>
              </a:rPr>
              <a:t>25</a:t>
            </a:r>
            <a:r>
              <a:rPr lang="ko-KR" altLang="en-US" sz="1600" b="1" dirty="0">
                <a:solidFill>
                  <a:schemeClr val="bg1"/>
                </a:solidFill>
              </a:rPr>
              <a:t>년도 졸업 예정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C</a:t>
            </a: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ONTACT</a:t>
            </a: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Bloomingwhale1510@gmail.com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bg1"/>
                </a:solidFill>
              </a:rPr>
              <a:t> 010-5913-9877</a:t>
            </a:r>
          </a:p>
          <a:p>
            <a:endParaRPr lang="ko-KR" altLang="en-US" dirty="0"/>
          </a:p>
        </p:txBody>
      </p:sp>
      <p:pic>
        <p:nvPicPr>
          <p:cNvPr id="16" name="그림 15" descr="사람, 의류, 인간의 얼굴, 턱이(가) 표시된 사진&#10;&#10;자동 생성된 설명">
            <a:extLst>
              <a:ext uri="{FF2B5EF4-FFF2-40B4-BE49-F238E27FC236}">
                <a16:creationId xmlns:a16="http://schemas.microsoft.com/office/drawing/2014/main" id="{92E6C252-91AE-189F-856E-31B16FDC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32" y="616796"/>
            <a:ext cx="1521803" cy="20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요가동작 이미지 분류 모델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788099" y="1314307"/>
            <a:ext cx="128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043B3-C537-C201-6884-3C94B7DD14A3}"/>
              </a:ext>
            </a:extLst>
          </p:cNvPr>
          <p:cNvSpPr txBox="1"/>
          <p:nvPr/>
        </p:nvSpPr>
        <p:spPr>
          <a:xfrm>
            <a:off x="1566163" y="1799655"/>
            <a:ext cx="3641360" cy="406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</a:t>
            </a:r>
            <a:r>
              <a:rPr lang="ko-KR" alt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전처리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부분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 라벨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클래스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당 데이터가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400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개로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충분한 결과를 내기엔 부족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증강을 통해 데이터 수량을 증가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레이블 이름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-&gt; int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형식의 숫자 데이터로 인코딩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구현 부분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사전학습된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vgg16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모델을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keras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활용해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로드한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뒤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튜닝해서 훈련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2396-BFDC-84B2-0BB6-E9EA41A26268}"/>
              </a:ext>
            </a:extLst>
          </p:cNvPr>
          <p:cNvSpPr txBox="1"/>
          <p:nvPr/>
        </p:nvSpPr>
        <p:spPr>
          <a:xfrm>
            <a:off x="8040542" y="1314307"/>
            <a:ext cx="86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955761-0BFD-6AF6-F428-C537899C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54" y="1895475"/>
            <a:ext cx="3343275" cy="2686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7134DB-48A0-FD83-FCBE-9C6CA00CF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653" y="5043190"/>
            <a:ext cx="3343275" cy="71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CD6A0-8EB3-4BC3-B529-99AD9CA661EB}"/>
              </a:ext>
            </a:extLst>
          </p:cNvPr>
          <p:cNvSpPr txBox="1"/>
          <p:nvPr/>
        </p:nvSpPr>
        <p:spPr>
          <a:xfrm>
            <a:off x="6719277" y="4581525"/>
            <a:ext cx="342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- 85%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정확도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향상을 위해서는 파라미터 조정이 필요한 것으로 보임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87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0"/>
            <a:ext cx="7829550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LIWC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기반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MBTI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088306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6919719" y="1567863"/>
            <a:ext cx="16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91C87-6D51-3241-94CE-9B33A0C93361}"/>
              </a:ext>
            </a:extLst>
          </p:cNvPr>
          <p:cNvSpPr txBox="1"/>
          <p:nvPr/>
        </p:nvSpPr>
        <p:spPr>
          <a:xfrm>
            <a:off x="1623208" y="1619389"/>
            <a:ext cx="18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E696-7BCB-AC62-0A07-EE68DFCFB8CD}"/>
              </a:ext>
            </a:extLst>
          </p:cNvPr>
          <p:cNvSpPr txBox="1"/>
          <p:nvPr/>
        </p:nvSpPr>
        <p:spPr>
          <a:xfrm>
            <a:off x="796819" y="2026682"/>
            <a:ext cx="3537548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목표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주어진 데이터 정보를 바탕으로 개개인의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MBTI(T, F)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구분하는 인공지능 구현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문제 정의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텍스트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LIWC(linguistic inquiry and word count)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분석값을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바탕으로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T, F label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을 분류하는 분류문제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회귀 스크래치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B4B46-A9BE-FF6E-F4FD-F8D3A454AAF9}"/>
              </a:ext>
            </a:extLst>
          </p:cNvPr>
          <p:cNvSpPr txBox="1"/>
          <p:nvPr/>
        </p:nvSpPr>
        <p:spPr>
          <a:xfrm>
            <a:off x="4796683" y="4863523"/>
            <a:ext cx="498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 개인의 데이터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행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내부에 여러 개의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LIWC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컬럼 데이터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수치형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85B6FD-BEAA-F3BD-100D-8CDD6B54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01" y="2053417"/>
            <a:ext cx="5977652" cy="26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LIWC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기반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MBTI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788099" y="1314307"/>
            <a:ext cx="128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043B3-C537-C201-6884-3C94B7DD14A3}"/>
              </a:ext>
            </a:extLst>
          </p:cNvPr>
          <p:cNvSpPr txBox="1"/>
          <p:nvPr/>
        </p:nvSpPr>
        <p:spPr>
          <a:xfrm>
            <a:off x="1566163" y="1799655"/>
            <a:ext cx="3641360" cy="431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</a:t>
            </a:r>
            <a:r>
              <a:rPr lang="ko-KR" alt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전처리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부분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수치형 데이터이기 때문에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큰 전처리를 하지 않고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이상치 데이터만을 제거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Feature_instance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메서드를 사용했으나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모든 컬럼을 다 사용하는 것이 더 정확도가 높게 나옴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구현 부분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가중치 규제로는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L2,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가중치 초기화로는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Lecun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스크래치 코드를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train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데이터의 인풋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아웃풋에 맞게 조정해서 사용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2396-BFDC-84B2-0BB6-E9EA41A26268}"/>
              </a:ext>
            </a:extLst>
          </p:cNvPr>
          <p:cNvSpPr txBox="1"/>
          <p:nvPr/>
        </p:nvSpPr>
        <p:spPr>
          <a:xfrm>
            <a:off x="8040542" y="1314307"/>
            <a:ext cx="86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50A5F3-0B8E-75E0-883F-06E00BB0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17" y="1895618"/>
            <a:ext cx="38671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0"/>
            <a:ext cx="72866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데이터 분류 모델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088306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6919719" y="1567863"/>
            <a:ext cx="16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사전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91C87-6D51-3241-94CE-9B33A0C93361}"/>
              </a:ext>
            </a:extLst>
          </p:cNvPr>
          <p:cNvSpPr txBox="1"/>
          <p:nvPr/>
        </p:nvSpPr>
        <p:spPr>
          <a:xfrm>
            <a:off x="1623208" y="1619389"/>
            <a:ext cx="18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E696-7BCB-AC62-0A07-EE68DFCFB8CD}"/>
              </a:ext>
            </a:extLst>
          </p:cNvPr>
          <p:cNvSpPr txBox="1"/>
          <p:nvPr/>
        </p:nvSpPr>
        <p:spPr>
          <a:xfrm>
            <a:off x="796819" y="2026682"/>
            <a:ext cx="3537548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목표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네트워크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트레픽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데이터들을 바탕으로 네트워크 데이터가 어떤 타입에 속하는지 예측하는 인공지능 모델 구현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문제 정의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트래픽 정보 데이터셋을 바탕으로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가지 타입으로 분류하는 문제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회귀 스크래치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B4B46-A9BE-FF6E-F4FD-F8D3A454AAF9}"/>
              </a:ext>
            </a:extLst>
          </p:cNvPr>
          <p:cNvSpPr txBox="1"/>
          <p:nvPr/>
        </p:nvSpPr>
        <p:spPr>
          <a:xfrm>
            <a:off x="4715901" y="4853998"/>
            <a:ext cx="3771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interaction, bulk, video, web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총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가지 타입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2A9917-00AF-EC4D-F5FC-A0A5FBFA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20" y="2057533"/>
            <a:ext cx="3091927" cy="26019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D91CB3-2AC9-A9E2-FCBA-ADE5E2073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134" y="2036207"/>
            <a:ext cx="3091927" cy="25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" y="0"/>
            <a:ext cx="74771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데이터 분류 모델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788099" y="1314307"/>
            <a:ext cx="128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043B3-C537-C201-6884-3C94B7DD14A3}"/>
              </a:ext>
            </a:extLst>
          </p:cNvPr>
          <p:cNvSpPr txBox="1"/>
          <p:nvPr/>
        </p:nvSpPr>
        <p:spPr>
          <a:xfrm>
            <a:off x="1566163" y="1799655"/>
            <a:ext cx="3641360" cy="366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</a:t>
            </a:r>
            <a:r>
              <a:rPr lang="ko-KR" alt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전처리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부분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컬럼은 수치형태로 변환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시계열 데이터 형태이기 때문에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sliding window 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기법을 적용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/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len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크기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또다른 데이터로 사용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 구현 부분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위의 전처리를 함수로 구현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각 데이터 크기가 컬럼별로 다르기 때문에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standard scaler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사용해 정규화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스크래치 코드를 데이터 입출력에 맞게 수정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2396-BFDC-84B2-0BB6-E9EA41A26268}"/>
              </a:ext>
            </a:extLst>
          </p:cNvPr>
          <p:cNvSpPr txBox="1"/>
          <p:nvPr/>
        </p:nvSpPr>
        <p:spPr>
          <a:xfrm>
            <a:off x="8040542" y="1314307"/>
            <a:ext cx="86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903D5-64FB-29FD-AE5A-B85876AB1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51" y="1876599"/>
            <a:ext cx="3759464" cy="36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0"/>
            <a:ext cx="61817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</a:rPr>
              <a:t>카카오 </a:t>
            </a:r>
            <a:r>
              <a:rPr lang="en-US" altLang="ko-KR" sz="2800" b="1" dirty="0">
                <a:solidFill>
                  <a:schemeClr val="bg1"/>
                </a:solidFill>
              </a:rPr>
              <a:t>API &amp; </a:t>
            </a:r>
            <a:r>
              <a:rPr lang="ko-KR" altLang="en-US" sz="2800" b="1" dirty="0" err="1">
                <a:solidFill>
                  <a:schemeClr val="bg1"/>
                </a:solidFill>
              </a:rPr>
              <a:t>웹크롤링</a:t>
            </a:r>
            <a:r>
              <a:rPr lang="ko-KR" altLang="en-US" sz="2800" b="1" dirty="0">
                <a:solidFill>
                  <a:schemeClr val="bg1"/>
                </a:solidFill>
              </a:rPr>
              <a:t>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088306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7788711" y="1291324"/>
            <a:ext cx="16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구현 함수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91C87-6D51-3241-94CE-9B33A0C93361}"/>
              </a:ext>
            </a:extLst>
          </p:cNvPr>
          <p:cNvSpPr txBox="1"/>
          <p:nvPr/>
        </p:nvSpPr>
        <p:spPr>
          <a:xfrm>
            <a:off x="2518521" y="1291324"/>
            <a:ext cx="18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E696-7BCB-AC62-0A07-EE68DFCFB8CD}"/>
              </a:ext>
            </a:extLst>
          </p:cNvPr>
          <p:cNvSpPr txBox="1"/>
          <p:nvPr/>
        </p:nvSpPr>
        <p:spPr>
          <a:xfrm>
            <a:off x="1731909" y="1844402"/>
            <a:ext cx="3708506" cy="439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목표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특정 시간마다 과 공지사항 상위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 타이틀을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내게 보내기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’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보내는 프로그램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사항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웹크롤링으로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해당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url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속 타이틀 뽑아내는 모듈 파일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위 모듈에서 받은 타이틀을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통해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프로토콜로 전달하는 모듈 파일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시간대마다 실행시키는 배치파일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API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kakao_developer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50799-AE3E-0376-E359-239C04930244}"/>
              </a:ext>
            </a:extLst>
          </p:cNvPr>
          <p:cNvSpPr txBox="1"/>
          <p:nvPr/>
        </p:nvSpPr>
        <p:spPr>
          <a:xfrm>
            <a:off x="6844042" y="1844402"/>
            <a:ext cx="3537548" cy="383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main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Load_token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함수를 통해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활성화시키고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다른 모듈에서 받아온 타이틀을 해당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통해 전달하는 메인 파트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altLang="ko-KR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load_token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저장된 카카오 토큰을 불러오고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불러오는 함수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altLang="ko-KR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get_titles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함수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웹크롤링을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수행하여 타이틀을 가져오는 함수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99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725" y="0"/>
            <a:ext cx="6181725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</a:rPr>
              <a:t>카카오 </a:t>
            </a:r>
            <a:r>
              <a:rPr lang="en-US" altLang="ko-KR" sz="2800" b="1" dirty="0">
                <a:solidFill>
                  <a:schemeClr val="bg1"/>
                </a:solidFill>
              </a:rPr>
              <a:t>API &amp; </a:t>
            </a:r>
            <a:r>
              <a:rPr lang="ko-KR" altLang="en-US" sz="2800" b="1" dirty="0" err="1">
                <a:solidFill>
                  <a:schemeClr val="bg1"/>
                </a:solidFill>
              </a:rPr>
              <a:t>웹크롤링</a:t>
            </a:r>
            <a:r>
              <a:rPr lang="ko-KR" altLang="en-US" sz="2800" b="1" dirty="0">
                <a:solidFill>
                  <a:schemeClr val="bg1"/>
                </a:solidFill>
              </a:rPr>
              <a:t>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088306" y="1383197"/>
            <a:ext cx="16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76009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3EDEE-72F8-DA09-9DC3-F5DAD0ED72B2}"/>
              </a:ext>
            </a:extLst>
          </p:cNvPr>
          <p:cNvSpPr txBox="1"/>
          <p:nvPr/>
        </p:nvSpPr>
        <p:spPr>
          <a:xfrm>
            <a:off x="7157221" y="1383197"/>
            <a:ext cx="205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결과 인터페이스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35179A-FCA5-76E8-2DC5-4A6A9801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54" y="1911011"/>
            <a:ext cx="3802563" cy="33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0E9A98-D338-DB27-F48D-9D368A0B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57" y="1911010"/>
            <a:ext cx="3467919" cy="3356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942FA-1CC5-E1B9-F55B-6A53A3C5266A}"/>
              </a:ext>
            </a:extLst>
          </p:cNvPr>
          <p:cNvSpPr txBox="1"/>
          <p:nvPr/>
        </p:nvSpPr>
        <p:spPr>
          <a:xfrm>
            <a:off x="2503412" y="1383197"/>
            <a:ext cx="16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Main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코드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25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5D7FAB3-0A25-2DC7-C9BB-FBFEDB30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82" y="1844154"/>
            <a:ext cx="4675274" cy="4330404"/>
          </a:xfr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</a:rPr>
              <a:t>한국사학회 학회장</a:t>
            </a:r>
            <a:r>
              <a:rPr lang="en-US" altLang="ko-KR" sz="1400" b="1" dirty="0">
                <a:solidFill>
                  <a:schemeClr val="bg1"/>
                </a:solidFill>
              </a:rPr>
              <a:t>(2020)</a:t>
            </a: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</a:rPr>
              <a:t>사학과 선거관리위원회</a:t>
            </a:r>
            <a:r>
              <a:rPr lang="en-US" altLang="ko-KR" sz="1400" b="1" dirty="0">
                <a:solidFill>
                  <a:schemeClr val="bg1"/>
                </a:solidFill>
              </a:rPr>
              <a:t>(2020)</a:t>
            </a: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</a:rPr>
              <a:t>중앙밴드동아리 </a:t>
            </a:r>
            <a:r>
              <a:rPr lang="en-US" altLang="ko-KR" sz="1800" b="1" dirty="0">
                <a:solidFill>
                  <a:schemeClr val="bg1"/>
                </a:solidFill>
              </a:rPr>
              <a:t>‘</a:t>
            </a:r>
            <a:r>
              <a:rPr lang="ko-KR" altLang="en-US" sz="1800" b="1" dirty="0">
                <a:solidFill>
                  <a:schemeClr val="bg1"/>
                </a:solidFill>
              </a:rPr>
              <a:t>애송이</a:t>
            </a:r>
            <a:r>
              <a:rPr lang="en-US" altLang="ko-KR" sz="1800" b="1" dirty="0">
                <a:solidFill>
                  <a:schemeClr val="bg1"/>
                </a:solidFill>
              </a:rPr>
              <a:t>’</a:t>
            </a:r>
            <a:r>
              <a:rPr lang="ko-KR" altLang="en-US" sz="1800" b="1" dirty="0">
                <a:solidFill>
                  <a:schemeClr val="bg1"/>
                </a:solidFill>
              </a:rPr>
              <a:t> 집행부</a:t>
            </a:r>
            <a:r>
              <a:rPr lang="en-US" altLang="ko-KR" sz="1400" b="1" dirty="0">
                <a:solidFill>
                  <a:schemeClr val="bg1"/>
                </a:solidFill>
              </a:rPr>
              <a:t>(2020)</a:t>
            </a: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중앙사진동아리 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‘</a:t>
            </a:r>
            <a:r>
              <a:rPr lang="en-US" altLang="ko-KR" sz="1800" b="1" dirty="0">
                <a:solidFill>
                  <a:schemeClr val="bg1"/>
                </a:solidFill>
              </a:rPr>
              <a:t>SAPA’ </a:t>
            </a:r>
            <a:r>
              <a:rPr lang="ko-KR" altLang="en-US" sz="1800" b="1" dirty="0" err="1">
                <a:solidFill>
                  <a:schemeClr val="bg1"/>
                </a:solidFill>
              </a:rPr>
              <a:t>학회원</a:t>
            </a:r>
            <a:r>
              <a:rPr lang="en-US" altLang="ko-KR" sz="1400" b="1" dirty="0">
                <a:solidFill>
                  <a:schemeClr val="bg1"/>
                </a:solidFill>
              </a:rPr>
              <a:t>(2021)</a:t>
            </a: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</a:rPr>
              <a:t>묵</a:t>
            </a:r>
            <a:r>
              <a:rPr lang="en-US" altLang="ko-KR" sz="1800" b="1" dirty="0">
                <a:solidFill>
                  <a:schemeClr val="bg1"/>
                </a:solidFill>
              </a:rPr>
              <a:t>2</a:t>
            </a:r>
            <a:r>
              <a:rPr lang="ko-KR" altLang="en-US" sz="1800" b="1" dirty="0">
                <a:solidFill>
                  <a:schemeClr val="bg1"/>
                </a:solidFill>
              </a:rPr>
              <a:t>동 </a:t>
            </a:r>
            <a:r>
              <a:rPr lang="ko-KR" altLang="en-US" sz="1800" b="1" dirty="0" err="1">
                <a:solidFill>
                  <a:schemeClr val="bg1"/>
                </a:solidFill>
              </a:rPr>
              <a:t>청년문화공간탐험대</a:t>
            </a:r>
            <a:r>
              <a:rPr lang="ko-KR" altLang="en-US" sz="1800" b="1" dirty="0">
                <a:solidFill>
                  <a:schemeClr val="bg1"/>
                </a:solidFill>
              </a:rPr>
              <a:t> 최우수상</a:t>
            </a:r>
            <a:r>
              <a:rPr lang="en-US" altLang="ko-KR" sz="1400" b="1" dirty="0">
                <a:solidFill>
                  <a:schemeClr val="bg1"/>
                </a:solidFill>
              </a:rPr>
              <a:t>(2021)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DC192E6-2C9B-0DB2-56BF-D72DE54F4777}"/>
              </a:ext>
            </a:extLst>
          </p:cNvPr>
          <p:cNvSpPr txBox="1">
            <a:spLocks/>
          </p:cNvSpPr>
          <p:nvPr/>
        </p:nvSpPr>
        <p:spPr>
          <a:xfrm>
            <a:off x="6432644" y="1844154"/>
            <a:ext cx="4675274" cy="4330404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중앙프로그래밍동아리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‘</a:t>
            </a:r>
            <a:r>
              <a:rPr lang="en-US" altLang="ko-KR" sz="1800" b="1" dirty="0">
                <a:solidFill>
                  <a:schemeClr val="bg1"/>
                </a:solidFill>
              </a:rPr>
              <a:t>COMIT’</a:t>
            </a:r>
            <a:r>
              <a:rPr lang="en-US" altLang="ko-KR" sz="1400" b="1" dirty="0">
                <a:solidFill>
                  <a:schemeClr val="bg1"/>
                </a:solidFill>
              </a:rPr>
              <a:t>(2020)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 err="1">
                <a:solidFill>
                  <a:schemeClr val="bg1"/>
                </a:solidFill>
              </a:rPr>
              <a:t>군장병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AI SW </a:t>
            </a:r>
            <a:r>
              <a:rPr lang="ko-KR" altLang="en-US" sz="1800" b="1" dirty="0">
                <a:solidFill>
                  <a:schemeClr val="bg1"/>
                </a:solidFill>
              </a:rPr>
              <a:t>역량강화교육</a:t>
            </a:r>
            <a:r>
              <a:rPr lang="en-US" altLang="ko-KR" sz="1400" b="1" dirty="0">
                <a:solidFill>
                  <a:schemeClr val="bg1"/>
                </a:solidFill>
              </a:rPr>
              <a:t>(2021)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800" b="1" dirty="0">
                <a:solidFill>
                  <a:schemeClr val="bg1"/>
                </a:solidFill>
              </a:rPr>
              <a:t>BDA </a:t>
            </a:r>
            <a:r>
              <a:rPr lang="ko-KR" altLang="en-US" sz="1800" b="1" dirty="0">
                <a:solidFill>
                  <a:schemeClr val="bg1"/>
                </a:solidFill>
              </a:rPr>
              <a:t>데이터분석학회 </a:t>
            </a:r>
            <a:r>
              <a:rPr lang="ko-KR" altLang="en-US" sz="1800" b="1" dirty="0" err="1">
                <a:solidFill>
                  <a:schemeClr val="bg1"/>
                </a:solidFill>
              </a:rPr>
              <a:t>학회원</a:t>
            </a:r>
            <a:r>
              <a:rPr lang="en-US" altLang="ko-KR" sz="1400" b="1" dirty="0">
                <a:solidFill>
                  <a:schemeClr val="bg1"/>
                </a:solidFill>
              </a:rPr>
              <a:t>(2023)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성균관대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Git&amp;Github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하계 부트캠프</a:t>
            </a:r>
            <a:r>
              <a:rPr lang="en-US" altLang="ko-KR" sz="1400" b="1" dirty="0">
                <a:solidFill>
                  <a:schemeClr val="bg1"/>
                </a:solidFill>
              </a:rPr>
              <a:t>(2023)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solidFill>
                  <a:schemeClr val="bg1"/>
                </a:solidFill>
              </a:rPr>
              <a:t>삼성 </a:t>
            </a:r>
            <a:r>
              <a:rPr lang="en-US" altLang="ko-KR" sz="1800" b="1" dirty="0">
                <a:solidFill>
                  <a:schemeClr val="bg1"/>
                </a:solidFill>
              </a:rPr>
              <a:t>SDS </a:t>
            </a:r>
            <a:r>
              <a:rPr lang="ko-KR" altLang="en-US" sz="1800" b="1" dirty="0">
                <a:solidFill>
                  <a:schemeClr val="bg1"/>
                </a:solidFill>
              </a:rPr>
              <a:t>알고리즘 특강</a:t>
            </a:r>
            <a:r>
              <a:rPr lang="en-US" altLang="ko-KR" sz="1400" b="1" dirty="0">
                <a:solidFill>
                  <a:schemeClr val="bg1"/>
                </a:solidFill>
              </a:rPr>
              <a:t>(2023)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en-US" altLang="ko-KR" sz="1800" b="1" dirty="0">
                <a:solidFill>
                  <a:schemeClr val="bg1"/>
                </a:solidFill>
              </a:rPr>
              <a:t>CO-DEEP Learning Project</a:t>
            </a:r>
            <a:r>
              <a:rPr lang="en-US" altLang="ko-KR" sz="1400" b="1" dirty="0">
                <a:solidFill>
                  <a:schemeClr val="bg1"/>
                </a:solidFill>
              </a:rPr>
              <a:t>(2024~)</a:t>
            </a:r>
          </a:p>
          <a:p>
            <a:endParaRPr lang="ko-KR" altLang="en-US" b="1" dirty="0">
              <a:solidFill>
                <a:srgbClr val="DDDDDD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8" y="207391"/>
            <a:ext cx="3724570" cy="742318"/>
          </a:xfrm>
          <a:noFill/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#Experience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765855" y="1418135"/>
            <a:ext cx="154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비전공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A5F2D-3666-7444-818B-90AFACDF6BE7}"/>
              </a:ext>
            </a:extLst>
          </p:cNvPr>
          <p:cNvSpPr txBox="1"/>
          <p:nvPr/>
        </p:nvSpPr>
        <p:spPr>
          <a:xfrm>
            <a:off x="8202231" y="1418135"/>
            <a:ext cx="12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전공 관련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1072260"/>
            <a:ext cx="4308050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7715"/>
          </a:xfrm>
          <a:solidFill>
            <a:srgbClr val="0768B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7FAB3-0A25-2DC7-C9BB-FBFEDB30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907"/>
            <a:ext cx="4905080" cy="2476893"/>
          </a:xfrm>
          <a:solidFill>
            <a:srgbClr val="0768BE"/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1.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텍스트 기반 영화 장르 멀티 레이블 분류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2.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서울시 대중교통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및 혼잡도 네트워크 분석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3.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기계학습 파이썬 스크래치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4. Wanna-min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음성인식 발음교정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서비스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C497307-6ACF-A3FA-0DFF-841731259093}"/>
              </a:ext>
            </a:extLst>
          </p:cNvPr>
          <p:cNvSpPr txBox="1">
            <a:spLocks/>
          </p:cNvSpPr>
          <p:nvPr/>
        </p:nvSpPr>
        <p:spPr>
          <a:xfrm>
            <a:off x="6315958" y="2780907"/>
            <a:ext cx="4352041" cy="2476893"/>
          </a:xfrm>
          <a:prstGeom prst="rect">
            <a:avLst/>
          </a:prstGeom>
          <a:solidFill>
            <a:srgbClr val="0768BE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6. (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캐글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요가동작 이미지 분류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7. (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캐글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LIWC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기반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MBTI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8. (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캐글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네트워크 데이터 분류 모델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9.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카카오톡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 &amp;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웹크롤링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프로그램</a:t>
            </a:r>
          </a:p>
          <a:p>
            <a:r>
              <a:rPr lang="en-US" altLang="ko-KR" sz="1400" b="1" dirty="0">
                <a:solidFill>
                  <a:srgbClr val="DDDDDD">
                    <a:alpha val="68000"/>
                  </a:srgbClr>
                </a:solidFill>
              </a:rPr>
              <a:t> </a:t>
            </a:r>
          </a:p>
          <a:p>
            <a:endParaRPr lang="ko-KR" altLang="en-US" sz="1600" b="1" dirty="0">
              <a:solidFill>
                <a:srgbClr val="DDDDDD">
                  <a:alpha val="6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CDC192E6-2C9B-0DB2-56BF-D72DE54F4777}"/>
              </a:ext>
            </a:extLst>
          </p:cNvPr>
          <p:cNvSpPr txBox="1">
            <a:spLocks/>
          </p:cNvSpPr>
          <p:nvPr/>
        </p:nvSpPr>
        <p:spPr>
          <a:xfrm>
            <a:off x="6432644" y="1844154"/>
            <a:ext cx="4675274" cy="4330404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스파르타 데이터 수업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(blog/</a:t>
            </a:r>
            <a:r>
              <a:rPr lang="en-US" altLang="ko-KR" sz="1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addison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캐글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IMDB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장르 및 텍스트 데이터를 바탕으로 분류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TF-IDF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및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DTM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텍스트 데이터를 수치로 벡터화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나이브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베이즈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로지스틱 회귀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SVM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등 고전 기계학습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알고리즘을 바탕으로 모델을 제작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비교적 낮은 정확도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(50%)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및 단일 레이블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장르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 분류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FF0000"/>
              </a:highlight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Bert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를 이용한 영화 리뷰 감성분석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장영진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사전학습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BERT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모델 및 미세조정으로 사용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- 512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개의 문장을 토큰으로 한번에 받기 때문에 유리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감성 분석이긴 하나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91%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의 높은 정확도 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 algn="l">
              <a:lnSpc>
                <a:spcPct val="200000"/>
              </a:lnSpc>
            </a:pPr>
            <a:endParaRPr lang="ko-KR" altLang="en-US" b="1" dirty="0">
              <a:solidFill>
                <a:srgbClr val="DDDDDD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5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영화장르 멀티 레이블 분류모델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448716" y="1418135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A5F2D-3666-7444-818B-90AFACDF6BE7}"/>
              </a:ext>
            </a:extLst>
          </p:cNvPr>
          <p:cNvSpPr txBox="1"/>
          <p:nvPr/>
        </p:nvSpPr>
        <p:spPr>
          <a:xfrm>
            <a:off x="8202231" y="1418135"/>
            <a:ext cx="12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선행 연구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-985" y="827163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다중 문서 12">
            <a:extLst>
              <a:ext uri="{FF2B5EF4-FFF2-40B4-BE49-F238E27FC236}">
                <a16:creationId xmlns:a16="http://schemas.microsoft.com/office/drawing/2014/main" id="{ED3B86F2-6368-CE70-BC96-62FED3352938}"/>
              </a:ext>
            </a:extLst>
          </p:cNvPr>
          <p:cNvSpPr/>
          <p:nvPr/>
        </p:nvSpPr>
        <p:spPr>
          <a:xfrm>
            <a:off x="1130513" y="2685554"/>
            <a:ext cx="1734532" cy="1875932"/>
          </a:xfrm>
          <a:prstGeom prst="flowChartMultidocument">
            <a:avLst/>
          </a:prstGeom>
          <a:solidFill>
            <a:srgbClr val="DDDDD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시놉시스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화살표: 왼쪽으로 구부러짐 13">
            <a:extLst>
              <a:ext uri="{FF2B5EF4-FFF2-40B4-BE49-F238E27FC236}">
                <a16:creationId xmlns:a16="http://schemas.microsoft.com/office/drawing/2014/main" id="{C946C11E-0605-8623-47DD-A8210B533F99}"/>
              </a:ext>
            </a:extLst>
          </p:cNvPr>
          <p:cNvSpPr/>
          <p:nvPr/>
        </p:nvSpPr>
        <p:spPr>
          <a:xfrm>
            <a:off x="3132064" y="3092591"/>
            <a:ext cx="1734532" cy="2281941"/>
          </a:xfrm>
          <a:prstGeom prst="curvedLeftArrow">
            <a:avLst>
              <a:gd name="adj1" fmla="val 25000"/>
              <a:gd name="adj2" fmla="val 48348"/>
              <a:gd name="adj3" fmla="val 3206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E27C7-2F75-480B-9E7C-00A7E41F3D88}"/>
              </a:ext>
            </a:extLst>
          </p:cNvPr>
          <p:cNvSpPr txBox="1"/>
          <p:nvPr/>
        </p:nvSpPr>
        <p:spPr>
          <a:xfrm>
            <a:off x="863494" y="480658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액션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드라마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가족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,,,</a:t>
            </a:r>
            <a:endParaRPr lang="ko-KR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23438EBB-173B-D402-6C02-DC6626D2FCBF}"/>
              </a:ext>
            </a:extLst>
          </p:cNvPr>
          <p:cNvSpPr/>
          <p:nvPr/>
        </p:nvSpPr>
        <p:spPr>
          <a:xfrm>
            <a:off x="688156" y="5521789"/>
            <a:ext cx="4081807" cy="817734"/>
          </a:xfrm>
          <a:prstGeom prst="bracketPair">
            <a:avLst/>
          </a:prstGeom>
          <a:noFill/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BCE94-6F30-BC53-8A96-FCC7606B0274}"/>
              </a:ext>
            </a:extLst>
          </p:cNvPr>
          <p:cNvSpPr txBox="1"/>
          <p:nvPr/>
        </p:nvSpPr>
        <p:spPr>
          <a:xfrm>
            <a:off x="792471" y="5669046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Q.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영화 시놉시스 텍스트를 바탕으로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영화의 장르 분류를 자동화할 수 있지 않을까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48" y="3553622"/>
            <a:ext cx="1173430" cy="1173430"/>
          </a:xfrm>
          <a:prstGeom prst="rect">
            <a:avLst/>
          </a:prstGeom>
        </p:spPr>
      </p:pic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EE1161EF-700C-D771-3BAC-2A7DE83452AF}"/>
              </a:ext>
            </a:extLst>
          </p:cNvPr>
          <p:cNvSpPr/>
          <p:nvPr/>
        </p:nvSpPr>
        <p:spPr>
          <a:xfrm>
            <a:off x="10950619" y="3369801"/>
            <a:ext cx="904973" cy="367642"/>
          </a:xfrm>
          <a:prstGeom prst="wedgeRectCallout">
            <a:avLst>
              <a:gd name="adj1" fmla="val -75000"/>
              <a:gd name="adj2" fmla="val 650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B4BFD-B2D5-687B-9EC9-9E9E949865CD}"/>
              </a:ext>
            </a:extLst>
          </p:cNvPr>
          <p:cNvSpPr txBox="1"/>
          <p:nvPr/>
        </p:nvSpPr>
        <p:spPr>
          <a:xfrm>
            <a:off x="4502" y="861496"/>
            <a:ext cx="5015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Git-&gt; https://github.com/whale1510/movie_genre_multilabel_classification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A1F9D-9C0E-B9A6-918B-7488A675AEE1}"/>
              </a:ext>
            </a:extLst>
          </p:cNvPr>
          <p:cNvSpPr txBox="1"/>
          <p:nvPr/>
        </p:nvSpPr>
        <p:spPr>
          <a:xfrm>
            <a:off x="621823" y="1835238"/>
            <a:ext cx="4486441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응용머신러닝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수업 프로젝트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신경철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수집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조병웅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전처리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및 모델 구축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3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510CE9-1E9E-129B-054E-00DCE5B65473}"/>
              </a:ext>
            </a:extLst>
          </p:cNvPr>
          <p:cNvSpPr/>
          <p:nvPr/>
        </p:nvSpPr>
        <p:spPr>
          <a:xfrm>
            <a:off x="540677" y="5470503"/>
            <a:ext cx="3351813" cy="553307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DC192E6-2C9B-0DB2-56BF-D72DE54F4777}"/>
              </a:ext>
            </a:extLst>
          </p:cNvPr>
          <p:cNvSpPr txBox="1">
            <a:spLocks/>
          </p:cNvSpPr>
          <p:nvPr/>
        </p:nvSpPr>
        <p:spPr>
          <a:xfrm>
            <a:off x="573965" y="1387498"/>
            <a:ext cx="3875487" cy="3731189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데이터 수집</a:t>
            </a:r>
            <a:endParaRPr lang="en-US" altLang="ko-KR" sz="1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</a:t>
            </a:r>
            <a:r>
              <a:rPr lang="ko-KR" altLang="en-US" sz="1400" b="1" dirty="0">
                <a:solidFill>
                  <a:srgbClr val="DDDDDD"/>
                </a:solidFill>
              </a:rPr>
              <a:t> 목표 </a:t>
            </a:r>
            <a:r>
              <a:rPr lang="en-US" altLang="ko-KR" sz="1400" b="1" dirty="0">
                <a:solidFill>
                  <a:srgbClr val="DDDDDD"/>
                </a:solidFill>
              </a:rPr>
              <a:t>: </a:t>
            </a:r>
            <a:r>
              <a:rPr lang="ko-KR" altLang="en-US" sz="1400" b="1" dirty="0">
                <a:solidFill>
                  <a:srgbClr val="DDDDDD"/>
                </a:solidFill>
              </a:rPr>
              <a:t>영화 제목과 시놉시스를 컬럼으로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갖는 데이터 셋을 구축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구현 </a:t>
            </a:r>
            <a:r>
              <a:rPr lang="en-US" altLang="ko-KR" sz="1400" b="1" dirty="0">
                <a:solidFill>
                  <a:srgbClr val="DDDDDD"/>
                </a:solidFill>
              </a:rPr>
              <a:t>: KOBIS(</a:t>
            </a:r>
            <a:r>
              <a:rPr lang="ko-KR" altLang="en-US" sz="1400" b="1" dirty="0">
                <a:solidFill>
                  <a:srgbClr val="DDDDDD"/>
                </a:solidFill>
              </a:rPr>
              <a:t>영화진흥위원회</a:t>
            </a:r>
            <a:r>
              <a:rPr lang="en-US" altLang="ko-KR" sz="1400" b="1" dirty="0">
                <a:solidFill>
                  <a:srgbClr val="DDDDDD"/>
                </a:solidFill>
              </a:rPr>
              <a:t>) </a:t>
            </a:r>
            <a:r>
              <a:rPr lang="ko-KR" altLang="en-US" sz="1400" b="1" dirty="0">
                <a:solidFill>
                  <a:srgbClr val="DDDDDD"/>
                </a:solidFill>
              </a:rPr>
              <a:t>사이트에서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Xlsx </a:t>
            </a:r>
            <a:r>
              <a:rPr lang="ko-KR" altLang="en-US" sz="1400" b="1" dirty="0">
                <a:solidFill>
                  <a:srgbClr val="DDDDDD"/>
                </a:solidFill>
              </a:rPr>
              <a:t>형식 영화제목 데이터를 수집</a:t>
            </a:r>
            <a:r>
              <a:rPr lang="en-US" altLang="ko-KR" sz="1400" b="1" dirty="0">
                <a:solidFill>
                  <a:srgbClr val="DDDDDD"/>
                </a:solidFill>
              </a:rPr>
              <a:t>. </a:t>
            </a:r>
            <a:r>
              <a:rPr lang="ko-KR" altLang="en-US" sz="1400" b="1" dirty="0">
                <a:solidFill>
                  <a:srgbClr val="DDDDDD"/>
                </a:solidFill>
              </a:rPr>
              <a:t>해당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데이터셋을 데이터프레임으로 전환하여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데이터 제목에 맞는 시놉시스와 영화장르를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가져오는</a:t>
            </a:r>
            <a:r>
              <a:rPr lang="en-US" altLang="ko-KR" sz="1400" b="1" dirty="0">
                <a:solidFill>
                  <a:srgbClr val="DDDDDD"/>
                </a:solidFill>
              </a:rPr>
              <a:t> Naver </a:t>
            </a:r>
            <a:r>
              <a:rPr lang="ko-KR" altLang="en-US" sz="1400" b="1" dirty="0">
                <a:solidFill>
                  <a:srgbClr val="DDDDDD"/>
                </a:solidFill>
              </a:rPr>
              <a:t>영화정보 </a:t>
            </a:r>
            <a:r>
              <a:rPr lang="ko-KR" altLang="en-US" sz="1400" b="1" dirty="0" err="1">
                <a:solidFill>
                  <a:srgbClr val="DDDDDD"/>
                </a:solidFill>
              </a:rPr>
              <a:t>웹크롤링</a:t>
            </a:r>
            <a:r>
              <a:rPr lang="ko-KR" altLang="en-US" sz="1400" b="1" dirty="0">
                <a:solidFill>
                  <a:srgbClr val="DDDDDD"/>
                </a:solidFill>
              </a:rPr>
              <a:t> 함수를 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제작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Bs4, request </a:t>
            </a:r>
            <a:r>
              <a:rPr lang="ko-KR" altLang="en-US" sz="1400" b="1" dirty="0">
                <a:solidFill>
                  <a:srgbClr val="DDDDDD"/>
                </a:solidFill>
              </a:rPr>
              <a:t>등 라이브러리 사용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en-US" altLang="ko-KR" sz="1400" b="1" dirty="0">
                <a:solidFill>
                  <a:srgbClr val="DDDDDD"/>
                </a:solidFill>
              </a:rPr>
              <a:t> 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영화장르 멀티 레이블 분류모델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5498348" y="1387498"/>
            <a:ext cx="11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연구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29" y="214068"/>
            <a:ext cx="1173430" cy="1173430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A1C3BE71-3CE7-CF3C-E58E-8FED2AC2D882}"/>
              </a:ext>
            </a:extLst>
          </p:cNvPr>
          <p:cNvSpPr txBox="1">
            <a:spLocks/>
          </p:cNvSpPr>
          <p:nvPr/>
        </p:nvSpPr>
        <p:spPr>
          <a:xfrm>
            <a:off x="4174899" y="1979136"/>
            <a:ext cx="3875487" cy="3731189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데이터 </a:t>
            </a:r>
            <a:r>
              <a:rPr lang="ko-KR" altLang="en-US" sz="1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전처리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/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벡터화</a:t>
            </a:r>
            <a:endParaRPr lang="en-US" altLang="ko-KR" sz="1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목표 </a:t>
            </a:r>
            <a:r>
              <a:rPr lang="en-US" altLang="ko-KR" sz="1400" b="1" dirty="0">
                <a:solidFill>
                  <a:srgbClr val="DDDDDD"/>
                </a:solidFill>
              </a:rPr>
              <a:t>: </a:t>
            </a:r>
            <a:r>
              <a:rPr lang="ko-KR" altLang="en-US" sz="1400" b="1" dirty="0">
                <a:solidFill>
                  <a:srgbClr val="DDDDDD"/>
                </a:solidFill>
              </a:rPr>
              <a:t>모델에 돌릴 수 있도록 텍스트 데이터를 </a:t>
            </a:r>
            <a:r>
              <a:rPr lang="ko-KR" altLang="en-US" sz="1400" b="1" dirty="0" err="1">
                <a:solidFill>
                  <a:srgbClr val="DDDDDD"/>
                </a:solidFill>
              </a:rPr>
              <a:t>수치화된</a:t>
            </a:r>
            <a:r>
              <a:rPr lang="ko-KR" altLang="en-US" sz="1400" b="1" dirty="0">
                <a:solidFill>
                  <a:srgbClr val="DDDDDD"/>
                </a:solidFill>
              </a:rPr>
              <a:t> 숫자형 데이터 형식으로 변환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구현 </a:t>
            </a:r>
            <a:r>
              <a:rPr lang="en-US" altLang="ko-KR" sz="1400" b="1" dirty="0">
                <a:solidFill>
                  <a:srgbClr val="DDDDDD"/>
                </a:solidFill>
              </a:rPr>
              <a:t>: </a:t>
            </a:r>
            <a:r>
              <a:rPr lang="ko-KR" altLang="en-US" sz="1400" b="1" dirty="0">
                <a:solidFill>
                  <a:srgbClr val="DDDDDD"/>
                </a:solidFill>
              </a:rPr>
              <a:t>정답 레이블인 영화 장르 데이터는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 err="1">
                <a:solidFill>
                  <a:srgbClr val="DDDDDD"/>
                </a:solidFill>
              </a:rPr>
              <a:t>원핫</a:t>
            </a:r>
            <a:r>
              <a:rPr lang="ko-KR" altLang="en-US" sz="1400" b="1" dirty="0">
                <a:solidFill>
                  <a:srgbClr val="DDDDDD"/>
                </a:solidFill>
              </a:rPr>
              <a:t> 인코딩으로 벡터화</a:t>
            </a:r>
            <a:r>
              <a:rPr lang="en-US" altLang="ko-KR" sz="1400" b="1" dirty="0">
                <a:solidFill>
                  <a:srgbClr val="DDDDDD"/>
                </a:solidFill>
              </a:rPr>
              <a:t> / </a:t>
            </a:r>
            <a:r>
              <a:rPr lang="ko-KR" altLang="en-US" sz="1400" b="1" dirty="0">
                <a:solidFill>
                  <a:srgbClr val="DDDDDD"/>
                </a:solidFill>
              </a:rPr>
              <a:t>텍스트 데이터는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BERT</a:t>
            </a:r>
            <a:r>
              <a:rPr lang="ko-KR" altLang="en-US" sz="1400" b="1" dirty="0">
                <a:solidFill>
                  <a:srgbClr val="DDDDDD"/>
                </a:solidFill>
              </a:rPr>
              <a:t> 모델의 특성상 따로 </a:t>
            </a:r>
            <a:r>
              <a:rPr lang="ko-KR" altLang="en-US" sz="1400" b="1" dirty="0" err="1">
                <a:solidFill>
                  <a:srgbClr val="DDDDDD"/>
                </a:solidFill>
              </a:rPr>
              <a:t>불용어</a:t>
            </a:r>
            <a:r>
              <a:rPr lang="ko-KR" altLang="en-US" sz="1400" b="1" dirty="0">
                <a:solidFill>
                  <a:srgbClr val="DDDDDD"/>
                </a:solidFill>
              </a:rPr>
              <a:t> 처리하지 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않음</a:t>
            </a:r>
            <a:r>
              <a:rPr lang="en-US" altLang="ko-KR" sz="1400" b="1" dirty="0">
                <a:solidFill>
                  <a:srgbClr val="DDDDDD"/>
                </a:solidFill>
              </a:rPr>
              <a:t>.  </a:t>
            </a:r>
            <a:r>
              <a:rPr lang="ko-KR" altLang="en-US" sz="1400" b="1" dirty="0">
                <a:solidFill>
                  <a:srgbClr val="DDDDDD"/>
                </a:solidFill>
              </a:rPr>
              <a:t>단어를 더 작은 단위형태로 쪼개는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 err="1">
                <a:solidFill>
                  <a:srgbClr val="DDDDDD"/>
                </a:solidFill>
              </a:rPr>
              <a:t>서브워드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ko-KR" altLang="en-US" sz="1400" b="1" dirty="0" err="1">
                <a:solidFill>
                  <a:srgbClr val="DDDDDD"/>
                </a:solidFill>
              </a:rPr>
              <a:t>토크나이저를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en-US" altLang="ko-KR" sz="1400" b="1" dirty="0">
                <a:solidFill>
                  <a:srgbClr val="DDDDDD"/>
                </a:solidFill>
              </a:rPr>
              <a:t>BERT </a:t>
            </a:r>
            <a:r>
              <a:rPr lang="ko-KR" altLang="en-US" sz="1400" b="1" dirty="0">
                <a:solidFill>
                  <a:srgbClr val="DDDDDD"/>
                </a:solidFill>
              </a:rPr>
              <a:t>모델에서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불러와서 사용</a:t>
            </a:r>
            <a:r>
              <a:rPr lang="en-US" altLang="ko-KR" sz="1400" b="1" dirty="0">
                <a:solidFill>
                  <a:srgbClr val="DDDDDD"/>
                </a:solidFill>
              </a:rPr>
              <a:t>(</a:t>
            </a:r>
            <a:r>
              <a:rPr lang="ko-KR" altLang="en-US" sz="1400" b="1" dirty="0">
                <a:solidFill>
                  <a:srgbClr val="DDDDDD"/>
                </a:solidFill>
              </a:rPr>
              <a:t>모델 선택에서 설명</a:t>
            </a:r>
            <a:r>
              <a:rPr lang="en-US" altLang="ko-KR" sz="1400" b="1" dirty="0">
                <a:solidFill>
                  <a:srgbClr val="DDDDDD"/>
                </a:solidFill>
              </a:rPr>
              <a:t>).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endParaRPr lang="en-US" altLang="ko-KR" sz="1400" b="1" dirty="0">
              <a:solidFill>
                <a:srgbClr val="DDDDDD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896A6FB5-0BD1-EF64-0270-75EA9045FE9E}"/>
              </a:ext>
            </a:extLst>
          </p:cNvPr>
          <p:cNvSpPr txBox="1">
            <a:spLocks/>
          </p:cNvSpPr>
          <p:nvPr/>
        </p:nvSpPr>
        <p:spPr>
          <a:xfrm>
            <a:off x="7775833" y="2702750"/>
            <a:ext cx="3875487" cy="3731189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모델 선택 </a:t>
            </a: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/ </a:t>
            </a:r>
            <a:r>
              <a:rPr lang="ko-KR" altLang="en-US" sz="1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구축</a:t>
            </a:r>
            <a:endParaRPr lang="en-US" altLang="ko-KR" sz="1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선택 </a:t>
            </a:r>
            <a:r>
              <a:rPr lang="en-US" altLang="ko-KR" sz="1400" b="1" dirty="0">
                <a:solidFill>
                  <a:srgbClr val="DDDDDD"/>
                </a:solidFill>
              </a:rPr>
              <a:t>: KLUE based BERT </a:t>
            </a:r>
            <a:r>
              <a:rPr lang="ko-KR" altLang="en-US" sz="1400" b="1" dirty="0">
                <a:solidFill>
                  <a:srgbClr val="DDDDDD"/>
                </a:solidFill>
              </a:rPr>
              <a:t>모델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선택 이유</a:t>
            </a:r>
            <a:r>
              <a:rPr lang="en-US" altLang="ko-KR" sz="1400" b="1" dirty="0">
                <a:solidFill>
                  <a:srgbClr val="DDDDDD"/>
                </a:solidFill>
              </a:rPr>
              <a:t> : </a:t>
            </a:r>
            <a:r>
              <a:rPr lang="ko-KR" altLang="en-US" sz="1400" b="1" dirty="0">
                <a:solidFill>
                  <a:srgbClr val="DDDDDD"/>
                </a:solidFill>
              </a:rPr>
              <a:t>한국어 벤치마크 </a:t>
            </a:r>
            <a:r>
              <a:rPr lang="ko-KR" altLang="en-US" sz="1400" b="1" dirty="0" err="1">
                <a:solidFill>
                  <a:srgbClr val="DDDDDD"/>
                </a:solidFill>
              </a:rPr>
              <a:t>데이터셋인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en-US" altLang="ko-KR" sz="1400" b="1" dirty="0">
                <a:solidFill>
                  <a:srgbClr val="DDDDDD"/>
                </a:solidFill>
              </a:rPr>
              <a:t>KLUE</a:t>
            </a:r>
            <a:r>
              <a:rPr lang="ko-KR" altLang="en-US" sz="1400" b="1" dirty="0">
                <a:solidFill>
                  <a:srgbClr val="DDDDDD"/>
                </a:solidFill>
              </a:rPr>
              <a:t>로 학습한 모델은 기존보다 한국어를 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더 잘 이해하기 때문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- </a:t>
            </a:r>
            <a:r>
              <a:rPr lang="ko-KR" altLang="en-US" sz="1400" b="1" dirty="0">
                <a:solidFill>
                  <a:srgbClr val="DDDDDD"/>
                </a:solidFill>
              </a:rPr>
              <a:t>구현 </a:t>
            </a:r>
            <a:r>
              <a:rPr lang="en-US" altLang="ko-KR" sz="1400" b="1" dirty="0">
                <a:solidFill>
                  <a:srgbClr val="DDDDDD"/>
                </a:solidFill>
              </a:rPr>
              <a:t>: </a:t>
            </a:r>
            <a:r>
              <a:rPr lang="ko-KR" altLang="en-US" sz="1400" b="1" dirty="0" err="1">
                <a:solidFill>
                  <a:srgbClr val="DDDDDD"/>
                </a:solidFill>
              </a:rPr>
              <a:t>사전학습된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en-US" altLang="ko-KR" sz="1400" b="1" dirty="0">
                <a:solidFill>
                  <a:srgbClr val="DDDDDD"/>
                </a:solidFill>
              </a:rPr>
              <a:t>KLUE based</a:t>
            </a:r>
            <a:r>
              <a:rPr lang="ko-KR" altLang="en-US" sz="1400" b="1" dirty="0">
                <a:solidFill>
                  <a:srgbClr val="DDDDDD"/>
                </a:solidFill>
              </a:rPr>
              <a:t> </a:t>
            </a:r>
            <a:r>
              <a:rPr lang="en-US" altLang="ko-KR" sz="1400" b="1" dirty="0">
                <a:solidFill>
                  <a:srgbClr val="DDDDDD"/>
                </a:solidFill>
              </a:rPr>
              <a:t>BERT</a:t>
            </a:r>
            <a:r>
              <a:rPr lang="ko-KR" altLang="en-US" sz="1400" b="1" dirty="0">
                <a:solidFill>
                  <a:srgbClr val="DDDDDD"/>
                </a:solidFill>
              </a:rPr>
              <a:t> 모델을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 err="1">
                <a:solidFill>
                  <a:srgbClr val="DDDDDD"/>
                </a:solidFill>
              </a:rPr>
              <a:t>허깅페이스를</a:t>
            </a:r>
            <a:r>
              <a:rPr lang="ko-KR" altLang="en-US" sz="1400" b="1" dirty="0">
                <a:solidFill>
                  <a:srgbClr val="DDDDDD"/>
                </a:solidFill>
              </a:rPr>
              <a:t> 통해 불러오고</a:t>
            </a:r>
            <a:r>
              <a:rPr lang="en-US" altLang="ko-KR" sz="1400" b="1" dirty="0">
                <a:solidFill>
                  <a:srgbClr val="DDDDDD"/>
                </a:solidFill>
              </a:rPr>
              <a:t>, </a:t>
            </a:r>
            <a:r>
              <a:rPr lang="ko-KR" altLang="en-US" sz="1400" b="1" dirty="0">
                <a:solidFill>
                  <a:srgbClr val="DDDDDD"/>
                </a:solidFill>
              </a:rPr>
              <a:t>약 </a:t>
            </a:r>
            <a:r>
              <a:rPr lang="en-US" altLang="ko-KR" sz="1400" b="1" dirty="0">
                <a:solidFill>
                  <a:srgbClr val="DDDDDD"/>
                </a:solidFill>
              </a:rPr>
              <a:t>20</a:t>
            </a:r>
            <a:r>
              <a:rPr lang="ko-KR" altLang="en-US" sz="1400" b="1" dirty="0">
                <a:solidFill>
                  <a:srgbClr val="DDDDDD"/>
                </a:solidFill>
              </a:rPr>
              <a:t>개의 영화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>
                <a:solidFill>
                  <a:srgbClr val="DDDDDD"/>
                </a:solidFill>
              </a:rPr>
              <a:t>장르를 구분하도록 </a:t>
            </a:r>
            <a:r>
              <a:rPr lang="en-US" altLang="ko-KR" sz="1400" b="1" dirty="0" err="1">
                <a:solidFill>
                  <a:srgbClr val="DDDDDD"/>
                </a:solidFill>
              </a:rPr>
              <a:t>Outlayer</a:t>
            </a:r>
            <a:r>
              <a:rPr lang="ko-KR" altLang="en-US" sz="1400" b="1" dirty="0">
                <a:solidFill>
                  <a:srgbClr val="DDDDDD"/>
                </a:solidFill>
              </a:rPr>
              <a:t>를 수정한 </a:t>
            </a:r>
            <a:r>
              <a:rPr lang="en-US" altLang="ko-KR" sz="1400" b="1" dirty="0">
                <a:solidFill>
                  <a:srgbClr val="DDDDDD"/>
                </a:solidFill>
              </a:rPr>
              <a:t>fine-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solidFill>
                  <a:srgbClr val="DDDDDD"/>
                </a:solidFill>
              </a:rPr>
              <a:t>tuning </a:t>
            </a:r>
            <a:r>
              <a:rPr lang="ko-KR" altLang="en-US" sz="1400" b="1" dirty="0">
                <a:solidFill>
                  <a:srgbClr val="DDDDDD"/>
                </a:solidFill>
              </a:rPr>
              <a:t>모델을 가지고 있는 데이터셋을 통해</a:t>
            </a:r>
            <a:endParaRPr lang="en-US" altLang="ko-KR" sz="1400" b="1" dirty="0">
              <a:solidFill>
                <a:srgbClr val="DDDDDD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 err="1">
                <a:solidFill>
                  <a:srgbClr val="DDDDDD"/>
                </a:solidFill>
              </a:rPr>
              <a:t>전이학습시켜</a:t>
            </a:r>
            <a:r>
              <a:rPr lang="ko-KR" altLang="en-US" sz="1400" b="1" dirty="0">
                <a:solidFill>
                  <a:srgbClr val="DDDDDD"/>
                </a:solidFill>
              </a:rPr>
              <a:t> 모델을 구현</a:t>
            </a:r>
            <a:r>
              <a:rPr lang="en-US" altLang="ko-KR" sz="1400" b="1" dirty="0">
                <a:solidFill>
                  <a:srgbClr val="DDDDDD"/>
                </a:solidFill>
              </a:rPr>
              <a:t>.</a:t>
            </a:r>
            <a:endParaRPr lang="ko-KR" altLang="en-US" sz="1400" b="1" dirty="0">
              <a:solidFill>
                <a:srgbClr val="DDDDD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F26D7-674E-51FA-28D7-B9E78DDD00EA}"/>
              </a:ext>
            </a:extLst>
          </p:cNvPr>
          <p:cNvSpPr txBox="1"/>
          <p:nvPr/>
        </p:nvSpPr>
        <p:spPr>
          <a:xfrm>
            <a:off x="540678" y="5269936"/>
            <a:ext cx="335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Skills: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Python,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Bert,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HuggingFace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PyTorch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5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CDC192E6-2C9B-0DB2-56BF-D72DE54F4777}"/>
              </a:ext>
            </a:extLst>
          </p:cNvPr>
          <p:cNvSpPr txBox="1">
            <a:spLocks/>
          </p:cNvSpPr>
          <p:nvPr/>
        </p:nvSpPr>
        <p:spPr>
          <a:xfrm>
            <a:off x="8141895" y="2546431"/>
            <a:ext cx="3527995" cy="3560020"/>
          </a:xfrm>
          <a:prstGeom prst="rect">
            <a:avLst/>
          </a:prstGeom>
          <a:solidFill>
            <a:srgbClr val="04366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단일 영화 장르만을 분류할 수 있는 기존의 연구들과 달리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한 영화에 다양한 장르를 분류하여 부여할 수 있음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그럼에도 불구하고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, 50%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정확도에 머물러있던 기존 연구와 달리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80~90%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의 높은 정확도를 가짐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향후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포스터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image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데이터 또한 같이 적용하여 </a:t>
            </a:r>
            <a:r>
              <a:rPr lang="ko-KR" altLang="en-US" sz="1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멀티모달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모델을 만들어 개선할 수 있을 것이라 기대됨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ko-KR" altLang="en-US" sz="1200" b="1" dirty="0">
                <a:solidFill>
                  <a:srgbClr val="DDDDDD"/>
                </a:solidFill>
              </a:rPr>
              <a:t>현재는 코드 모델만 완성된 상태지만</a:t>
            </a:r>
            <a:r>
              <a:rPr lang="en-US" altLang="ko-KR" sz="1200" b="1" dirty="0">
                <a:solidFill>
                  <a:srgbClr val="DDDDDD"/>
                </a:solidFill>
              </a:rPr>
              <a:t>, </a:t>
            </a:r>
            <a:r>
              <a:rPr lang="ko-KR" altLang="en-US" sz="1200" b="1" dirty="0">
                <a:solidFill>
                  <a:srgbClr val="DDDDDD"/>
                </a:solidFill>
              </a:rPr>
              <a:t>실제 </a:t>
            </a:r>
            <a:br>
              <a:rPr lang="en-US" altLang="ko-KR" sz="1200" b="1" dirty="0">
                <a:solidFill>
                  <a:srgbClr val="DDDDDD"/>
                </a:solidFill>
              </a:rPr>
            </a:br>
            <a:r>
              <a:rPr lang="ko-KR" altLang="en-US" sz="1200" b="1" dirty="0">
                <a:solidFill>
                  <a:srgbClr val="DDDDDD"/>
                </a:solidFill>
              </a:rPr>
              <a:t>웹</a:t>
            </a:r>
            <a:r>
              <a:rPr lang="en-US" altLang="ko-KR" sz="1200" b="1" dirty="0">
                <a:solidFill>
                  <a:srgbClr val="DDDDDD"/>
                </a:solidFill>
              </a:rPr>
              <a:t> GUI</a:t>
            </a:r>
            <a:r>
              <a:rPr lang="ko-KR" altLang="en-US" sz="1200" b="1" dirty="0">
                <a:solidFill>
                  <a:srgbClr val="DDDDDD"/>
                </a:solidFill>
              </a:rPr>
              <a:t> 기반으로 작동하는 형태로 추후 제작</a:t>
            </a:r>
            <a:r>
              <a:rPr lang="en-US" altLang="ko-KR" sz="1200" b="1" dirty="0">
                <a:solidFill>
                  <a:srgbClr val="DDDDDD"/>
                </a:solidFill>
              </a:rPr>
              <a:t>.</a:t>
            </a:r>
            <a:endParaRPr lang="ko-KR" altLang="en-US" sz="1200" b="1" dirty="0">
              <a:solidFill>
                <a:srgbClr val="DDDDDD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영화장르 멀티 레이블 분류모델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5498348" y="1384544"/>
            <a:ext cx="11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연구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9548C6-9041-1C17-C5ED-1EC43CFA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40" y="2546431"/>
            <a:ext cx="3530920" cy="3560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74DEEB-3CBA-C02D-9C10-522EB0FA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5" y="2546431"/>
            <a:ext cx="3530920" cy="356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F7604-63C9-C724-1184-03168F8F6FE3}"/>
              </a:ext>
            </a:extLst>
          </p:cNvPr>
          <p:cNvSpPr txBox="1"/>
          <p:nvPr/>
        </p:nvSpPr>
        <p:spPr>
          <a:xfrm>
            <a:off x="1657643" y="2063729"/>
            <a:ext cx="119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prediction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5149867" y="2094506"/>
            <a:ext cx="189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Classification report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9267017" y="2094506"/>
            <a:ext cx="12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Expectations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9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서울시 대중교통 네트워크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4855319" y="1515576"/>
            <a:ext cx="24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배경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804790" y="4977542"/>
            <a:ext cx="330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어떤 역들이 상대적으로 중요할까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9289455" y="2073361"/>
            <a:ext cx="131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50D64-6056-8B59-E086-67793E59ACD4}"/>
              </a:ext>
            </a:extLst>
          </p:cNvPr>
          <p:cNvSpPr txBox="1"/>
          <p:nvPr/>
        </p:nvSpPr>
        <p:spPr>
          <a:xfrm>
            <a:off x="0" y="841050"/>
            <a:ext cx="61281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https://github.com/whale1510/Seoul_transportation_GraphMining</a:t>
            </a:r>
            <a:endParaRPr lang="ko-KR" alt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이번 설 연휴, '서울시 대중교통 막차 시간 연장 없다' .... 심야 버스와 심야 택시는 운영 &lt; 뉴스와이드 &lt; 가치소비현장 &lt;  가치소비뉴스 &lt; 기사본문 - 컨슈머와이드">
            <a:extLst>
              <a:ext uri="{FF2B5EF4-FFF2-40B4-BE49-F238E27FC236}">
                <a16:creationId xmlns:a16="http://schemas.microsoft.com/office/drawing/2014/main" id="{E293AD40-BDFB-CB24-37B0-493284C1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2" y="2073361"/>
            <a:ext cx="3482348" cy="23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3B9CF5-DCCA-E0EC-B2F1-232E0FEF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10" y="3702245"/>
            <a:ext cx="3482349" cy="23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A2F15743-EEC7-1A5F-A7D9-5B085CCB8FED}"/>
              </a:ext>
            </a:extLst>
          </p:cNvPr>
          <p:cNvSpPr/>
          <p:nvPr/>
        </p:nvSpPr>
        <p:spPr>
          <a:xfrm>
            <a:off x="804790" y="4947756"/>
            <a:ext cx="3186970" cy="364208"/>
          </a:xfrm>
          <a:prstGeom prst="bracketPair">
            <a:avLst/>
          </a:prstGeom>
          <a:noFill/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3F9EB55E-1540-8FC5-C020-DF413935D052}"/>
              </a:ext>
            </a:extLst>
          </p:cNvPr>
          <p:cNvSpPr/>
          <p:nvPr/>
        </p:nvSpPr>
        <p:spPr>
          <a:xfrm>
            <a:off x="4514401" y="2800098"/>
            <a:ext cx="3186970" cy="364208"/>
          </a:xfrm>
          <a:prstGeom prst="bracketPair">
            <a:avLst/>
          </a:prstGeom>
          <a:noFill/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7A35A-4884-C0EC-1AD3-71A6AE5CD6FC}"/>
              </a:ext>
            </a:extLst>
          </p:cNvPr>
          <p:cNvSpPr txBox="1"/>
          <p:nvPr/>
        </p:nvSpPr>
        <p:spPr>
          <a:xfrm>
            <a:off x="4514401" y="2828313"/>
            <a:ext cx="330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어떤 역들이 혼잡하다고 예측할까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7E3C0BB1-AFB6-352B-4A3E-FD2AD67F3152}"/>
              </a:ext>
            </a:extLst>
          </p:cNvPr>
          <p:cNvSpPr/>
          <p:nvPr/>
        </p:nvSpPr>
        <p:spPr>
          <a:xfrm>
            <a:off x="2288239" y="4552869"/>
            <a:ext cx="220071" cy="266730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D5E50B18-EDD0-CF8C-EE95-251061BDE55A}"/>
              </a:ext>
            </a:extLst>
          </p:cNvPr>
          <p:cNvSpPr/>
          <p:nvPr/>
        </p:nvSpPr>
        <p:spPr>
          <a:xfrm rot="10800000">
            <a:off x="5997850" y="3281768"/>
            <a:ext cx="220071" cy="266730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9AC9F-741E-0D26-660C-935FF1F8D287}"/>
              </a:ext>
            </a:extLst>
          </p:cNvPr>
          <p:cNvSpPr txBox="1"/>
          <p:nvPr/>
        </p:nvSpPr>
        <p:spPr>
          <a:xfrm>
            <a:off x="8310276" y="2511371"/>
            <a:ext cx="3186970" cy="29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"/>
            </a:pP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데이터  마이닝 수업 팀 프로젝트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"/>
            </a:pP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지하철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버스 그래프 탐색 및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노드별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혼잡도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분석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"/>
            </a:pP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 구성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그래프 분석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발표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"/>
            </a:pP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연구 기획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그래프 제작 및 위치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API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연동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분석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"/>
            </a:pP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Stacks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Python, Gephi,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Networkx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KaKaoAPI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8179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D10D-F2B2-22E3-6FF8-E9E59872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32059" cy="742318"/>
          </a:xfrm>
          <a:noFill/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서울시 대중교통 네트워크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9CB8-DB41-2DCF-E09B-C094C469BE98}"/>
              </a:ext>
            </a:extLst>
          </p:cNvPr>
          <p:cNvSpPr txBox="1"/>
          <p:nvPr/>
        </p:nvSpPr>
        <p:spPr>
          <a:xfrm>
            <a:off x="2969444" y="1088339"/>
            <a:ext cx="11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선행 연구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F4A62-60DC-88EE-E6F8-49BEC8BA6E59}"/>
              </a:ext>
            </a:extLst>
          </p:cNvPr>
          <p:cNvCxnSpPr>
            <a:cxnSpLocks/>
          </p:cNvCxnSpPr>
          <p:nvPr/>
        </p:nvCxnSpPr>
        <p:spPr>
          <a:xfrm>
            <a:off x="0" y="834190"/>
            <a:ext cx="5938887" cy="0"/>
          </a:xfrm>
          <a:prstGeom prst="line">
            <a:avLst/>
          </a:prstGeom>
          <a:ln w="15875">
            <a:gradFill flip="none" rotWithShape="1">
              <a:gsLst>
                <a:gs pos="1000">
                  <a:srgbClr val="C2D1EB">
                    <a:alpha val="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그래픽, 직사각형, 폰트이(가) 표시된 사진&#10;&#10;자동 생성된 설명">
            <a:extLst>
              <a:ext uri="{FF2B5EF4-FFF2-40B4-BE49-F238E27FC236}">
                <a16:creationId xmlns:a16="http://schemas.microsoft.com/office/drawing/2014/main" id="{E36B3229-E35F-254A-7DF4-EA29D106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48" y="209767"/>
            <a:ext cx="1173430" cy="1173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F7604-63C9-C724-1184-03168F8F6FE3}"/>
              </a:ext>
            </a:extLst>
          </p:cNvPr>
          <p:cNvSpPr txBox="1"/>
          <p:nvPr/>
        </p:nvSpPr>
        <p:spPr>
          <a:xfrm>
            <a:off x="1677058" y="1460734"/>
            <a:ext cx="378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서울시 대중교통 네트워크 분석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인하대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3CA3F-4692-5C9B-8B7F-B57A53853252}"/>
              </a:ext>
            </a:extLst>
          </p:cNvPr>
          <p:cNvSpPr txBox="1"/>
          <p:nvPr/>
        </p:nvSpPr>
        <p:spPr>
          <a:xfrm>
            <a:off x="1471297" y="4328974"/>
            <a:ext cx="419159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Networkx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라이브러리를 통해 네트워크를 제작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서울시대중교통시스템에서 데이터셋 수집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방향성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그래프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노드를 통한 매개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및 인접중심성 파악 가능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무가중치 그래프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가중치를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활요하지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못함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. Eigenvector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 및 혼잡도 측정 불가능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한계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036C3-3EB3-67B1-B7E0-2ADED2FE8802}"/>
              </a:ext>
            </a:extLst>
          </p:cNvPr>
          <p:cNvSpPr txBox="1"/>
          <p:nvPr/>
        </p:nvSpPr>
        <p:spPr>
          <a:xfrm>
            <a:off x="6786388" y="1489927"/>
            <a:ext cx="36770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 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선행 연구에서 더 발전하여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엣지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가중치를 구현하여 혼잡도 및 추가적인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또한 파악해는 것을 목적으로 함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단순히 그래프만을 만드는 것을 벗어나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실제 지역별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 단위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높은 수치대로 순위를 제시해보는 것을 목적으로 함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Aft>
                <a:spcPts val="120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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단계</a:t>
            </a:r>
            <a:r>
              <a:rPr lang="en-US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지하철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및 버스 정류장 노드화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노선별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엣지화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및 가중치 삽입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혼잡도 계산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 </a:t>
            </a: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중심성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계산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행정구역별 수치 확인</a:t>
            </a:r>
            <a:endParaRPr lang="en-US" altLang="ko-KR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역할분담 내에서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1, 4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번을 담당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C2B37-583C-D594-CFFB-7AD0BE1248B4}"/>
              </a:ext>
            </a:extLst>
          </p:cNvPr>
          <p:cNvSpPr txBox="1"/>
          <p:nvPr/>
        </p:nvSpPr>
        <p:spPr>
          <a:xfrm>
            <a:off x="8027252" y="1088339"/>
            <a:ext cx="11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연구 기획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C822BD-6B5B-2410-3C63-25A19A53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12" y="1844613"/>
            <a:ext cx="4461363" cy="2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2331</Words>
  <Application>Microsoft Office PowerPoint</Application>
  <PresentationFormat>와이드스크린</PresentationFormat>
  <Paragraphs>383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PORTFOLIO</vt:lpstr>
      <vt:lpstr>#소개</vt:lpstr>
      <vt:lpstr>#Experience</vt:lpstr>
      <vt:lpstr>project</vt:lpstr>
      <vt:lpstr>1. 영화장르 멀티 레이블 분류모델 </vt:lpstr>
      <vt:lpstr>1. 영화장르 멀티 레이블 분류모델 </vt:lpstr>
      <vt:lpstr>1. 영화장르 멀티 레이블 분류모델 </vt:lpstr>
      <vt:lpstr>2. 서울시 대중교통 네트워크 분석</vt:lpstr>
      <vt:lpstr>2. 서울시 대중교통 네트워크 분석</vt:lpstr>
      <vt:lpstr>2. 서울시 대중교통 네트워크 분석</vt:lpstr>
      <vt:lpstr>2. 서울시 대중교통 네트워크 분석</vt:lpstr>
      <vt:lpstr>2. 서울시 대중교통 네트워크 분석</vt:lpstr>
      <vt:lpstr>3. 기계학습 파이썬 스크래치</vt:lpstr>
      <vt:lpstr>3. 기계학습 파이썬 스크래치</vt:lpstr>
      <vt:lpstr>3. 기계학습 파이썬 스크래치</vt:lpstr>
      <vt:lpstr>4. 음성인식 발음교정 AI 서비스 Wanna-min</vt:lpstr>
      <vt:lpstr>4. 음성인식 발음교정 AI 서비스 Wanna-min</vt:lpstr>
      <vt:lpstr>4. 음성인식 발음교정 AI 서비스 Wanna-min</vt:lpstr>
      <vt:lpstr>5. 요가동작 이미지 분류 모델(캐글 프로젝트)</vt:lpstr>
      <vt:lpstr>5. 요가동작 이미지 분류 모델(캐글 프로젝트)</vt:lpstr>
      <vt:lpstr>6. LIWC 데이터 기반 MBTI 분류(캐글 프로젝트)</vt:lpstr>
      <vt:lpstr>6. LIWC 데이터 기반 MBTI 분류(캐글 프로젝트)</vt:lpstr>
      <vt:lpstr>7. 네트워크 데이터 분류 모델(캐글 프로젝트)</vt:lpstr>
      <vt:lpstr>7. 네트워크 데이터 분류 모델(캐글 프로젝트)</vt:lpstr>
      <vt:lpstr>8. 카카오 API &amp; 웹크롤링 프로그램</vt:lpstr>
      <vt:lpstr>8. 카카오 API &amp; 웹크롤링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병웅 조</dc:creator>
  <cp:lastModifiedBy>병웅 조</cp:lastModifiedBy>
  <cp:revision>6</cp:revision>
  <dcterms:created xsi:type="dcterms:W3CDTF">2024-01-10T07:26:36Z</dcterms:created>
  <dcterms:modified xsi:type="dcterms:W3CDTF">2024-01-23T18:02:52Z</dcterms:modified>
</cp:coreProperties>
</file>