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72" r:id="rId4"/>
    <p:sldId id="280" r:id="rId5"/>
    <p:sldId id="281" r:id="rId6"/>
    <p:sldId id="273" r:id="rId7"/>
    <p:sldId id="282" r:id="rId8"/>
    <p:sldId id="274" r:id="rId9"/>
    <p:sldId id="283" r:id="rId10"/>
    <p:sldId id="284" r:id="rId11"/>
    <p:sldId id="275" r:id="rId12"/>
    <p:sldId id="285" r:id="rId13"/>
    <p:sldId id="276" r:id="rId14"/>
    <p:sldId id="288" r:id="rId15"/>
    <p:sldId id="286" r:id="rId16"/>
    <p:sldId id="289" r:id="rId17"/>
    <p:sldId id="287" r:id="rId18"/>
    <p:sldId id="290" r:id="rId19"/>
    <p:sldId id="277" r:id="rId20"/>
    <p:sldId id="293" r:id="rId21"/>
    <p:sldId id="291" r:id="rId22"/>
    <p:sldId id="292" r:id="rId23"/>
    <p:sldId id="301" r:id="rId24"/>
    <p:sldId id="300" r:id="rId25"/>
    <p:sldId id="294" r:id="rId26"/>
    <p:sldId id="295" r:id="rId27"/>
    <p:sldId id="302" r:id="rId28"/>
    <p:sldId id="278" r:id="rId29"/>
    <p:sldId id="256" r:id="rId30"/>
    <p:sldId id="303" r:id="rId31"/>
    <p:sldId id="261" r:id="rId32"/>
    <p:sldId id="259" r:id="rId33"/>
    <p:sldId id="267" r:id="rId34"/>
    <p:sldId id="266" r:id="rId35"/>
    <p:sldId id="265" r:id="rId36"/>
    <p:sldId id="262" r:id="rId37"/>
    <p:sldId id="268" r:id="rId38"/>
    <p:sldId id="279" r:id="rId39"/>
    <p:sldId id="296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8AA7DA"/>
    <a:srgbClr val="B4C7E7"/>
    <a:srgbClr val="333333"/>
    <a:srgbClr val="663300"/>
    <a:srgbClr val="FF9999"/>
    <a:srgbClr val="FFFFFF"/>
    <a:srgbClr val="FFCCCC"/>
    <a:srgbClr val="26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0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22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1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0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0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4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A946-B59C-409D-AF21-876CA29D9F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7A9E-489C-4ACB-B715-1BF1C7413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C957CD11-869E-48A1-8DCC-6523CE7DAF63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C3131A67-D516-4631-BAB1-A2C1EB4AA1E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CA78C030-DB72-4AA7-9093-D7981251AC35}"/>
                </a:ext>
              </a:extLst>
            </p:cNvPr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62200" y="1601992"/>
            <a:ext cx="4429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퍼펙트</a:t>
            </a:r>
            <a:endParaRPr lang="ko-KR" altLang="en-US" sz="10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3233208"/>
            <a:ext cx="4429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솔루션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4097" y="3132529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 M S 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템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구  현 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로 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젝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트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927" y="5469466"/>
            <a:ext cx="656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  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이윤배  임성빈  임진혁  박형준  박현주</a:t>
            </a:r>
          </a:p>
        </p:txBody>
      </p:sp>
    </p:spTree>
    <p:extLst>
      <p:ext uri="{BB962C8B-B14F-4D97-AF65-F5344CB8AC3E}">
        <p14:creationId xmlns:p14="http://schemas.microsoft.com/office/powerpoint/2010/main" val="221481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3" name="직사각형 6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788A3-46B0-4A43-92DB-38872244F699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요구사항정의서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25D27E5D-69AE-45A2-812F-5D514F9C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496" y="1767397"/>
            <a:ext cx="10271621" cy="51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AFAE3C98-43A6-41D7-B9A3-BC20E30E4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39415"/>
              </p:ext>
            </p:extLst>
          </p:nvPr>
        </p:nvGraphicFramePr>
        <p:xfrm>
          <a:off x="190906" y="633522"/>
          <a:ext cx="8770215" cy="6064957"/>
        </p:xfrm>
        <a:graphic>
          <a:graphicData uri="http://schemas.openxmlformats.org/drawingml/2006/table">
            <a:tbl>
              <a:tblPr/>
              <a:tblGrid>
                <a:gridCol w="801371">
                  <a:extLst>
                    <a:ext uri="{9D8B030D-6E8A-4147-A177-3AD203B41FA5}">
                      <a16:colId xmlns="" xmlns:a16="http://schemas.microsoft.com/office/drawing/2014/main" val="3676022162"/>
                    </a:ext>
                  </a:extLst>
                </a:gridCol>
                <a:gridCol w="801371">
                  <a:extLst>
                    <a:ext uri="{9D8B030D-6E8A-4147-A177-3AD203B41FA5}">
                      <a16:colId xmlns="" xmlns:a16="http://schemas.microsoft.com/office/drawing/2014/main" val="1487378238"/>
                    </a:ext>
                  </a:extLst>
                </a:gridCol>
                <a:gridCol w="962080">
                  <a:extLst>
                    <a:ext uri="{9D8B030D-6E8A-4147-A177-3AD203B41FA5}">
                      <a16:colId xmlns="" xmlns:a16="http://schemas.microsoft.com/office/drawing/2014/main" val="410585773"/>
                    </a:ext>
                  </a:extLst>
                </a:gridCol>
                <a:gridCol w="962080">
                  <a:extLst>
                    <a:ext uri="{9D8B030D-6E8A-4147-A177-3AD203B41FA5}">
                      <a16:colId xmlns="" xmlns:a16="http://schemas.microsoft.com/office/drawing/2014/main" val="2314827815"/>
                    </a:ext>
                  </a:extLst>
                </a:gridCol>
                <a:gridCol w="2301326">
                  <a:extLst>
                    <a:ext uri="{9D8B030D-6E8A-4147-A177-3AD203B41FA5}">
                      <a16:colId xmlns="" xmlns:a16="http://schemas.microsoft.com/office/drawing/2014/main" val="2759627502"/>
                    </a:ext>
                  </a:extLst>
                </a:gridCol>
                <a:gridCol w="2301326">
                  <a:extLst>
                    <a:ext uri="{9D8B030D-6E8A-4147-A177-3AD203B41FA5}">
                      <a16:colId xmlns="" xmlns:a16="http://schemas.microsoft.com/office/drawing/2014/main" val="1332459212"/>
                    </a:ext>
                  </a:extLst>
                </a:gridCol>
                <a:gridCol w="640661">
                  <a:extLst>
                    <a:ext uri="{9D8B030D-6E8A-4147-A177-3AD203B41FA5}">
                      <a16:colId xmlns="" xmlns:a16="http://schemas.microsoft.com/office/drawing/2014/main" val="295135013"/>
                    </a:ext>
                  </a:extLst>
                </a:gridCol>
              </a:tblGrid>
              <a:tr h="467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파트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중분류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우선순위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담당자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페이지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필요기능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웹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앱 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863035"/>
                  </a:ext>
                </a:extLst>
              </a:tr>
              <a:tr h="3786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로그인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박형준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로그인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아이디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사번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비밀번호를 통한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사원인증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-&gt;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세션에 사원정보 넣기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1736967"/>
                  </a:ext>
                </a:extLst>
              </a:tr>
              <a:tr h="20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사번찾기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/PW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찾기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입력정보를 통해 사번 또는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PASSWORD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찾기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5993725"/>
                  </a:ext>
                </a:extLst>
              </a:tr>
              <a:tr h="188125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프로젝트관리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이윤배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 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현재 진행상황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차트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결과물리스트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7566020"/>
                  </a:ext>
                </a:extLst>
              </a:tr>
              <a:tr h="283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 생성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예산배정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인원선택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 기간 설정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내용설정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3537316"/>
                  </a:ext>
                </a:extLst>
              </a:tr>
              <a:tr h="283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 상세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프로젝트에서 차트로 전체 일정 및 자원 현황 확인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8186630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 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 기본정보 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82097496"/>
                  </a:ext>
                </a:extLst>
              </a:tr>
              <a:tr h="283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 담당자 배정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 분류 설정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 일정 지정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4755702"/>
                  </a:ext>
                </a:extLst>
              </a:tr>
              <a:tr h="378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 멤버 관리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결과물 리스트에서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선택한 결과물 확인 후 승인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반려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4364993"/>
                  </a:ext>
                </a:extLst>
              </a:tr>
              <a:tr h="426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개인 대시보드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참여 중인 프로젝트 내 본인 업무 현황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 리스트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일정 캘린더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 상태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승인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반려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9769668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 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 목록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승인 요청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재승인 요청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1060996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내 일정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풀캘린더에 업무 일정 적용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402739"/>
                  </a:ext>
                </a:extLst>
              </a:tr>
              <a:tr h="188125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커뮤니케이션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회의록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임진혁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회의록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회의록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타임라인 형식으로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3703221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게시판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게시판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게시판 목록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list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5692429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글 등록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수정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게시글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insert/update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1290414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글 상세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글 상세 데이터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0784145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리스크 관리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페이지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임성빈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이슈 등록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 도중 이슈 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879750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이슈 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이슈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list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1451730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리스크 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이슈에 대한 답변 형식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5358253"/>
                  </a:ext>
                </a:extLst>
              </a:tr>
              <a:tr h="20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커뮤니케이션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임진혁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채팅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4408062"/>
                  </a:ext>
                </a:extLst>
              </a:tr>
              <a:tr h="18812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대시보드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대시보드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임성빈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전체 대시보드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전체 프로젝트 대시보드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1614295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상세 대시보드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 진행 상황 및 결과물 확인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0761725"/>
                  </a:ext>
                </a:extLst>
              </a:tr>
              <a:tr h="18812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사원관리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사원관리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박현주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사원 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사원 목록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list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09143354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사원 등록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수정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삭제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사원 정보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insert,update,delete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67255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마이프로필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마이프로필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및 비밀번호변경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웹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8522874"/>
                  </a:ext>
                </a:extLst>
              </a:tr>
              <a:tr h="188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사원등록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77" marR="39377" marT="10886" marB="108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9648843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68ACC6E4-96D4-43B3-A6D4-4F6726619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1820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5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02466" y="1642533"/>
            <a:ext cx="3539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</a:t>
            </a:r>
            <a:endParaRPr lang="ko-KR" altLang="en-US" sz="15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90799" y="4123978"/>
            <a:ext cx="3962400" cy="7112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흐름도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04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흐름도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4F912A7D-B216-4D55-A544-410A8DFB8F80}"/>
              </a:ext>
            </a:extLst>
          </p:cNvPr>
          <p:cNvSpPr/>
          <p:nvPr/>
        </p:nvSpPr>
        <p:spPr>
          <a:xfrm>
            <a:off x="2878667" y="442490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39472CDF-8DA8-47F1-A942-077E33739327}"/>
              </a:ext>
            </a:extLst>
          </p:cNvPr>
          <p:cNvSpPr/>
          <p:nvPr/>
        </p:nvSpPr>
        <p:spPr>
          <a:xfrm>
            <a:off x="6162676" y="442561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6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A7CD58B-90A9-4D8A-832F-D14C1EDF4F60}"/>
              </a:ext>
            </a:extLst>
          </p:cNvPr>
          <p:cNvSpPr/>
          <p:nvPr/>
        </p:nvSpPr>
        <p:spPr>
          <a:xfrm>
            <a:off x="7228115" y="5248275"/>
            <a:ext cx="1823560" cy="1485900"/>
          </a:xfrm>
          <a:prstGeom prst="rect">
            <a:avLst/>
          </a:prstGeom>
          <a:pattFill prst="pct20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D85B20-FB3F-4B14-9DB3-F5F406D98272}"/>
              </a:ext>
            </a:extLst>
          </p:cNvPr>
          <p:cNvSpPr/>
          <p:nvPr/>
        </p:nvSpPr>
        <p:spPr>
          <a:xfrm>
            <a:off x="92326" y="2266950"/>
            <a:ext cx="7377133" cy="4467225"/>
          </a:xfrm>
          <a:prstGeom prst="rect">
            <a:avLst/>
          </a:prstGeom>
          <a:pattFill prst="pct20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2C944CE0-0AC0-411C-A4EF-47F4569E8909}"/>
              </a:ext>
            </a:extLst>
          </p:cNvPr>
          <p:cNvSpPr/>
          <p:nvPr/>
        </p:nvSpPr>
        <p:spPr>
          <a:xfrm>
            <a:off x="3338513" y="3076575"/>
            <a:ext cx="1749946" cy="1439282"/>
          </a:xfrm>
          <a:prstGeom prst="roundRect">
            <a:avLst>
              <a:gd name="adj" fmla="val 872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788A3-46B0-4A43-92DB-38872244F699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04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흐름도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06EBF762-BBE5-4EEE-9E16-6FC01C56E821}"/>
              </a:ext>
            </a:extLst>
          </p:cNvPr>
          <p:cNvSpPr/>
          <p:nvPr/>
        </p:nvSpPr>
        <p:spPr>
          <a:xfrm>
            <a:off x="1790292" y="944000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74EA5FBB-8A22-4E8C-BF38-5A8FE42E3DFD}"/>
              </a:ext>
            </a:extLst>
          </p:cNvPr>
          <p:cNvSpPr/>
          <p:nvPr/>
        </p:nvSpPr>
        <p:spPr>
          <a:xfrm>
            <a:off x="3673173" y="937438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PM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CAA90068-A6DF-42D9-8FC6-72E7A1510F8F}"/>
              </a:ext>
            </a:extLst>
          </p:cNvPr>
          <p:cNvSpPr/>
          <p:nvPr/>
        </p:nvSpPr>
        <p:spPr>
          <a:xfrm>
            <a:off x="5636684" y="944000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CEO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4C0ECA85-616D-4E24-9B4C-8F860D14FB46}"/>
              </a:ext>
            </a:extLst>
          </p:cNvPr>
          <p:cNvSpPr/>
          <p:nvPr/>
        </p:nvSpPr>
        <p:spPr>
          <a:xfrm>
            <a:off x="7545909" y="944000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ADMIN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="" xmlns:a16="http://schemas.microsoft.com/office/drawing/2014/main" id="{1AFB260D-2D3F-406F-A18E-FC043354D39A}"/>
              </a:ext>
            </a:extLst>
          </p:cNvPr>
          <p:cNvSpPr/>
          <p:nvPr/>
        </p:nvSpPr>
        <p:spPr>
          <a:xfrm>
            <a:off x="1790291" y="1666870"/>
            <a:ext cx="7254625" cy="46604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로그인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="" xmlns:a16="http://schemas.microsoft.com/office/drawing/2014/main" id="{2A22E4A5-BD09-4B05-8FDF-BF6086A6565F}"/>
              </a:ext>
            </a:extLst>
          </p:cNvPr>
          <p:cNvSpPr/>
          <p:nvPr/>
        </p:nvSpPr>
        <p:spPr>
          <a:xfrm>
            <a:off x="2448582" y="1410045"/>
            <a:ext cx="146050" cy="25682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="" xmlns:a16="http://schemas.microsoft.com/office/drawing/2014/main" id="{9583389C-C10A-4829-A9B7-BC2A3C2F7389}"/>
              </a:ext>
            </a:extLst>
          </p:cNvPr>
          <p:cNvSpPr/>
          <p:nvPr/>
        </p:nvSpPr>
        <p:spPr>
          <a:xfrm>
            <a:off x="4331463" y="1403483"/>
            <a:ext cx="146050" cy="25682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="" xmlns:a16="http://schemas.microsoft.com/office/drawing/2014/main" id="{DFAFC9E0-BD52-42F6-B2C2-1F62EC24AD9D}"/>
              </a:ext>
            </a:extLst>
          </p:cNvPr>
          <p:cNvSpPr/>
          <p:nvPr/>
        </p:nvSpPr>
        <p:spPr>
          <a:xfrm>
            <a:off x="6294974" y="1410045"/>
            <a:ext cx="146050" cy="25682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="" xmlns:a16="http://schemas.microsoft.com/office/drawing/2014/main" id="{852AA1B7-79C8-462A-9D71-A0AF33E95939}"/>
              </a:ext>
            </a:extLst>
          </p:cNvPr>
          <p:cNvSpPr/>
          <p:nvPr/>
        </p:nvSpPr>
        <p:spPr>
          <a:xfrm>
            <a:off x="8204199" y="1410045"/>
            <a:ext cx="146050" cy="25682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3E9F51D1-8C25-46BE-AE24-7B0DF7C089BE}"/>
              </a:ext>
            </a:extLst>
          </p:cNvPr>
          <p:cNvSpPr/>
          <p:nvPr/>
        </p:nvSpPr>
        <p:spPr>
          <a:xfrm>
            <a:off x="1790291" y="2390764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 업무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83937AC7-5892-4E32-AD8A-B2B155CCCCD8}"/>
              </a:ext>
            </a:extLst>
          </p:cNvPr>
          <p:cNvSpPr/>
          <p:nvPr/>
        </p:nvSpPr>
        <p:spPr>
          <a:xfrm>
            <a:off x="92326" y="3171692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A4EC314C-58B0-400C-99EF-E3C35C21D767}"/>
              </a:ext>
            </a:extLst>
          </p:cNvPr>
          <p:cNvSpPr/>
          <p:nvPr/>
        </p:nvSpPr>
        <p:spPr>
          <a:xfrm>
            <a:off x="1790290" y="3159028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업무 목록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7B5CDD94-F339-4BC6-88D6-0E67D3D40B34}"/>
              </a:ext>
            </a:extLst>
          </p:cNvPr>
          <p:cNvSpPr/>
          <p:nvPr/>
        </p:nvSpPr>
        <p:spPr>
          <a:xfrm>
            <a:off x="3488258" y="3171692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이슈 등록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8BEFFA44-CB09-4DAB-92F6-845B39CFFB50}"/>
              </a:ext>
            </a:extLst>
          </p:cNvPr>
          <p:cNvSpPr/>
          <p:nvPr/>
        </p:nvSpPr>
        <p:spPr>
          <a:xfrm>
            <a:off x="1790290" y="3933051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승인 요청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6991B45A-54B0-4E15-ABAD-725351B103B4}"/>
              </a:ext>
            </a:extLst>
          </p:cNvPr>
          <p:cNvSpPr/>
          <p:nvPr/>
        </p:nvSpPr>
        <p:spPr>
          <a:xfrm>
            <a:off x="3488258" y="3933051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이슈 목록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3C554BC0-5DEA-4814-A6E7-858065538135}"/>
              </a:ext>
            </a:extLst>
          </p:cNvPr>
          <p:cNvSpPr/>
          <p:nvPr/>
        </p:nvSpPr>
        <p:spPr>
          <a:xfrm>
            <a:off x="1790290" y="4701315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업무 승인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BFF185F1-43F8-47AF-A6CC-AE3A44178FD1}"/>
              </a:ext>
            </a:extLst>
          </p:cNvPr>
          <p:cNvSpPr/>
          <p:nvPr/>
        </p:nvSpPr>
        <p:spPr>
          <a:xfrm>
            <a:off x="1790290" y="5469579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업무 관리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C06DC010-489C-40AC-8A3B-1E31EB4A01DD}"/>
              </a:ext>
            </a:extLst>
          </p:cNvPr>
          <p:cNvSpPr/>
          <p:nvPr/>
        </p:nvSpPr>
        <p:spPr>
          <a:xfrm>
            <a:off x="92326" y="5469578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업무 생성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="" xmlns:a16="http://schemas.microsoft.com/office/drawing/2014/main" id="{2B9D2F67-9C22-4C09-B160-BA1BDBA62CF8}"/>
              </a:ext>
            </a:extLst>
          </p:cNvPr>
          <p:cNvSpPr/>
          <p:nvPr/>
        </p:nvSpPr>
        <p:spPr>
          <a:xfrm>
            <a:off x="2448582" y="2133939"/>
            <a:ext cx="146050" cy="25682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19D93199-E6C3-4C19-AA63-3C811467C38B}"/>
              </a:ext>
            </a:extLst>
          </p:cNvPr>
          <p:cNvSpPr/>
          <p:nvPr/>
        </p:nvSpPr>
        <p:spPr>
          <a:xfrm>
            <a:off x="7545909" y="2390764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사원 관리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99D99899-E094-4DA2-8AE7-542E00D4019B}"/>
              </a:ext>
            </a:extLst>
          </p:cNvPr>
          <p:cNvSpPr/>
          <p:nvPr/>
        </p:nvSpPr>
        <p:spPr>
          <a:xfrm>
            <a:off x="7545908" y="3115750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사원 목록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="" xmlns:a16="http://schemas.microsoft.com/office/drawing/2014/main" id="{5986FA72-9FD6-4D7A-B982-2883638AC5DC}"/>
              </a:ext>
            </a:extLst>
          </p:cNvPr>
          <p:cNvSpPr/>
          <p:nvPr/>
        </p:nvSpPr>
        <p:spPr>
          <a:xfrm>
            <a:off x="8204199" y="2133938"/>
            <a:ext cx="146050" cy="25682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="" xmlns:a16="http://schemas.microsoft.com/office/drawing/2014/main" id="{8E294799-B0DD-4070-9ED7-E72F92D5759E}"/>
              </a:ext>
            </a:extLst>
          </p:cNvPr>
          <p:cNvSpPr/>
          <p:nvPr/>
        </p:nvSpPr>
        <p:spPr>
          <a:xfrm>
            <a:off x="8204199" y="2856411"/>
            <a:ext cx="146050" cy="25682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BAC300DE-4BB3-45BE-901E-66453391F176}"/>
              </a:ext>
            </a:extLst>
          </p:cNvPr>
          <p:cNvSpPr/>
          <p:nvPr/>
        </p:nvSpPr>
        <p:spPr>
          <a:xfrm>
            <a:off x="3488258" y="5469577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업무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E1707D4C-3FBD-465E-B1B9-CE9F7FE80E33}"/>
              </a:ext>
            </a:extLst>
          </p:cNvPr>
          <p:cNvSpPr/>
          <p:nvPr/>
        </p:nvSpPr>
        <p:spPr>
          <a:xfrm>
            <a:off x="5186226" y="3934276"/>
            <a:ext cx="2185466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생성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B3A4E712-3DDD-4F1F-8D20-50D93D393E2D}"/>
              </a:ext>
            </a:extLst>
          </p:cNvPr>
          <p:cNvSpPr/>
          <p:nvPr/>
        </p:nvSpPr>
        <p:spPr>
          <a:xfrm>
            <a:off x="5186226" y="4700301"/>
            <a:ext cx="2185466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목록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1F1CEDA4-461E-421C-B554-BFA838A38074}"/>
              </a:ext>
            </a:extLst>
          </p:cNvPr>
          <p:cNvSpPr/>
          <p:nvPr/>
        </p:nvSpPr>
        <p:spPr>
          <a:xfrm>
            <a:off x="5186226" y="5476712"/>
            <a:ext cx="2185466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상세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F21DE91F-19BD-492E-A093-8BD2E0A467D8}"/>
              </a:ext>
            </a:extLst>
          </p:cNvPr>
          <p:cNvSpPr/>
          <p:nvPr/>
        </p:nvSpPr>
        <p:spPr>
          <a:xfrm>
            <a:off x="7582286" y="5476711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멤버 설정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D733A9A3-FA73-467E-B6C7-14AE9C1D45E1}"/>
              </a:ext>
            </a:extLst>
          </p:cNvPr>
          <p:cNvSpPr/>
          <p:nvPr/>
        </p:nvSpPr>
        <p:spPr>
          <a:xfrm>
            <a:off x="6741453" y="6115107"/>
            <a:ext cx="2185466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전체 대시보드</a:t>
            </a:r>
          </a:p>
        </p:txBody>
      </p:sp>
      <p:sp>
        <p:nvSpPr>
          <p:cNvPr id="42" name="화살표: 아래쪽 41">
            <a:extLst>
              <a:ext uri="{FF2B5EF4-FFF2-40B4-BE49-F238E27FC236}">
                <a16:creationId xmlns="" xmlns:a16="http://schemas.microsoft.com/office/drawing/2014/main" id="{F50A3745-8D53-4C02-B30A-19A241EF32E9}"/>
              </a:ext>
            </a:extLst>
          </p:cNvPr>
          <p:cNvSpPr/>
          <p:nvPr/>
        </p:nvSpPr>
        <p:spPr>
          <a:xfrm>
            <a:off x="2448582" y="2856411"/>
            <a:ext cx="146050" cy="30261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="" xmlns:a16="http://schemas.microsoft.com/office/drawing/2014/main" id="{52E25EEA-56F1-4470-AF1F-21AB14FB572B}"/>
              </a:ext>
            </a:extLst>
          </p:cNvPr>
          <p:cNvSpPr/>
          <p:nvPr/>
        </p:nvSpPr>
        <p:spPr>
          <a:xfrm>
            <a:off x="750613" y="2993989"/>
            <a:ext cx="146050" cy="17770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="" xmlns:a16="http://schemas.microsoft.com/office/drawing/2014/main" id="{0CB635F4-6698-4E88-B5C0-76AC8DD765B8}"/>
              </a:ext>
            </a:extLst>
          </p:cNvPr>
          <p:cNvSpPr/>
          <p:nvPr/>
        </p:nvSpPr>
        <p:spPr>
          <a:xfrm>
            <a:off x="4146548" y="2991595"/>
            <a:ext cx="146050" cy="17770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EF9CB4B-6558-443B-B3E3-63477590C57F}"/>
              </a:ext>
            </a:extLst>
          </p:cNvPr>
          <p:cNvCxnSpPr>
            <a:cxnSpLocks/>
          </p:cNvCxnSpPr>
          <p:nvPr/>
        </p:nvCxnSpPr>
        <p:spPr>
          <a:xfrm>
            <a:off x="785538" y="2993989"/>
            <a:ext cx="34704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아래쪽 47">
            <a:extLst>
              <a:ext uri="{FF2B5EF4-FFF2-40B4-BE49-F238E27FC236}">
                <a16:creationId xmlns="" xmlns:a16="http://schemas.microsoft.com/office/drawing/2014/main" id="{71199076-A60D-48E8-AF2C-F01DC748C624}"/>
              </a:ext>
            </a:extLst>
          </p:cNvPr>
          <p:cNvSpPr/>
          <p:nvPr/>
        </p:nvSpPr>
        <p:spPr>
          <a:xfrm>
            <a:off x="2448582" y="3616470"/>
            <a:ext cx="146050" cy="317268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쪽/아래쪽 7">
            <a:extLst>
              <a:ext uri="{FF2B5EF4-FFF2-40B4-BE49-F238E27FC236}">
                <a16:creationId xmlns="" xmlns:a16="http://schemas.microsoft.com/office/drawing/2014/main" id="{FC5117BE-15C5-44C8-86C2-1B9E1582C7E1}"/>
              </a:ext>
            </a:extLst>
          </p:cNvPr>
          <p:cNvSpPr/>
          <p:nvPr/>
        </p:nvSpPr>
        <p:spPr>
          <a:xfrm>
            <a:off x="2465107" y="4399096"/>
            <a:ext cx="111262" cy="302219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위쪽/아래쪽 50">
            <a:extLst>
              <a:ext uri="{FF2B5EF4-FFF2-40B4-BE49-F238E27FC236}">
                <a16:creationId xmlns="" xmlns:a16="http://schemas.microsoft.com/office/drawing/2014/main" id="{FEAF9253-FE6A-4F6F-B393-B398DD6D5122}"/>
              </a:ext>
            </a:extLst>
          </p:cNvPr>
          <p:cNvSpPr/>
          <p:nvPr/>
        </p:nvSpPr>
        <p:spPr>
          <a:xfrm rot="16200000">
            <a:off x="1616994" y="5584931"/>
            <a:ext cx="111262" cy="235336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="" xmlns:a16="http://schemas.microsoft.com/office/drawing/2014/main" id="{62D93B53-1359-4ADF-9A19-154952A66AC8}"/>
              </a:ext>
            </a:extLst>
          </p:cNvPr>
          <p:cNvSpPr/>
          <p:nvPr/>
        </p:nvSpPr>
        <p:spPr>
          <a:xfrm flipV="1">
            <a:off x="2448582" y="5162807"/>
            <a:ext cx="146050" cy="31726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="" xmlns:a16="http://schemas.microsoft.com/office/drawing/2014/main" id="{181AF2EB-2BFC-41B0-8DC4-AD62CBBF4538}"/>
              </a:ext>
            </a:extLst>
          </p:cNvPr>
          <p:cNvSpPr/>
          <p:nvPr/>
        </p:nvSpPr>
        <p:spPr>
          <a:xfrm rot="16200000" flipV="1">
            <a:off x="3294716" y="5584932"/>
            <a:ext cx="146050" cy="23533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="" xmlns:a16="http://schemas.microsoft.com/office/drawing/2014/main" id="{CB5D7FC7-CA06-4507-BFB1-5C4A4A98A823}"/>
              </a:ext>
            </a:extLst>
          </p:cNvPr>
          <p:cNvSpPr/>
          <p:nvPr/>
        </p:nvSpPr>
        <p:spPr>
          <a:xfrm rot="16200000" flipV="1">
            <a:off x="4995534" y="5584932"/>
            <a:ext cx="146050" cy="23533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="" xmlns:a16="http://schemas.microsoft.com/office/drawing/2014/main" id="{0EA4D1C0-2E23-4A38-8CD5-B5C0B906F1BA}"/>
              </a:ext>
            </a:extLst>
          </p:cNvPr>
          <p:cNvSpPr/>
          <p:nvPr/>
        </p:nvSpPr>
        <p:spPr>
          <a:xfrm rot="5400000" flipH="1" flipV="1">
            <a:off x="7404477" y="5598192"/>
            <a:ext cx="146050" cy="22308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="" xmlns:a16="http://schemas.microsoft.com/office/drawing/2014/main" id="{9A2715EA-C847-48E9-B8A5-FB39A98EC8EA}"/>
              </a:ext>
            </a:extLst>
          </p:cNvPr>
          <p:cNvSpPr/>
          <p:nvPr/>
        </p:nvSpPr>
        <p:spPr>
          <a:xfrm>
            <a:off x="5410005" y="2132913"/>
            <a:ext cx="146050" cy="256738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로 굽음 8">
            <a:extLst>
              <a:ext uri="{FF2B5EF4-FFF2-40B4-BE49-F238E27FC236}">
                <a16:creationId xmlns="" xmlns:a16="http://schemas.microsoft.com/office/drawing/2014/main" id="{7B011932-5E19-4F10-A803-F1E05F1450A2}"/>
              </a:ext>
            </a:extLst>
          </p:cNvPr>
          <p:cNvSpPr/>
          <p:nvPr/>
        </p:nvSpPr>
        <p:spPr>
          <a:xfrm flipH="1" flipV="1">
            <a:off x="4146547" y="3693041"/>
            <a:ext cx="1363665" cy="236918"/>
          </a:xfrm>
          <a:prstGeom prst="bent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02C00EA-9E07-4DE0-B58D-2A77A3972750}"/>
              </a:ext>
            </a:extLst>
          </p:cNvPr>
          <p:cNvSpPr txBox="1"/>
          <p:nvPr/>
        </p:nvSpPr>
        <p:spPr>
          <a:xfrm>
            <a:off x="4213486" y="2799306"/>
            <a:ext cx="10667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리스크 관리</a:t>
            </a:r>
          </a:p>
        </p:txBody>
      </p:sp>
      <p:sp>
        <p:nvSpPr>
          <p:cNvPr id="60" name="화살표: 아래쪽 59">
            <a:extLst>
              <a:ext uri="{FF2B5EF4-FFF2-40B4-BE49-F238E27FC236}">
                <a16:creationId xmlns="" xmlns:a16="http://schemas.microsoft.com/office/drawing/2014/main" id="{4343EA24-0B3E-4BF4-BC86-8F8FF86EB167}"/>
              </a:ext>
            </a:extLst>
          </p:cNvPr>
          <p:cNvSpPr/>
          <p:nvPr/>
        </p:nvSpPr>
        <p:spPr>
          <a:xfrm>
            <a:off x="6205934" y="5147619"/>
            <a:ext cx="146050" cy="332456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위로 굽음 68">
            <a:extLst>
              <a:ext uri="{FF2B5EF4-FFF2-40B4-BE49-F238E27FC236}">
                <a16:creationId xmlns="" xmlns:a16="http://schemas.microsoft.com/office/drawing/2014/main" id="{2BF97F93-D4FB-4159-A6A7-65BBEAB2FB1F}"/>
              </a:ext>
            </a:extLst>
          </p:cNvPr>
          <p:cNvSpPr/>
          <p:nvPr/>
        </p:nvSpPr>
        <p:spPr>
          <a:xfrm flipV="1">
            <a:off x="5428269" y="3693041"/>
            <a:ext cx="923716" cy="236918"/>
          </a:xfrm>
          <a:prstGeom prst="bent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02466" y="1642533"/>
            <a:ext cx="3539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</a:t>
            </a:r>
            <a:endParaRPr lang="ko-KR" altLang="en-US" sz="15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90799" y="4123978"/>
            <a:ext cx="3962400" cy="7112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DB 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05  DB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설계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42858325-4491-47C0-B31E-66B0D4DA619B}"/>
              </a:ext>
            </a:extLst>
          </p:cNvPr>
          <p:cNvSpPr/>
          <p:nvPr/>
        </p:nvSpPr>
        <p:spPr>
          <a:xfrm>
            <a:off x="2878667" y="442490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6EE0CDC5-3C61-4B5B-9291-F4451F0C8AE6}"/>
              </a:ext>
            </a:extLst>
          </p:cNvPr>
          <p:cNvSpPr/>
          <p:nvPr/>
        </p:nvSpPr>
        <p:spPr>
          <a:xfrm>
            <a:off x="6162676" y="442561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4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05  DB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설계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엔티티 관계도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99B67277-A287-44E5-A34B-DADB368C5293}"/>
              </a:ext>
            </a:extLst>
          </p:cNvPr>
          <p:cNvSpPr/>
          <p:nvPr/>
        </p:nvSpPr>
        <p:spPr>
          <a:xfrm>
            <a:off x="3840684" y="1656056"/>
            <a:ext cx="1462631" cy="46604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8FBD39D-9F11-4778-9A40-AA083995D51C}"/>
              </a:ext>
            </a:extLst>
          </p:cNvPr>
          <p:cNvSpPr/>
          <p:nvPr/>
        </p:nvSpPr>
        <p:spPr>
          <a:xfrm>
            <a:off x="2762256" y="2732927"/>
            <a:ext cx="1059378" cy="46604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3D968EAC-F81B-409F-B506-746BAE6ED585}"/>
              </a:ext>
            </a:extLst>
          </p:cNvPr>
          <p:cNvSpPr/>
          <p:nvPr/>
        </p:nvSpPr>
        <p:spPr>
          <a:xfrm>
            <a:off x="221192" y="2732927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42BEDD5-11B5-4BF4-ABE6-424F5357650A}"/>
              </a:ext>
            </a:extLst>
          </p:cNvPr>
          <p:cNvSpPr/>
          <p:nvPr/>
        </p:nvSpPr>
        <p:spPr>
          <a:xfrm>
            <a:off x="1478492" y="2732927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D3BB9CA4-E452-4A2A-B4E3-3A409FE75AFF}"/>
              </a:ext>
            </a:extLst>
          </p:cNvPr>
          <p:cNvSpPr/>
          <p:nvPr/>
        </p:nvSpPr>
        <p:spPr>
          <a:xfrm>
            <a:off x="4046020" y="2732927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A4F1E659-D3A6-480E-A68D-F86766991665}"/>
              </a:ext>
            </a:extLst>
          </p:cNvPr>
          <p:cNvSpPr/>
          <p:nvPr/>
        </p:nvSpPr>
        <p:spPr>
          <a:xfrm>
            <a:off x="5329784" y="2732927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게시판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0CFBEF81-389B-41D5-A52D-EAC253EFCF51}"/>
              </a:ext>
            </a:extLst>
          </p:cNvPr>
          <p:cNvSpPr/>
          <p:nvPr/>
        </p:nvSpPr>
        <p:spPr>
          <a:xfrm>
            <a:off x="7897312" y="2732927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C66382DF-9E7B-48DB-A902-735A6F9375E0}"/>
              </a:ext>
            </a:extLst>
          </p:cNvPr>
          <p:cNvSpPr/>
          <p:nvPr/>
        </p:nvSpPr>
        <p:spPr>
          <a:xfrm>
            <a:off x="6613548" y="2732927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멤버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BCE99E3B-46CE-40B1-B578-A3A6FB863540}"/>
              </a:ext>
            </a:extLst>
          </p:cNvPr>
          <p:cNvSpPr/>
          <p:nvPr/>
        </p:nvSpPr>
        <p:spPr>
          <a:xfrm>
            <a:off x="221192" y="3452748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이슈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첨부파일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CB8BF59-006B-492F-9805-9EA43D061506}"/>
              </a:ext>
            </a:extLst>
          </p:cNvPr>
          <p:cNvSpPr/>
          <p:nvPr/>
        </p:nvSpPr>
        <p:spPr>
          <a:xfrm>
            <a:off x="1478492" y="3452748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조치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첨부파일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6062D07F-9B0D-4DAA-A2CD-8E64E49F22A5}"/>
              </a:ext>
            </a:extLst>
          </p:cNvPr>
          <p:cNvSpPr/>
          <p:nvPr/>
        </p:nvSpPr>
        <p:spPr>
          <a:xfrm>
            <a:off x="1478492" y="4172569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조치코드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28662222-3615-46D9-9744-0D65BD5620E9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50881" y="3198972"/>
            <a:ext cx="0" cy="253776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D9CF122-2A1F-4D30-BC31-00A4B979980D}"/>
              </a:ext>
            </a:extLst>
          </p:cNvPr>
          <p:cNvCxnSpPr/>
          <p:nvPr/>
        </p:nvCxnSpPr>
        <p:spPr>
          <a:xfrm>
            <a:off x="2014531" y="3198972"/>
            <a:ext cx="0" cy="253776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274AB98-1281-4285-B1C2-D8E5E538821F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63568" y="3900676"/>
            <a:ext cx="714924" cy="504916"/>
          </a:xfrm>
          <a:prstGeom prst="straightConnector1">
            <a:avLst/>
          </a:prstGeom>
          <a:ln w="19050">
            <a:solidFill>
              <a:srgbClr val="33333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8C176CE-ED7A-444E-B426-7EFF3B72F6D3}"/>
              </a:ext>
            </a:extLst>
          </p:cNvPr>
          <p:cNvCxnSpPr>
            <a:cxnSpLocks/>
          </p:cNvCxnSpPr>
          <p:nvPr/>
        </p:nvCxnSpPr>
        <p:spPr>
          <a:xfrm rot="16200000">
            <a:off x="1382706" y="2830002"/>
            <a:ext cx="0" cy="253776"/>
          </a:xfrm>
          <a:prstGeom prst="straightConnector1">
            <a:avLst/>
          </a:prstGeom>
          <a:ln w="19050">
            <a:solidFill>
              <a:srgbClr val="33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82AD4560-C03E-41C2-8D67-3638A78849A4}"/>
              </a:ext>
            </a:extLst>
          </p:cNvPr>
          <p:cNvSpPr/>
          <p:nvPr/>
        </p:nvSpPr>
        <p:spPr>
          <a:xfrm>
            <a:off x="6613548" y="3434631"/>
            <a:ext cx="1059378" cy="46604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역할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C60270DD-F5B8-488E-9285-A07A5B055B1E}"/>
              </a:ext>
            </a:extLst>
          </p:cNvPr>
          <p:cNvCxnSpPr>
            <a:cxnSpLocks/>
          </p:cNvCxnSpPr>
          <p:nvPr/>
        </p:nvCxnSpPr>
        <p:spPr>
          <a:xfrm flipV="1">
            <a:off x="7143237" y="3198972"/>
            <a:ext cx="0" cy="25377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E747709E-6689-4960-896B-68E6D577B946}"/>
              </a:ext>
            </a:extLst>
          </p:cNvPr>
          <p:cNvSpPr/>
          <p:nvPr/>
        </p:nvSpPr>
        <p:spPr>
          <a:xfrm>
            <a:off x="2762256" y="319901"/>
            <a:ext cx="1059378" cy="466045"/>
          </a:xfrm>
          <a:prstGeom prst="roundRect">
            <a:avLst>
              <a:gd name="adj" fmla="val 50000"/>
            </a:avLst>
          </a:prstGeom>
          <a:solidFill>
            <a:srgbClr val="663300"/>
          </a:solid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권한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8AE8E475-E16F-4DCF-BD8F-161802ADB272}"/>
              </a:ext>
            </a:extLst>
          </p:cNvPr>
          <p:cNvSpPr/>
          <p:nvPr/>
        </p:nvSpPr>
        <p:spPr>
          <a:xfrm>
            <a:off x="2762256" y="992569"/>
            <a:ext cx="1059378" cy="466045"/>
          </a:xfrm>
          <a:prstGeom prst="roundRect">
            <a:avLst>
              <a:gd name="adj" fmla="val 50000"/>
            </a:avLst>
          </a:prstGeom>
          <a:solidFill>
            <a:srgbClr val="663300"/>
          </a:solid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0D319753-8C1E-4466-9D87-D3A9F4D415D0}"/>
              </a:ext>
            </a:extLst>
          </p:cNvPr>
          <p:cNvSpPr/>
          <p:nvPr/>
        </p:nvSpPr>
        <p:spPr>
          <a:xfrm>
            <a:off x="4042310" y="319901"/>
            <a:ext cx="1059378" cy="466045"/>
          </a:xfrm>
          <a:prstGeom prst="roundRect">
            <a:avLst>
              <a:gd name="adj" fmla="val 50000"/>
            </a:avLst>
          </a:prstGeom>
          <a:solidFill>
            <a:srgbClr val="663300"/>
          </a:solid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부서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="" xmlns:a16="http://schemas.microsoft.com/office/drawing/2014/main" id="{85E7C8BB-5E60-4883-BEE6-DFD3548148C5}"/>
              </a:ext>
            </a:extLst>
          </p:cNvPr>
          <p:cNvCxnSpPr>
            <a:cxnSpLocks/>
          </p:cNvCxnSpPr>
          <p:nvPr/>
        </p:nvCxnSpPr>
        <p:spPr>
          <a:xfrm flipH="1">
            <a:off x="2749556" y="550136"/>
            <a:ext cx="12700" cy="672668"/>
          </a:xfrm>
          <a:prstGeom prst="bentConnector3">
            <a:avLst>
              <a:gd name="adj1" fmla="val 875000"/>
            </a:avLst>
          </a:prstGeom>
          <a:ln w="28575">
            <a:solidFill>
              <a:srgbClr val="66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="" xmlns:a16="http://schemas.microsoft.com/office/drawing/2014/main" id="{B204AD72-5FCB-4995-8467-ECB327CB6F1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38425" y="886470"/>
            <a:ext cx="1202259" cy="1002609"/>
          </a:xfrm>
          <a:prstGeom prst="bentConnector3">
            <a:avLst>
              <a:gd name="adj1" fmla="val -11796"/>
            </a:avLst>
          </a:prstGeom>
          <a:ln w="28575">
            <a:solidFill>
              <a:srgbClr val="66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>
            <a:extLst>
              <a:ext uri="{FF2B5EF4-FFF2-40B4-BE49-F238E27FC236}">
                <a16:creationId xmlns="" xmlns:a16="http://schemas.microsoft.com/office/drawing/2014/main" id="{7D6F44E5-F256-4320-ADAD-A127B5EAA897}"/>
              </a:ext>
            </a:extLst>
          </p:cNvPr>
          <p:cNvSpPr/>
          <p:nvPr/>
        </p:nvSpPr>
        <p:spPr>
          <a:xfrm rot="5400000">
            <a:off x="3783534" y="1846729"/>
            <a:ext cx="76200" cy="84698"/>
          </a:xfrm>
          <a:prstGeom prst="triangle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61DBCFC2-04BD-42DB-8FE3-8760F1BA047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571999" y="785946"/>
            <a:ext cx="1" cy="870110"/>
          </a:xfrm>
          <a:prstGeom prst="straightConnector1">
            <a:avLst/>
          </a:prstGeom>
          <a:ln w="28575">
            <a:solidFill>
              <a:srgbClr val="6633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44883D5A-63AE-4965-94E1-68A73A7D9E64}"/>
              </a:ext>
            </a:extLst>
          </p:cNvPr>
          <p:cNvSpPr/>
          <p:nvPr/>
        </p:nvSpPr>
        <p:spPr>
          <a:xfrm>
            <a:off x="5357724" y="5415166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게시판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첨부파일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="" xmlns:a16="http://schemas.microsoft.com/office/drawing/2014/main" id="{037C6071-458B-4FC9-BD94-2209344490A2}"/>
              </a:ext>
            </a:extLst>
          </p:cNvPr>
          <p:cNvSpPr/>
          <p:nvPr/>
        </p:nvSpPr>
        <p:spPr>
          <a:xfrm>
            <a:off x="5357724" y="6087834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게시판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답글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4461877F-86A1-4B65-AB4A-6E8B9D0C6F73}"/>
              </a:ext>
            </a:extLst>
          </p:cNvPr>
          <p:cNvCxnSpPr>
            <a:cxnSpLocks/>
          </p:cNvCxnSpPr>
          <p:nvPr/>
        </p:nvCxnSpPr>
        <p:spPr>
          <a:xfrm flipH="1">
            <a:off x="5345024" y="5648189"/>
            <a:ext cx="12700" cy="672668"/>
          </a:xfrm>
          <a:prstGeom prst="bentConnector3">
            <a:avLst>
              <a:gd name="adj1" fmla="val 1156252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52A91882-3798-4058-88FE-995CF470A154}"/>
              </a:ext>
            </a:extLst>
          </p:cNvPr>
          <p:cNvCxnSpPr>
            <a:stCxn id="12" idx="2"/>
          </p:cNvCxnSpPr>
          <p:nvPr/>
        </p:nvCxnSpPr>
        <p:spPr>
          <a:xfrm>
            <a:off x="5859473" y="3198972"/>
            <a:ext cx="0" cy="204467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B1B2EFDA-46B4-4584-9AFA-CBA844447288}"/>
              </a:ext>
            </a:extLst>
          </p:cNvPr>
          <p:cNvCxnSpPr>
            <a:cxnSpLocks/>
          </p:cNvCxnSpPr>
          <p:nvPr/>
        </p:nvCxnSpPr>
        <p:spPr>
          <a:xfrm flipH="1">
            <a:off x="5007295" y="5243642"/>
            <a:ext cx="8676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8291D473-EC64-46C0-ABCA-3FF96AF3B0CB}"/>
              </a:ext>
            </a:extLst>
          </p:cNvPr>
          <p:cNvCxnSpPr/>
          <p:nvPr/>
        </p:nvCxnSpPr>
        <p:spPr>
          <a:xfrm>
            <a:off x="5021580" y="5243641"/>
            <a:ext cx="0" cy="75240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670403E1-0F68-4F78-B2C8-6F7AE481CC10}"/>
              </a:ext>
            </a:extLst>
          </p:cNvPr>
          <p:cNvCxnSpPr/>
          <p:nvPr/>
        </p:nvCxnSpPr>
        <p:spPr>
          <a:xfrm>
            <a:off x="5021580" y="5984523"/>
            <a:ext cx="19812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="" xmlns:a16="http://schemas.microsoft.com/office/drawing/2014/main" id="{6AC7737A-6FDB-434F-A2B9-C0D6DDB7805B}"/>
              </a:ext>
            </a:extLst>
          </p:cNvPr>
          <p:cNvSpPr/>
          <p:nvPr/>
        </p:nvSpPr>
        <p:spPr>
          <a:xfrm>
            <a:off x="2751652" y="4039025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분할업무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7DF41408-D1C5-4FC9-8CB5-EFDBBDCF1BEC}"/>
              </a:ext>
            </a:extLst>
          </p:cNvPr>
          <p:cNvCxnSpPr>
            <a:cxnSpLocks/>
          </p:cNvCxnSpPr>
          <p:nvPr/>
        </p:nvCxnSpPr>
        <p:spPr>
          <a:xfrm rot="5400000" flipH="1">
            <a:off x="3936617" y="2830002"/>
            <a:ext cx="0" cy="25377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96F4CDC1-6A93-43DC-83D7-A62F9C413E50}"/>
              </a:ext>
            </a:extLst>
          </p:cNvPr>
          <p:cNvCxnSpPr>
            <a:cxnSpLocks/>
          </p:cNvCxnSpPr>
          <p:nvPr/>
        </p:nvCxnSpPr>
        <p:spPr>
          <a:xfrm rot="16200000">
            <a:off x="5221281" y="2830002"/>
            <a:ext cx="0" cy="25377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="" xmlns:a16="http://schemas.microsoft.com/office/drawing/2014/main" id="{E1707F3A-9071-4AC1-A993-8BCCF6C22F96}"/>
              </a:ext>
            </a:extLst>
          </p:cNvPr>
          <p:cNvSpPr/>
          <p:nvPr/>
        </p:nvSpPr>
        <p:spPr>
          <a:xfrm>
            <a:off x="4045716" y="4037405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회의록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297B3C7B-31D0-4E11-A904-1AB28B4D83FF}"/>
              </a:ext>
            </a:extLst>
          </p:cNvPr>
          <p:cNvSpPr/>
          <p:nvPr/>
        </p:nvSpPr>
        <p:spPr>
          <a:xfrm>
            <a:off x="4044415" y="4711911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회의록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첨부파일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E7056853-B0AF-4280-B0A8-C9CEE1F4BA4F}"/>
              </a:ext>
            </a:extLst>
          </p:cNvPr>
          <p:cNvSpPr/>
          <p:nvPr/>
        </p:nvSpPr>
        <p:spPr>
          <a:xfrm>
            <a:off x="4690011" y="3434631"/>
            <a:ext cx="1059378" cy="46604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</a:t>
            </a:r>
            <a:endParaRPr lang="en-US" altLang="ko-KR" sz="1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분류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584C1CA4-66FD-4C94-84DC-7B3121335AC4}"/>
              </a:ext>
            </a:extLst>
          </p:cNvPr>
          <p:cNvCxnSpPr>
            <a:cxnSpLocks/>
          </p:cNvCxnSpPr>
          <p:nvPr/>
        </p:nvCxnSpPr>
        <p:spPr>
          <a:xfrm>
            <a:off x="4291006" y="3198972"/>
            <a:ext cx="0" cy="8384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2DB8AE72-C41F-42D3-986E-0ADE30CDC956}"/>
              </a:ext>
            </a:extLst>
          </p:cNvPr>
          <p:cNvCxnSpPr>
            <a:cxnSpLocks/>
          </p:cNvCxnSpPr>
          <p:nvPr/>
        </p:nvCxnSpPr>
        <p:spPr>
          <a:xfrm flipV="1">
            <a:off x="4881050" y="3198972"/>
            <a:ext cx="0" cy="25377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3B0ABA7E-D545-4CC6-92B1-9A1B77446511}"/>
              </a:ext>
            </a:extLst>
          </p:cNvPr>
          <p:cNvSpPr/>
          <p:nvPr/>
        </p:nvSpPr>
        <p:spPr>
          <a:xfrm>
            <a:off x="2750351" y="4709658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분할업무</a:t>
            </a:r>
            <a:endParaRPr lang="en-US" altLang="ko-KR" sz="13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결과파일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549DA529-751F-494D-A512-28BC3A3E8EA4}"/>
              </a:ext>
            </a:extLst>
          </p:cNvPr>
          <p:cNvCxnSpPr>
            <a:cxnSpLocks/>
          </p:cNvCxnSpPr>
          <p:nvPr/>
        </p:nvCxnSpPr>
        <p:spPr>
          <a:xfrm>
            <a:off x="2976556" y="3198972"/>
            <a:ext cx="0" cy="8384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635B91A3-9DDC-40A0-8430-05E87C6428D7}"/>
              </a:ext>
            </a:extLst>
          </p:cNvPr>
          <p:cNvSpPr/>
          <p:nvPr/>
        </p:nvSpPr>
        <p:spPr>
          <a:xfrm>
            <a:off x="3100945" y="3434631"/>
            <a:ext cx="1059378" cy="4660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결과파일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BFEECC6F-38E6-4A92-95A3-2B45D869F4CF}"/>
              </a:ext>
            </a:extLst>
          </p:cNvPr>
          <p:cNvCxnSpPr>
            <a:cxnSpLocks/>
          </p:cNvCxnSpPr>
          <p:nvPr/>
        </p:nvCxnSpPr>
        <p:spPr>
          <a:xfrm flipH="1">
            <a:off x="3633016" y="3182303"/>
            <a:ext cx="510" cy="23565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이등변 삼각형 93">
            <a:extLst>
              <a:ext uri="{FF2B5EF4-FFF2-40B4-BE49-F238E27FC236}">
                <a16:creationId xmlns="" xmlns:a16="http://schemas.microsoft.com/office/drawing/2014/main" id="{0C819944-CEF4-452D-A8FF-2F0957DC544A}"/>
              </a:ext>
            </a:extLst>
          </p:cNvPr>
          <p:cNvSpPr/>
          <p:nvPr/>
        </p:nvSpPr>
        <p:spPr>
          <a:xfrm rot="5400000">
            <a:off x="5277275" y="5605839"/>
            <a:ext cx="76200" cy="84698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>
            <a:extLst>
              <a:ext uri="{FF2B5EF4-FFF2-40B4-BE49-F238E27FC236}">
                <a16:creationId xmlns="" xmlns:a16="http://schemas.microsoft.com/office/drawing/2014/main" id="{27230BE5-AE78-46C2-A98D-C454175C291F}"/>
              </a:ext>
            </a:extLst>
          </p:cNvPr>
          <p:cNvSpPr/>
          <p:nvPr/>
        </p:nvSpPr>
        <p:spPr>
          <a:xfrm rot="5400000">
            <a:off x="5277275" y="6278507"/>
            <a:ext cx="76200" cy="84698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D3955CB9-19B1-42C3-81FB-51548BA6EE40}"/>
              </a:ext>
            </a:extLst>
          </p:cNvPr>
          <p:cNvCxnSpPr>
            <a:cxnSpLocks/>
          </p:cNvCxnSpPr>
          <p:nvPr/>
        </p:nvCxnSpPr>
        <p:spPr>
          <a:xfrm flipH="1">
            <a:off x="3280034" y="4503450"/>
            <a:ext cx="6" cy="204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156A6264-824C-4135-BB1A-103A4C0AD6C1}"/>
              </a:ext>
            </a:extLst>
          </p:cNvPr>
          <p:cNvCxnSpPr>
            <a:cxnSpLocks/>
          </p:cNvCxnSpPr>
          <p:nvPr/>
        </p:nvCxnSpPr>
        <p:spPr>
          <a:xfrm flipH="1">
            <a:off x="4586313" y="4503450"/>
            <a:ext cx="6" cy="20458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7353776-7E6A-4204-B5C8-4CA789509C1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72000" y="2122101"/>
            <a:ext cx="0" cy="6125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E9CA77D-4E05-4943-9349-D396633640A0}"/>
              </a:ext>
            </a:extLst>
          </p:cNvPr>
          <p:cNvCxnSpPr>
            <a:cxnSpLocks/>
          </p:cNvCxnSpPr>
          <p:nvPr/>
        </p:nvCxnSpPr>
        <p:spPr>
          <a:xfrm>
            <a:off x="3291945" y="2428364"/>
            <a:ext cx="0" cy="30626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41797D57-FC11-47F1-AE0A-7B3F9CDF36C1}"/>
              </a:ext>
            </a:extLst>
          </p:cNvPr>
          <p:cNvCxnSpPr>
            <a:cxnSpLocks/>
          </p:cNvCxnSpPr>
          <p:nvPr/>
        </p:nvCxnSpPr>
        <p:spPr>
          <a:xfrm>
            <a:off x="2022256" y="2428364"/>
            <a:ext cx="0" cy="30626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463B1D6B-4303-48B3-B055-EC4802F9CECF}"/>
              </a:ext>
            </a:extLst>
          </p:cNvPr>
          <p:cNvCxnSpPr>
            <a:cxnSpLocks/>
          </p:cNvCxnSpPr>
          <p:nvPr/>
        </p:nvCxnSpPr>
        <p:spPr>
          <a:xfrm>
            <a:off x="766524" y="2428364"/>
            <a:ext cx="0" cy="30626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51DBD8EE-C1D6-4522-B361-CE0D91075833}"/>
              </a:ext>
            </a:extLst>
          </p:cNvPr>
          <p:cNvCxnSpPr>
            <a:cxnSpLocks/>
          </p:cNvCxnSpPr>
          <p:nvPr/>
        </p:nvCxnSpPr>
        <p:spPr>
          <a:xfrm>
            <a:off x="5859473" y="2428364"/>
            <a:ext cx="0" cy="30626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1A6853C2-9C18-4FDA-AD4F-71EE01610507}"/>
              </a:ext>
            </a:extLst>
          </p:cNvPr>
          <p:cNvCxnSpPr>
            <a:cxnSpLocks/>
          </p:cNvCxnSpPr>
          <p:nvPr/>
        </p:nvCxnSpPr>
        <p:spPr>
          <a:xfrm>
            <a:off x="7143237" y="2428364"/>
            <a:ext cx="0" cy="30626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EB590E2E-F32D-415D-B1A2-97CF6D38D4C7}"/>
              </a:ext>
            </a:extLst>
          </p:cNvPr>
          <p:cNvCxnSpPr>
            <a:cxnSpLocks/>
          </p:cNvCxnSpPr>
          <p:nvPr/>
        </p:nvCxnSpPr>
        <p:spPr>
          <a:xfrm>
            <a:off x="8427001" y="2428364"/>
            <a:ext cx="0" cy="30626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50B5CCA6-E46B-46A6-9479-F12BA16D8A8F}"/>
              </a:ext>
            </a:extLst>
          </p:cNvPr>
          <p:cNvCxnSpPr>
            <a:cxnSpLocks/>
          </p:cNvCxnSpPr>
          <p:nvPr/>
        </p:nvCxnSpPr>
        <p:spPr>
          <a:xfrm>
            <a:off x="751663" y="2428364"/>
            <a:ext cx="76896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18ADAA8-45D4-4B41-B6D5-5BECFE31B51E}"/>
              </a:ext>
            </a:extLst>
          </p:cNvPr>
          <p:cNvSpPr txBox="1"/>
          <p:nvPr/>
        </p:nvSpPr>
        <p:spPr>
          <a:xfrm>
            <a:off x="7592106" y="5608005"/>
            <a:ext cx="12585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식별 관계</a:t>
            </a:r>
            <a:endParaRPr lang="en-US" altLang="ko-KR" sz="1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5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비식별</a:t>
            </a:r>
            <a:r>
              <a:rPr lang="ko-KR" altLang="en-US" sz="1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관계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6E9A231-152F-4C9F-B24A-2C53C68D7AA5}"/>
              </a:ext>
            </a:extLst>
          </p:cNvPr>
          <p:cNvSpPr/>
          <p:nvPr/>
        </p:nvSpPr>
        <p:spPr>
          <a:xfrm>
            <a:off x="7191132" y="5395645"/>
            <a:ext cx="1665001" cy="115823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29257B5C-1054-43AB-A26E-E6EC7C4CB59E}"/>
              </a:ext>
            </a:extLst>
          </p:cNvPr>
          <p:cNvCxnSpPr>
            <a:cxnSpLocks/>
          </p:cNvCxnSpPr>
          <p:nvPr/>
        </p:nvCxnSpPr>
        <p:spPr>
          <a:xfrm flipV="1">
            <a:off x="7446562" y="6071644"/>
            <a:ext cx="0" cy="25377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C95967E-6C0D-4C55-B8E4-E460D044E15E}"/>
              </a:ext>
            </a:extLst>
          </p:cNvPr>
          <p:cNvCxnSpPr>
            <a:cxnSpLocks/>
          </p:cNvCxnSpPr>
          <p:nvPr/>
        </p:nvCxnSpPr>
        <p:spPr>
          <a:xfrm flipV="1">
            <a:off x="7446562" y="5608005"/>
            <a:ext cx="0" cy="25377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6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5476" y="287866"/>
            <a:ext cx="31506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05  DB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설계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상세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-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사원파트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논리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 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5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5476" y="287866"/>
            <a:ext cx="31506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05  DB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설계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상세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-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사원파트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물리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 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7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5900" y="287866"/>
            <a:ext cx="35602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05  DB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설계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상세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–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파트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논리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74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5900" y="287866"/>
            <a:ext cx="35602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05  DB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설계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상세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–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파트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물리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024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02466" y="1642533"/>
            <a:ext cx="3539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</a:t>
            </a:r>
            <a:endParaRPr lang="ko-KR" altLang="en-US" sz="15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90799" y="4123978"/>
            <a:ext cx="3962400" cy="7112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06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A88216CD-0867-498D-B551-C0C051C63187}"/>
              </a:ext>
            </a:extLst>
          </p:cNvPr>
          <p:cNvSpPr/>
          <p:nvPr/>
        </p:nvSpPr>
        <p:spPr>
          <a:xfrm>
            <a:off x="2878667" y="442490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145AF181-657D-4CF3-BB1B-DFD09EFB24A5}"/>
              </a:ext>
            </a:extLst>
          </p:cNvPr>
          <p:cNvSpPr/>
          <p:nvPr/>
        </p:nvSpPr>
        <p:spPr>
          <a:xfrm>
            <a:off x="6162676" y="442561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3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26867" y="0"/>
            <a:ext cx="16171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5583" y="5555037"/>
            <a:ext cx="32596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</a:t>
            </a:r>
            <a:endParaRPr lang="ko-KR" altLang="en-US" sz="5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576233" y="894834"/>
            <a:ext cx="516467" cy="52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0832" y="956567"/>
            <a:ext cx="56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56200" y="971956"/>
            <a:ext cx="19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</a:t>
            </a:r>
          </a:p>
        </p:txBody>
      </p:sp>
      <p:sp>
        <p:nvSpPr>
          <p:cNvPr id="31" name="타원 30"/>
          <p:cNvSpPr/>
          <p:nvPr/>
        </p:nvSpPr>
        <p:spPr>
          <a:xfrm>
            <a:off x="4576233" y="1597567"/>
            <a:ext cx="516467" cy="52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50832" y="1659300"/>
            <a:ext cx="56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56200" y="1674689"/>
            <a:ext cx="19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개발환경</a:t>
            </a:r>
          </a:p>
        </p:txBody>
      </p:sp>
      <p:sp>
        <p:nvSpPr>
          <p:cNvPr id="34" name="타원 33"/>
          <p:cNvSpPr/>
          <p:nvPr/>
        </p:nvSpPr>
        <p:spPr>
          <a:xfrm>
            <a:off x="4576233" y="2296144"/>
            <a:ext cx="516467" cy="52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50832" y="2357877"/>
            <a:ext cx="56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56200" y="2373266"/>
            <a:ext cx="19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요구사항정의서</a:t>
            </a:r>
          </a:p>
        </p:txBody>
      </p:sp>
      <p:sp>
        <p:nvSpPr>
          <p:cNvPr id="37" name="타원 36"/>
          <p:cNvSpPr/>
          <p:nvPr/>
        </p:nvSpPr>
        <p:spPr>
          <a:xfrm>
            <a:off x="4576233" y="2998877"/>
            <a:ext cx="516467" cy="52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50832" y="3060610"/>
            <a:ext cx="56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56200" y="3075999"/>
            <a:ext cx="19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흐름도</a:t>
            </a:r>
          </a:p>
        </p:txBody>
      </p:sp>
      <p:sp>
        <p:nvSpPr>
          <p:cNvPr id="40" name="타원 39"/>
          <p:cNvSpPr/>
          <p:nvPr/>
        </p:nvSpPr>
        <p:spPr>
          <a:xfrm>
            <a:off x="4576233" y="3694365"/>
            <a:ext cx="516467" cy="52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50832" y="3756098"/>
            <a:ext cx="56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56200" y="3771487"/>
            <a:ext cx="19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DB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</a:t>
            </a:r>
          </a:p>
        </p:txBody>
      </p:sp>
      <p:sp>
        <p:nvSpPr>
          <p:cNvPr id="43" name="타원 42"/>
          <p:cNvSpPr/>
          <p:nvPr/>
        </p:nvSpPr>
        <p:spPr>
          <a:xfrm>
            <a:off x="4576233" y="4397098"/>
            <a:ext cx="516467" cy="52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50832" y="4458831"/>
            <a:ext cx="56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56200" y="4474220"/>
            <a:ext cx="19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핵심기술</a:t>
            </a:r>
          </a:p>
        </p:txBody>
      </p:sp>
      <p:sp>
        <p:nvSpPr>
          <p:cNvPr id="46" name="타원 45"/>
          <p:cNvSpPr/>
          <p:nvPr/>
        </p:nvSpPr>
        <p:spPr>
          <a:xfrm>
            <a:off x="4576233" y="5093194"/>
            <a:ext cx="516467" cy="52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50832" y="5154927"/>
            <a:ext cx="56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07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56200" y="5170316"/>
            <a:ext cx="19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화면구현</a:t>
            </a:r>
          </a:p>
        </p:txBody>
      </p:sp>
      <p:sp>
        <p:nvSpPr>
          <p:cNvPr id="49" name="타원 48"/>
          <p:cNvSpPr/>
          <p:nvPr/>
        </p:nvSpPr>
        <p:spPr>
          <a:xfrm>
            <a:off x="4576233" y="5795927"/>
            <a:ext cx="516467" cy="52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50832" y="5857660"/>
            <a:ext cx="56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08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56200" y="5873049"/>
            <a:ext cx="19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412652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656F49EA-1128-45C9-80AE-48677A3DAFD2}"/>
              </a:ext>
            </a:extLst>
          </p:cNvPr>
          <p:cNvSpPr/>
          <p:nvPr/>
        </p:nvSpPr>
        <p:spPr>
          <a:xfrm>
            <a:off x="5527722" y="5203490"/>
            <a:ext cx="571402" cy="572098"/>
          </a:xfrm>
          <a:prstGeom prst="ellipse">
            <a:avLst/>
          </a:prstGeom>
          <a:solidFill>
            <a:srgbClr val="8AA7D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3BF7C7-615A-4549-8AB3-1FD13ACCFD09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9700A8-EDEC-4452-B7AD-1AB774650F61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06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B10EF1-A98F-48B7-A6D2-58A106E55D46}"/>
              </a:ext>
            </a:extLst>
          </p:cNvPr>
          <p:cNvSpPr txBox="1"/>
          <p:nvPr/>
        </p:nvSpPr>
        <p:spPr>
          <a:xfrm>
            <a:off x="2719387" y="1038225"/>
            <a:ext cx="37052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핵심기술</a:t>
            </a: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85515D6F-5345-4B74-8A1C-17C9E22765E7}"/>
              </a:ext>
            </a:extLst>
          </p:cNvPr>
          <p:cNvSpPr/>
          <p:nvPr/>
        </p:nvSpPr>
        <p:spPr>
          <a:xfrm>
            <a:off x="3644502" y="3041073"/>
            <a:ext cx="1854995" cy="18262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핵심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</a:t>
            </a: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72B773A-56EF-439D-B71B-576CBFF21B35}"/>
              </a:ext>
            </a:extLst>
          </p:cNvPr>
          <p:cNvSpPr/>
          <p:nvPr/>
        </p:nvSpPr>
        <p:spPr>
          <a:xfrm>
            <a:off x="1752600" y="2400300"/>
            <a:ext cx="885825" cy="866775"/>
          </a:xfrm>
          <a:prstGeom prst="ellipse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3573A045-E538-4B23-9375-F1891144447A}"/>
              </a:ext>
            </a:extLst>
          </p:cNvPr>
          <p:cNvSpPr/>
          <p:nvPr/>
        </p:nvSpPr>
        <p:spPr>
          <a:xfrm>
            <a:off x="2528888" y="4622955"/>
            <a:ext cx="719138" cy="703673"/>
          </a:xfrm>
          <a:prstGeom prst="ellipse">
            <a:avLst/>
          </a:prstGeom>
          <a:solidFill>
            <a:srgbClr val="B4C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122A37A-4D19-4183-9F26-9A03A8246A98}"/>
              </a:ext>
            </a:extLst>
          </p:cNvPr>
          <p:cNvSpPr/>
          <p:nvPr/>
        </p:nvSpPr>
        <p:spPr>
          <a:xfrm>
            <a:off x="6409265" y="3429000"/>
            <a:ext cx="827419" cy="809625"/>
          </a:xfrm>
          <a:prstGeom prst="ellipse">
            <a:avLst/>
          </a:prstGeom>
          <a:solidFill>
            <a:srgbClr val="B4C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6153C54-E7A0-43B7-B85E-2FD5FC32804C}"/>
              </a:ext>
            </a:extLst>
          </p:cNvPr>
          <p:cNvSpPr txBox="1"/>
          <p:nvPr/>
        </p:nvSpPr>
        <p:spPr>
          <a:xfrm>
            <a:off x="1437745" y="2649021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Spring MVC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9C8778B-4B91-4A66-B263-057525FC5481}"/>
              </a:ext>
            </a:extLst>
          </p:cNvPr>
          <p:cNvSpPr txBox="1"/>
          <p:nvPr/>
        </p:nvSpPr>
        <p:spPr>
          <a:xfrm>
            <a:off x="5055656" y="2661639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Javascript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A252A1-9F93-4729-A624-59ADE7C9176B}"/>
              </a:ext>
            </a:extLst>
          </p:cNvPr>
          <p:cNvSpPr txBox="1"/>
          <p:nvPr/>
        </p:nvSpPr>
        <p:spPr>
          <a:xfrm>
            <a:off x="6065207" y="3649146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jQueryAjax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8C99239-07F0-463A-B1B3-A80E9C488FE1}"/>
              </a:ext>
            </a:extLst>
          </p:cNvPr>
          <p:cNvSpPr txBox="1"/>
          <p:nvPr/>
        </p:nvSpPr>
        <p:spPr>
          <a:xfrm>
            <a:off x="2128968" y="4790125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Mybatis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BC42B12-AB37-4718-86A5-64A058F87864}"/>
              </a:ext>
            </a:extLst>
          </p:cNvPr>
          <p:cNvSpPr txBox="1"/>
          <p:nvPr/>
        </p:nvSpPr>
        <p:spPr>
          <a:xfrm>
            <a:off x="5055656" y="5310885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Gantt chart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FE166F-B5C6-4067-AFD6-C2383984674C}"/>
              </a:ext>
            </a:extLst>
          </p:cNvPr>
          <p:cNvSpPr txBox="1"/>
          <p:nvPr/>
        </p:nvSpPr>
        <p:spPr>
          <a:xfrm>
            <a:off x="5307440" y="4508044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8AA7D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스프링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CACD784-7145-41B2-AF96-096F6E7708FC}"/>
              </a:ext>
            </a:extLst>
          </p:cNvPr>
          <p:cNvSpPr txBox="1"/>
          <p:nvPr/>
        </p:nvSpPr>
        <p:spPr>
          <a:xfrm>
            <a:off x="510316" y="4257908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8AA7D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제이쿼리</a:t>
            </a:r>
            <a:endParaRPr lang="ko-KR" altLang="en-US" dirty="0">
              <a:solidFill>
                <a:srgbClr val="8AA7DA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204F0-25E7-413C-838A-D1C8741D9D6F}"/>
              </a:ext>
            </a:extLst>
          </p:cNvPr>
          <p:cNvSpPr txBox="1"/>
          <p:nvPr/>
        </p:nvSpPr>
        <p:spPr>
          <a:xfrm>
            <a:off x="2858161" y="2504570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8AA7D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에이잭스</a:t>
            </a:r>
            <a:endParaRPr lang="ko-KR" altLang="en-US" dirty="0">
              <a:solidFill>
                <a:srgbClr val="8AA7DA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CE2FCCE-05AF-4330-9012-614BCB910FA5}"/>
              </a:ext>
            </a:extLst>
          </p:cNvPr>
          <p:cNvSpPr txBox="1"/>
          <p:nvPr/>
        </p:nvSpPr>
        <p:spPr>
          <a:xfrm>
            <a:off x="6822974" y="3109625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8AA7D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마이바티스</a:t>
            </a:r>
            <a:endParaRPr lang="ko-KR" altLang="en-US" dirty="0">
              <a:solidFill>
                <a:srgbClr val="8AA7DA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0E0487C-8FB3-4731-B851-8C4C2885148F}"/>
              </a:ext>
            </a:extLst>
          </p:cNvPr>
          <p:cNvSpPr txBox="1"/>
          <p:nvPr/>
        </p:nvSpPr>
        <p:spPr>
          <a:xfrm>
            <a:off x="1930730" y="3659268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8AA7D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25637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CB8014-81A1-439D-87E9-47D452CF3A52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17FF7F-D601-4C0D-83BB-7CD540EF73CB}"/>
              </a:ext>
            </a:extLst>
          </p:cNvPr>
          <p:cNvSpPr txBox="1"/>
          <p:nvPr/>
        </p:nvSpPr>
        <p:spPr>
          <a:xfrm>
            <a:off x="298682" y="825416"/>
            <a:ext cx="4380738" cy="643423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Spring MVC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8EC5BC7-008D-4D9D-872F-69D5BCC0FF31}"/>
              </a:ext>
            </a:extLst>
          </p:cNvPr>
          <p:cNvSpPr txBox="1"/>
          <p:nvPr/>
        </p:nvSpPr>
        <p:spPr>
          <a:xfrm>
            <a:off x="390525" y="1691790"/>
            <a:ext cx="3317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1 ) MVC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의 흐름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E213DE0D-913B-4AFC-9A29-0D11FD9BE92A}"/>
              </a:ext>
            </a:extLst>
          </p:cNvPr>
          <p:cNvGrpSpPr/>
          <p:nvPr/>
        </p:nvGrpSpPr>
        <p:grpSpPr>
          <a:xfrm>
            <a:off x="1285879" y="2306246"/>
            <a:ext cx="6787082" cy="2098024"/>
            <a:chOff x="869133" y="2451226"/>
            <a:chExt cx="7514376" cy="2491967"/>
          </a:xfrm>
        </p:grpSpPr>
        <p:sp>
          <p:nvSpPr>
            <p:cNvPr id="8" name="모서리가 둥근 직사각형 4">
              <a:extLst>
                <a:ext uri="{FF2B5EF4-FFF2-40B4-BE49-F238E27FC236}">
                  <a16:creationId xmlns="" xmlns:a16="http://schemas.microsoft.com/office/drawing/2014/main" id="{A834E5D0-32A1-4283-AFFA-92606B4AEAF3}"/>
                </a:ext>
              </a:extLst>
            </p:cNvPr>
            <p:cNvSpPr/>
            <p:nvPr/>
          </p:nvSpPr>
          <p:spPr>
            <a:xfrm>
              <a:off x="869133" y="3429001"/>
              <a:ext cx="1611517" cy="536418"/>
            </a:xfrm>
            <a:prstGeom prst="round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Client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9" name="모서리가 둥근 직사각형 42">
              <a:extLst>
                <a:ext uri="{FF2B5EF4-FFF2-40B4-BE49-F238E27FC236}">
                  <a16:creationId xmlns="" xmlns:a16="http://schemas.microsoft.com/office/drawing/2014/main" id="{C9D9C34B-31D5-49AF-99F6-FCD7828DD393}"/>
                </a:ext>
              </a:extLst>
            </p:cNvPr>
            <p:cNvSpPr/>
            <p:nvPr/>
          </p:nvSpPr>
          <p:spPr>
            <a:xfrm>
              <a:off x="3412265" y="3429000"/>
              <a:ext cx="2243477" cy="536418"/>
            </a:xfrm>
            <a:prstGeom prst="round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DispatcherServlet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0" name="모서리가 둥근 직사각형 45">
              <a:extLst>
                <a:ext uri="{FF2B5EF4-FFF2-40B4-BE49-F238E27FC236}">
                  <a16:creationId xmlns="" xmlns:a16="http://schemas.microsoft.com/office/drawing/2014/main" id="{A7512ADC-A138-4848-924A-350DFDF76A5C}"/>
                </a:ext>
              </a:extLst>
            </p:cNvPr>
            <p:cNvSpPr/>
            <p:nvPr/>
          </p:nvSpPr>
          <p:spPr>
            <a:xfrm>
              <a:off x="3412265" y="2451226"/>
              <a:ext cx="2243477" cy="536418"/>
            </a:xfrm>
            <a:prstGeom prst="round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HandlerMapping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1" name="모서리가 둥근 직사각형 46">
              <a:extLst>
                <a:ext uri="{FF2B5EF4-FFF2-40B4-BE49-F238E27FC236}">
                  <a16:creationId xmlns="" xmlns:a16="http://schemas.microsoft.com/office/drawing/2014/main" id="{B4288FDC-1425-448C-897A-F5D66C43E79A}"/>
                </a:ext>
              </a:extLst>
            </p:cNvPr>
            <p:cNvSpPr/>
            <p:nvPr/>
          </p:nvSpPr>
          <p:spPr>
            <a:xfrm>
              <a:off x="6518495" y="2451226"/>
              <a:ext cx="1665838" cy="536418"/>
            </a:xfrm>
            <a:prstGeom prst="round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Controller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="" xmlns:a16="http://schemas.microsoft.com/office/drawing/2014/main" id="{66697453-A8B5-4086-B23E-4FD8095F53A1}"/>
                </a:ext>
              </a:extLst>
            </p:cNvPr>
            <p:cNvCxnSpPr/>
            <p:nvPr/>
          </p:nvCxnSpPr>
          <p:spPr>
            <a:xfrm>
              <a:off x="2480650" y="3530851"/>
              <a:ext cx="931615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DA258697-31E4-485F-9B0A-8E0377ABEB8D}"/>
                </a:ext>
              </a:extLst>
            </p:cNvPr>
            <p:cNvCxnSpPr/>
            <p:nvPr/>
          </p:nvCxnSpPr>
          <p:spPr>
            <a:xfrm flipH="1">
              <a:off x="2480650" y="3784348"/>
              <a:ext cx="931615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="" xmlns:a16="http://schemas.microsoft.com/office/drawing/2014/main" id="{8C1123BF-0D79-4182-922F-68F96CBBBEA6}"/>
                </a:ext>
              </a:extLst>
            </p:cNvPr>
            <p:cNvCxnSpPr/>
            <p:nvPr/>
          </p:nvCxnSpPr>
          <p:spPr>
            <a:xfrm flipV="1">
              <a:off x="4534003" y="2987644"/>
              <a:ext cx="0" cy="44135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133AF798-D4BA-4F3D-AB0E-90821BB6192C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5655743" y="3697209"/>
              <a:ext cx="663576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52">
              <a:extLst>
                <a:ext uri="{FF2B5EF4-FFF2-40B4-BE49-F238E27FC236}">
                  <a16:creationId xmlns="" xmlns:a16="http://schemas.microsoft.com/office/drawing/2014/main" id="{98AC9532-24E1-447B-9F21-1F5B5AB218CA}"/>
                </a:ext>
              </a:extLst>
            </p:cNvPr>
            <p:cNvSpPr/>
            <p:nvPr/>
          </p:nvSpPr>
          <p:spPr>
            <a:xfrm>
              <a:off x="6319319" y="3429000"/>
              <a:ext cx="2064190" cy="536418"/>
            </a:xfrm>
            <a:prstGeom prst="round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Model and View</a:t>
              </a:r>
              <a:endParaRPr lang="ko-KR" altLang="en-US" sz="15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="" xmlns:a16="http://schemas.microsoft.com/office/drawing/2014/main" id="{B2BE2F26-5DF0-4A65-A688-9D0DAE55F620}"/>
                </a:ext>
              </a:extLst>
            </p:cNvPr>
            <p:cNvCxnSpPr/>
            <p:nvPr/>
          </p:nvCxnSpPr>
          <p:spPr>
            <a:xfrm>
              <a:off x="7340577" y="2987645"/>
              <a:ext cx="0" cy="44135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="" xmlns:a16="http://schemas.microsoft.com/office/drawing/2014/main" id="{59470B52-D6C4-48AF-B29D-D2E6B4B5E9AB}"/>
                </a:ext>
              </a:extLst>
            </p:cNvPr>
            <p:cNvCxnSpPr/>
            <p:nvPr/>
          </p:nvCxnSpPr>
          <p:spPr>
            <a:xfrm>
              <a:off x="5330708" y="3965419"/>
              <a:ext cx="0" cy="44135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57">
              <a:extLst>
                <a:ext uri="{FF2B5EF4-FFF2-40B4-BE49-F238E27FC236}">
                  <a16:creationId xmlns="" xmlns:a16="http://schemas.microsoft.com/office/drawing/2014/main" id="{88C1C235-896E-4A9E-8688-4B3F73B0F327}"/>
                </a:ext>
              </a:extLst>
            </p:cNvPr>
            <p:cNvSpPr/>
            <p:nvPr/>
          </p:nvSpPr>
          <p:spPr>
            <a:xfrm>
              <a:off x="4449332" y="4406775"/>
              <a:ext cx="1762751" cy="536418"/>
            </a:xfrm>
            <a:prstGeom prst="round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ViewResolver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0" name="모서리가 둥근 직사각형 70">
              <a:extLst>
                <a:ext uri="{FF2B5EF4-FFF2-40B4-BE49-F238E27FC236}">
                  <a16:creationId xmlns="" xmlns:a16="http://schemas.microsoft.com/office/drawing/2014/main" id="{79BEA1E0-339D-497C-A7AE-C5A6AAB5EB34}"/>
                </a:ext>
              </a:extLst>
            </p:cNvPr>
            <p:cNvSpPr/>
            <p:nvPr/>
          </p:nvSpPr>
          <p:spPr>
            <a:xfrm>
              <a:off x="2757929" y="4406775"/>
              <a:ext cx="1308672" cy="536418"/>
            </a:xfrm>
            <a:prstGeom prst="round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View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2149D002-442C-4668-8D7A-D14E38602321}"/>
                </a:ext>
              </a:extLst>
            </p:cNvPr>
            <p:cNvCxnSpPr/>
            <p:nvPr/>
          </p:nvCxnSpPr>
          <p:spPr>
            <a:xfrm flipV="1">
              <a:off x="3719191" y="3965419"/>
              <a:ext cx="0" cy="44135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EDA28A64-4E71-4504-A1C7-412BE8743915}"/>
                </a:ext>
              </a:extLst>
            </p:cNvPr>
            <p:cNvCxnSpPr>
              <a:stCxn id="19" idx="1"/>
            </p:cNvCxnSpPr>
            <p:nvPr/>
          </p:nvCxnSpPr>
          <p:spPr>
            <a:xfrm flipH="1">
              <a:off x="4055998" y="4674984"/>
              <a:ext cx="393334" cy="339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58054AF-0325-4253-8DA5-7B9A0E9EAA2F}"/>
              </a:ext>
            </a:extLst>
          </p:cNvPr>
          <p:cNvSpPr txBox="1"/>
          <p:nvPr/>
        </p:nvSpPr>
        <p:spPr>
          <a:xfrm>
            <a:off x="390525" y="4695562"/>
            <a:ext cx="3317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2 )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사용한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Spring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라이브러리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203E21B-D642-4BBE-BBC0-E60B6CB5D515}"/>
              </a:ext>
            </a:extLst>
          </p:cNvPr>
          <p:cNvSpPr txBox="1"/>
          <p:nvPr/>
        </p:nvSpPr>
        <p:spPr>
          <a:xfrm>
            <a:off x="502708" y="5318478"/>
            <a:ext cx="83534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MappingJacksonJsonView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Model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Json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데이터형식으로 치환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CommonMulitpartResolver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WebServer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있는 업로드 된 파일을  다운로드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  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JavaMailSenderImpl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등록된 계정으로 메일 발송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8606AF7-9ADC-42DF-8FEE-B2477F9C7A84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06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</p:spTree>
    <p:extLst>
      <p:ext uri="{BB962C8B-B14F-4D97-AF65-F5344CB8AC3E}">
        <p14:creationId xmlns:p14="http://schemas.microsoft.com/office/powerpoint/2010/main" val="370565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1AA13F92-25E2-44A8-9132-B188418C908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FA3DBC0-2B4F-4451-B79A-3F740E4E701C}"/>
              </a:ext>
            </a:extLst>
          </p:cNvPr>
          <p:cNvSpPr/>
          <p:nvPr/>
        </p:nvSpPr>
        <p:spPr>
          <a:xfrm>
            <a:off x="7526867" y="0"/>
            <a:ext cx="16171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3BF7C7-615A-4549-8AB3-1FD13ACCFD09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D393AD-BD4F-482C-B3D1-D9AE91D7A03E}"/>
              </a:ext>
            </a:extLst>
          </p:cNvPr>
          <p:cNvSpPr txBox="1"/>
          <p:nvPr/>
        </p:nvSpPr>
        <p:spPr>
          <a:xfrm>
            <a:off x="287867" y="1182710"/>
            <a:ext cx="4380738" cy="951199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en-US" altLang="ko-KR" sz="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Mybatis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24C86F-1FC1-436B-8EDF-C9B7E9AA256E}"/>
              </a:ext>
            </a:extLst>
          </p:cNvPr>
          <p:cNvSpPr txBox="1"/>
          <p:nvPr/>
        </p:nvSpPr>
        <p:spPr>
          <a:xfrm>
            <a:off x="361950" y="2777640"/>
            <a:ext cx="3317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1 ) </a:t>
            </a:r>
            <a:r>
              <a:rPr lang="en-US" altLang="ko-KR" sz="1500" dirty="0" err="1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Mybatis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개념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7CFBA8A-6208-432D-8E6A-7C1946F9AFC8}"/>
              </a:ext>
            </a:extLst>
          </p:cNvPr>
          <p:cNvSpPr txBox="1"/>
          <p:nvPr/>
        </p:nvSpPr>
        <p:spPr>
          <a:xfrm>
            <a:off x="361950" y="4492702"/>
            <a:ext cx="3317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2 ) </a:t>
            </a:r>
            <a:r>
              <a:rPr lang="en-US" altLang="ko-KR" sz="1500" dirty="0" err="1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Mybatis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특징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641A908-28F7-4FE8-A24C-2413C011D785}"/>
              </a:ext>
            </a:extLst>
          </p:cNvPr>
          <p:cNvSpPr txBox="1"/>
          <p:nvPr/>
        </p:nvSpPr>
        <p:spPr>
          <a:xfrm>
            <a:off x="366712" y="5015922"/>
            <a:ext cx="83534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복잡한 쿼리나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다이나믹한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쿼리에 강함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비슷한 쿼리는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남발하게되는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단점이 있음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resultType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resultClass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VO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사용하지 않고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조회결과를 사용자 정의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DTO, MAP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등으로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Mapping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하여 사용할 수 있다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빠른 개발이 가능하여 생산성이 향상된다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067E4FA-97BB-4CF2-8ED8-FB0C35FFADD1}"/>
              </a:ext>
            </a:extLst>
          </p:cNvPr>
          <p:cNvSpPr txBox="1"/>
          <p:nvPr/>
        </p:nvSpPr>
        <p:spPr>
          <a:xfrm>
            <a:off x="366712" y="3554725"/>
            <a:ext cx="8353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자바의 관계형 데이터베이스 프로그래밍을 좀 더 쉽게 할 수 있게 도와주는 개발 프레임 워크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프로그램에 있는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SQL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쿼리들을 한 구성파일에 구성하여 프로그램 코드와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SQL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분리할 수 있다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47A0431-F37B-4BD1-8438-516E8FD25DEF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06  </a:t>
            </a:r>
            <a:r>
              <a:rPr lang="ko-KR" altLang="en-US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</p:spTree>
    <p:extLst>
      <p:ext uri="{BB962C8B-B14F-4D97-AF65-F5344CB8AC3E}">
        <p14:creationId xmlns:p14="http://schemas.microsoft.com/office/powerpoint/2010/main" val="76776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95886A0-F917-4469-A19E-79FFE552CE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28FF69A-8CC8-4E2E-AD46-CE7EBE70045E}"/>
              </a:ext>
            </a:extLst>
          </p:cNvPr>
          <p:cNvGrpSpPr/>
          <p:nvPr/>
        </p:nvGrpSpPr>
        <p:grpSpPr>
          <a:xfrm>
            <a:off x="944611" y="782022"/>
            <a:ext cx="7254778" cy="4466253"/>
            <a:chOff x="2540195" y="2896572"/>
            <a:chExt cx="6315938" cy="3673561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9A5897E6-43F2-43C8-8FD9-F54F216872A7}"/>
                </a:ext>
              </a:extLst>
            </p:cNvPr>
            <p:cNvSpPr/>
            <p:nvPr/>
          </p:nvSpPr>
          <p:spPr>
            <a:xfrm>
              <a:off x="2540195" y="2896572"/>
              <a:ext cx="6315938" cy="3673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8336992F-C725-480D-AFE5-006F97F3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577" y="2966491"/>
              <a:ext cx="6069724" cy="360364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B0E4F9F-2397-47B9-8459-6439ED4B9219}"/>
              </a:ext>
            </a:extLst>
          </p:cNvPr>
          <p:cNvSpPr txBox="1"/>
          <p:nvPr/>
        </p:nvSpPr>
        <p:spPr>
          <a:xfrm>
            <a:off x="394146" y="5747510"/>
            <a:ext cx="835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Mybatis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설정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xml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파일에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VO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객체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Aliases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사용할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Mapper.xml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선언해주고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Repository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interface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메서드명과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Mapping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하도록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Mapper.xml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문을 작성하고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Service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Controller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단에 연결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61D2CF-048D-4CDD-A0D0-DE140C974625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BFBDA1D-489B-4FEC-95EF-BDF0D8A0D358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06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3E564EA-9E81-43FB-9FA8-90972B74911C}"/>
              </a:ext>
            </a:extLst>
          </p:cNvPr>
          <p:cNvSpPr txBox="1"/>
          <p:nvPr/>
        </p:nvSpPr>
        <p:spPr>
          <a:xfrm>
            <a:off x="394146" y="5352331"/>
            <a:ext cx="3317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3 ) </a:t>
            </a:r>
            <a:r>
              <a:rPr lang="en-US" altLang="ko-KR" sz="1500" dirty="0" err="1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Mybatis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기본 구조</a:t>
            </a:r>
          </a:p>
        </p:txBody>
      </p:sp>
    </p:spTree>
    <p:extLst>
      <p:ext uri="{BB962C8B-B14F-4D97-AF65-F5344CB8AC3E}">
        <p14:creationId xmlns:p14="http://schemas.microsoft.com/office/powerpoint/2010/main" val="1523268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9FE822B-9E07-498A-B6B3-728A48AD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4" y="0"/>
            <a:ext cx="4287950" cy="6876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3BF7C7-615A-4549-8AB3-1FD13ACCFD09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30700F-54CA-4A5F-93E8-2F2BA21168DA}"/>
              </a:ext>
            </a:extLst>
          </p:cNvPr>
          <p:cNvSpPr txBox="1"/>
          <p:nvPr/>
        </p:nvSpPr>
        <p:spPr>
          <a:xfrm>
            <a:off x="298682" y="825416"/>
            <a:ext cx="4380738" cy="643423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en-US" altLang="ko-KR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jQueryAjax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6B328BA3-7D67-489C-B54C-24406322F061}"/>
              </a:ext>
            </a:extLst>
          </p:cNvPr>
          <p:cNvSpPr/>
          <p:nvPr/>
        </p:nvSpPr>
        <p:spPr>
          <a:xfrm>
            <a:off x="7526867" y="0"/>
            <a:ext cx="1617133" cy="6858000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F9118FD-3D80-4EA8-ADB8-F8E51B54CA5F}"/>
              </a:ext>
            </a:extLst>
          </p:cNvPr>
          <p:cNvSpPr txBox="1"/>
          <p:nvPr/>
        </p:nvSpPr>
        <p:spPr>
          <a:xfrm>
            <a:off x="718301" y="1920366"/>
            <a:ext cx="345999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1 ) jQuery Ajax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개념</a:t>
            </a:r>
            <a:endParaRPr lang="en-US" altLang="ko-KR" sz="1500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비동기식으로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URL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요청값을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전송하고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응답값을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받아온다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500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endParaRPr lang="en-US" altLang="ko-KR" sz="1500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endParaRPr lang="en-US" altLang="ko-KR" sz="1500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2 )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사용</a:t>
            </a:r>
            <a:endParaRPr lang="en-US" altLang="ko-KR" sz="1500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endParaRPr lang="en-US" altLang="ko-KR" sz="1500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Chart(Pie, Raider, Bar)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들어갈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데이터 호출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삭제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페이지 이동이나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reload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없이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비동기식으로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Database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조작해야 할 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FullCalendar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일정을 추가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삭제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9700A8-EDEC-4452-B7AD-1AB774650F61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06  </a:t>
            </a:r>
            <a:r>
              <a:rPr lang="ko-KR" altLang="en-US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</p:spTree>
    <p:extLst>
      <p:ext uri="{BB962C8B-B14F-4D97-AF65-F5344CB8AC3E}">
        <p14:creationId xmlns:p14="http://schemas.microsoft.com/office/powerpoint/2010/main" val="35321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5E46647-2922-4EA7-81DE-59ADB93789C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3BF7C7-615A-4549-8AB3-1FD13ACCFD09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9700A8-EDEC-4452-B7AD-1AB774650F61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06  </a:t>
            </a:r>
            <a:r>
              <a:rPr lang="ko-KR" altLang="en-US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817203-2BA7-4A3F-84AA-D3893EFD92EE}"/>
              </a:ext>
            </a:extLst>
          </p:cNvPr>
          <p:cNvSpPr txBox="1"/>
          <p:nvPr/>
        </p:nvSpPr>
        <p:spPr>
          <a:xfrm>
            <a:off x="287867" y="1257762"/>
            <a:ext cx="57446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3 ) Ajax </a:t>
            </a:r>
            <a:r>
              <a:rPr lang="ko-KR" altLang="en-US" sz="5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기본구조</a:t>
            </a:r>
            <a:endParaRPr lang="en-US" altLang="ko-KR" sz="5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3BAC6E-E01A-407F-8279-57C0D494E76E}"/>
              </a:ext>
            </a:extLst>
          </p:cNvPr>
          <p:cNvSpPr txBox="1"/>
          <p:nvPr/>
        </p:nvSpPr>
        <p:spPr>
          <a:xfrm>
            <a:off x="1355982" y="3050274"/>
            <a:ext cx="3865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$.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ajax</a:t>
            </a:r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({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	type : ”post”,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	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url</a:t>
            </a:r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: ”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JsonDataURL</a:t>
            </a:r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”,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	data : 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JsonTypeData</a:t>
            </a:r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	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dataType</a:t>
            </a:r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: “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Json</a:t>
            </a:r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”,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	success :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SuccessMethod</a:t>
            </a:r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	error : 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ErrorMethod</a:t>
            </a:r>
            <a:endParaRPr lang="en-US" altLang="ko-KR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})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" name="모서리가 둥근 직사각형 24">
            <a:extLst>
              <a:ext uri="{FF2B5EF4-FFF2-40B4-BE49-F238E27FC236}">
                <a16:creationId xmlns="" xmlns:a16="http://schemas.microsoft.com/office/drawing/2014/main" id="{3EEAF5CA-19E0-4D14-B2AD-AA3CAB419114}"/>
              </a:ext>
            </a:extLst>
          </p:cNvPr>
          <p:cNvSpPr/>
          <p:nvPr/>
        </p:nvSpPr>
        <p:spPr>
          <a:xfrm>
            <a:off x="5461777" y="2905603"/>
            <a:ext cx="1558089" cy="335299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latin typeface="나눔스퀘어 ExtraBold" pitchFamily="50" charset="-127"/>
                <a:ea typeface="나눔스퀘어 ExtraBold" pitchFamily="50" charset="-127"/>
              </a:rPr>
              <a:t>RequestType</a:t>
            </a:r>
            <a:endParaRPr lang="ko-KR" altLang="en-US" sz="15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17129E16-FC79-41B4-8AB1-2099C88FE547}"/>
              </a:ext>
            </a:extLst>
          </p:cNvPr>
          <p:cNvCxnSpPr>
            <a:cxnSpLocks/>
          </p:cNvCxnSpPr>
          <p:nvPr/>
        </p:nvCxnSpPr>
        <p:spPr>
          <a:xfrm flipH="1">
            <a:off x="3750310" y="3073251"/>
            <a:ext cx="1711467" cy="43676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28">
            <a:extLst>
              <a:ext uri="{FF2B5EF4-FFF2-40B4-BE49-F238E27FC236}">
                <a16:creationId xmlns="" xmlns:a16="http://schemas.microsoft.com/office/drawing/2014/main" id="{9DDA4CBD-C8D8-442D-9A3E-9BBA21314D9C}"/>
              </a:ext>
            </a:extLst>
          </p:cNvPr>
          <p:cNvSpPr/>
          <p:nvPr/>
        </p:nvSpPr>
        <p:spPr>
          <a:xfrm>
            <a:off x="6376624" y="3453177"/>
            <a:ext cx="1286484" cy="335299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latin typeface="나눔스퀘어 ExtraBold" pitchFamily="50" charset="-127"/>
                <a:ea typeface="나눔스퀘어 ExtraBold" pitchFamily="50" charset="-127"/>
              </a:rPr>
              <a:t>pageURL</a:t>
            </a:r>
            <a:endParaRPr lang="ko-KR" altLang="en-US" sz="15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BE5C5B10-6C4B-4A72-94F0-BF5E5AC38A9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550410" y="3620827"/>
            <a:ext cx="1826214" cy="9903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32">
            <a:extLst>
              <a:ext uri="{FF2B5EF4-FFF2-40B4-BE49-F238E27FC236}">
                <a16:creationId xmlns="" xmlns:a16="http://schemas.microsoft.com/office/drawing/2014/main" id="{E69D9F23-5530-4989-B826-258CB12905F5}"/>
              </a:ext>
            </a:extLst>
          </p:cNvPr>
          <p:cNvSpPr/>
          <p:nvPr/>
        </p:nvSpPr>
        <p:spPr>
          <a:xfrm>
            <a:off x="6646848" y="4057585"/>
            <a:ext cx="951058" cy="335299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나눔스퀘어 ExtraBold" pitchFamily="50" charset="-127"/>
                <a:ea typeface="나눔스퀘어 ExtraBold" pitchFamily="50" charset="-127"/>
              </a:rPr>
              <a:t>Value</a:t>
            </a:r>
            <a:endParaRPr lang="ko-KR" altLang="en-US" sz="15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F806B7C0-1904-4BD5-B0C5-2833EF9CCA81}"/>
              </a:ext>
            </a:extLst>
          </p:cNvPr>
          <p:cNvCxnSpPr>
            <a:cxnSpLocks/>
          </p:cNvCxnSpPr>
          <p:nvPr/>
        </p:nvCxnSpPr>
        <p:spPr>
          <a:xfrm flipH="1" flipV="1">
            <a:off x="4684154" y="4081370"/>
            <a:ext cx="1925814" cy="143865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43">
            <a:extLst>
              <a:ext uri="{FF2B5EF4-FFF2-40B4-BE49-F238E27FC236}">
                <a16:creationId xmlns="" xmlns:a16="http://schemas.microsoft.com/office/drawing/2014/main" id="{68C89839-1005-4CCB-8B50-B883DD6DF0D0}"/>
              </a:ext>
            </a:extLst>
          </p:cNvPr>
          <p:cNvSpPr/>
          <p:nvPr/>
        </p:nvSpPr>
        <p:spPr>
          <a:xfrm>
            <a:off x="6276103" y="4629611"/>
            <a:ext cx="1864561" cy="335299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SuccessMethod</a:t>
            </a:r>
            <a:endParaRPr lang="ko-KR" altLang="en-US" sz="15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178B1378-0B68-4CE0-B3CF-029540E7A4B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189568" y="4652248"/>
            <a:ext cx="1086535" cy="14501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50">
            <a:extLst>
              <a:ext uri="{FF2B5EF4-FFF2-40B4-BE49-F238E27FC236}">
                <a16:creationId xmlns="" xmlns:a16="http://schemas.microsoft.com/office/drawing/2014/main" id="{08BF87C8-5596-4A8B-AFC2-02E89A1BF7C1}"/>
              </a:ext>
            </a:extLst>
          </p:cNvPr>
          <p:cNvSpPr/>
          <p:nvPr/>
        </p:nvSpPr>
        <p:spPr>
          <a:xfrm>
            <a:off x="6185575" y="5190949"/>
            <a:ext cx="1602010" cy="335299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ErrorMethod</a:t>
            </a:r>
            <a:endParaRPr lang="ko-KR" altLang="en-US" sz="15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3D441E6-A9DA-43DC-B2C8-F794DCF7227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684154" y="4964910"/>
            <a:ext cx="1501421" cy="39368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235AF5C-5472-4EB7-85BA-D86C91F950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BB41C5C-D02F-4692-B5FE-552F1E111C6C}"/>
              </a:ext>
            </a:extLst>
          </p:cNvPr>
          <p:cNvSpPr/>
          <p:nvPr/>
        </p:nvSpPr>
        <p:spPr>
          <a:xfrm>
            <a:off x="126999" y="126999"/>
            <a:ext cx="8898467" cy="662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3BF7C7-615A-4549-8AB3-1FD13ACCFD09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9700A8-EDEC-4452-B7AD-1AB774650F61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06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1AE8F02-889A-49D4-9F05-BC1E5493B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8" y="1197539"/>
            <a:ext cx="3493109" cy="4963885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7EED820-0C7D-40D8-9160-FBA364E87E10}"/>
              </a:ext>
            </a:extLst>
          </p:cNvPr>
          <p:cNvSpPr txBox="1"/>
          <p:nvPr/>
        </p:nvSpPr>
        <p:spPr>
          <a:xfrm>
            <a:off x="4572000" y="1104090"/>
            <a:ext cx="4380738" cy="643423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r>
              <a:rPr lang="en-US" altLang="ko-KR" sz="30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Gantt chart</a:t>
            </a:r>
            <a:endParaRPr lang="ko-KR" altLang="en-US" sz="30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73456E-88A0-436C-8ECD-F0765A9BE45F}"/>
              </a:ext>
            </a:extLst>
          </p:cNvPr>
          <p:cNvSpPr txBox="1"/>
          <p:nvPr/>
        </p:nvSpPr>
        <p:spPr>
          <a:xfrm>
            <a:off x="4569823" y="2562489"/>
            <a:ext cx="557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29E90AE-5109-432D-9FD1-D94D57C9242C}"/>
              </a:ext>
            </a:extLst>
          </p:cNvPr>
          <p:cNvSpPr txBox="1"/>
          <p:nvPr/>
        </p:nvSpPr>
        <p:spPr>
          <a:xfrm>
            <a:off x="5127171" y="2608655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C95F6F-3114-406A-B5BA-A04CD599361B}"/>
              </a:ext>
            </a:extLst>
          </p:cNvPr>
          <p:cNvSpPr txBox="1"/>
          <p:nvPr/>
        </p:nvSpPr>
        <p:spPr>
          <a:xfrm>
            <a:off x="4569823" y="3146632"/>
            <a:ext cx="372020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일정관리를 위한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Bar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 태의 차트로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업무 별 일정의 시작과 끝을 그래프로 표현하여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업무 간의 관계와 일정을 한 눈에 볼 수 있다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8F19048-B240-408A-9B1F-B3E11CDDB2B7}"/>
              </a:ext>
            </a:extLst>
          </p:cNvPr>
          <p:cNvSpPr txBox="1"/>
          <p:nvPr/>
        </p:nvSpPr>
        <p:spPr>
          <a:xfrm>
            <a:off x="4569823" y="3989440"/>
            <a:ext cx="61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86EB6AE-2F06-4FE4-B5BD-633F869F24D9}"/>
              </a:ext>
            </a:extLst>
          </p:cNvPr>
          <p:cNvSpPr txBox="1"/>
          <p:nvPr/>
        </p:nvSpPr>
        <p:spPr>
          <a:xfrm>
            <a:off x="5127171" y="4035606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사용한 라이브러리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30A1DEE-02B3-4336-8E61-665E2BDD7449}"/>
              </a:ext>
            </a:extLst>
          </p:cNvPr>
          <p:cNvSpPr txBox="1"/>
          <p:nvPr/>
        </p:nvSpPr>
        <p:spPr>
          <a:xfrm>
            <a:off x="4569823" y="4563471"/>
            <a:ext cx="428413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DHMLX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차트 라이브러리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각종 차트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스케줄러 등의 라이브러리를 제공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Gantt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chart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기능을 이용해 </a:t>
            </a:r>
            <a:endParaRPr lang="en-US" altLang="ko-KR" sz="1300" dirty="0">
              <a:solidFill>
                <a:schemeClr val="bg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업무를 생성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배정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수정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삭제하여 관리할 수 있고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jQuery Ajax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이용하여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Database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적용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9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47F563E-34DA-4F0D-B28B-573F663E02A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55F70B2-17D6-4EF1-AC4C-0BB9368210B6}"/>
              </a:ext>
            </a:extLst>
          </p:cNvPr>
          <p:cNvSpPr/>
          <p:nvPr/>
        </p:nvSpPr>
        <p:spPr>
          <a:xfrm>
            <a:off x="126999" y="126999"/>
            <a:ext cx="8898467" cy="662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2E3732-DED8-4839-B5AB-A811B83D17B4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B42D5F7-D95F-4367-9DE3-95CD8DDFA1F6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06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D0E0EA3-C4DB-4506-95FF-156E49065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2" y="1492271"/>
            <a:ext cx="7555116" cy="3873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127A04-A212-41A9-A22F-2818639E45BE}"/>
              </a:ext>
            </a:extLst>
          </p:cNvPr>
          <p:cNvSpPr txBox="1"/>
          <p:nvPr/>
        </p:nvSpPr>
        <p:spPr>
          <a:xfrm>
            <a:off x="2225040" y="5712304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Perfect Solution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사용한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Gantt chart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896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02466" y="1642533"/>
            <a:ext cx="3539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07</a:t>
            </a:r>
            <a:endParaRPr lang="ko-KR" altLang="en-US" sz="15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90799" y="4123978"/>
            <a:ext cx="3962400" cy="7112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화면구현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07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화면구현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B9C6762F-7C4A-4435-8295-2F097ADA86EA}"/>
              </a:ext>
            </a:extLst>
          </p:cNvPr>
          <p:cNvSpPr/>
          <p:nvPr/>
        </p:nvSpPr>
        <p:spPr>
          <a:xfrm>
            <a:off x="2878667" y="442490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79574266-37B4-46F3-BD5E-51F8AA31D6C6}"/>
              </a:ext>
            </a:extLst>
          </p:cNvPr>
          <p:cNvSpPr/>
          <p:nvPr/>
        </p:nvSpPr>
        <p:spPr>
          <a:xfrm>
            <a:off x="6162676" y="442561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2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6C80604-EFA9-4203-A3C2-090C4BB292C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0067" y="480400"/>
            <a:ext cx="8940800" cy="611646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전체 진행상황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( 1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주차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주차 전체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요구사항정의서 내 진행상황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506FF98-D983-4D22-94AF-0747FCE160CD}"/>
              </a:ext>
            </a:extLst>
          </p:cNvPr>
          <p:cNvSpPr txBox="1"/>
          <p:nvPr/>
        </p:nvSpPr>
        <p:spPr>
          <a:xfrm>
            <a:off x="139817" y="14852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CDFB95B-45B5-45CF-A1F5-D485C2C2E06E}"/>
              </a:ext>
            </a:extLst>
          </p:cNvPr>
          <p:cNvSpPr txBox="1"/>
          <p:nvPr/>
        </p:nvSpPr>
        <p:spPr>
          <a:xfrm>
            <a:off x="5599611" y="157235"/>
            <a:ext cx="3439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07 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 진행상황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21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02466" y="1642533"/>
            <a:ext cx="3539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</a:t>
            </a:r>
            <a:endParaRPr lang="ko-KR" altLang="en-US" sz="15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90799" y="4123978"/>
            <a:ext cx="3962400" cy="7112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개요</a:t>
            </a:r>
          </a:p>
        </p:txBody>
      </p:sp>
      <p:sp>
        <p:nvSpPr>
          <p:cNvPr id="12" name="타원 11"/>
          <p:cNvSpPr/>
          <p:nvPr/>
        </p:nvSpPr>
        <p:spPr>
          <a:xfrm>
            <a:off x="2878667" y="442490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162676" y="442561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58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8813BDB-30D8-41C9-B446-D1379846C056}"/>
              </a:ext>
            </a:extLst>
          </p:cNvPr>
          <p:cNvSpPr txBox="1"/>
          <p:nvPr/>
        </p:nvSpPr>
        <p:spPr>
          <a:xfrm>
            <a:off x="139817" y="14852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F0546B9-23DD-49EF-85DF-EF0801E22905}"/>
              </a:ext>
            </a:extLst>
          </p:cNvPr>
          <p:cNvSpPr txBox="1"/>
          <p:nvPr/>
        </p:nvSpPr>
        <p:spPr>
          <a:xfrm>
            <a:off x="5599611" y="157235"/>
            <a:ext cx="3439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07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진행과정 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69332" y="2480730"/>
            <a:ext cx="1490133" cy="14647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23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</a:t>
            </a:r>
            <a:endParaRPr lang="ko-KR" altLang="en-US" sz="23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994013" y="2480730"/>
            <a:ext cx="1490133" cy="14647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ko-KR" altLang="en-US" sz="23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</a:t>
            </a:r>
            <a:endParaRPr lang="ko-KR" altLang="en-US" sz="23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818694" y="2480730"/>
            <a:ext cx="1490133" cy="14647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r>
              <a:rPr lang="ko-KR" altLang="en-US" sz="23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</a:t>
            </a:r>
            <a:endParaRPr lang="ko-KR" altLang="en-US" sz="23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43375" y="2480730"/>
            <a:ext cx="1490133" cy="14647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r>
              <a:rPr lang="ko-KR" altLang="en-US" sz="23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</a:t>
            </a:r>
            <a:endParaRPr lang="ko-KR" altLang="en-US" sz="23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468056" y="2480730"/>
            <a:ext cx="1490133" cy="14647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sz="23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</a:t>
            </a:r>
            <a:endParaRPr lang="ko-KR" altLang="en-US" sz="23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885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55600" y="795867"/>
            <a:ext cx="8449733" cy="4775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화면설계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5600" y="5797407"/>
            <a:ext cx="8449733" cy="8573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기능 또는 강조하고 싶은 내용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7AC4E1B-D1A3-456A-AFCF-7705A9D8B1F5}"/>
              </a:ext>
            </a:extLst>
          </p:cNvPr>
          <p:cNvSpPr txBox="1"/>
          <p:nvPr/>
        </p:nvSpPr>
        <p:spPr>
          <a:xfrm>
            <a:off x="139817" y="14852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07 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 화면설계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D23CC01-39B1-4EBA-BEE5-688994EF59DE}"/>
              </a:ext>
            </a:extLst>
          </p:cNvPr>
          <p:cNvSpPr txBox="1"/>
          <p:nvPr/>
        </p:nvSpPr>
        <p:spPr>
          <a:xfrm>
            <a:off x="5381897" y="157235"/>
            <a:ext cx="3657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페이지명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세부타이틀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976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067" y="770467"/>
            <a:ext cx="5257800" cy="425026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77934" y="770467"/>
            <a:ext cx="3572934" cy="177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067" y="770468"/>
            <a:ext cx="1159933" cy="347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화면구현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77934" y="787402"/>
            <a:ext cx="1159933" cy="347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0067" y="5139267"/>
            <a:ext cx="5257800" cy="138006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066" y="5139267"/>
            <a:ext cx="1159933" cy="347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477934" y="2760134"/>
            <a:ext cx="3572934" cy="177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77934" y="2777069"/>
            <a:ext cx="1159933" cy="347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477934" y="4741334"/>
            <a:ext cx="3572934" cy="177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77934" y="4758269"/>
            <a:ext cx="1159933" cy="347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</a:t>
            </a:r>
          </a:p>
        </p:txBody>
      </p:sp>
      <p:sp>
        <p:nvSpPr>
          <p:cNvPr id="21" name="타원형 설명선 20"/>
          <p:cNvSpPr/>
          <p:nvPr/>
        </p:nvSpPr>
        <p:spPr>
          <a:xfrm>
            <a:off x="5710768" y="1366766"/>
            <a:ext cx="3107266" cy="232953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 종류가 많을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때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7AC4E1B-D1A3-456A-AFCF-7705A9D8B1F5}"/>
              </a:ext>
            </a:extLst>
          </p:cNvPr>
          <p:cNvSpPr txBox="1"/>
          <p:nvPr/>
        </p:nvSpPr>
        <p:spPr>
          <a:xfrm>
            <a:off x="139817" y="14852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07 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 화면구현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D23CC01-39B1-4EBA-BEE5-688994EF59DE}"/>
              </a:ext>
            </a:extLst>
          </p:cNvPr>
          <p:cNvSpPr txBox="1"/>
          <p:nvPr/>
        </p:nvSpPr>
        <p:spPr>
          <a:xfrm>
            <a:off x="5381897" y="157235"/>
            <a:ext cx="3657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페이지명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세부타이틀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67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067" y="770467"/>
            <a:ext cx="5257800" cy="425026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77934" y="770466"/>
            <a:ext cx="3572934" cy="574886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067" y="770468"/>
            <a:ext cx="1159933" cy="347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화면구현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77934" y="787402"/>
            <a:ext cx="1159933" cy="347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0067" y="5139267"/>
            <a:ext cx="5257800" cy="138006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066" y="5139267"/>
            <a:ext cx="1159933" cy="347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7AC4E1B-D1A3-456A-AFCF-7705A9D8B1F5}"/>
              </a:ext>
            </a:extLst>
          </p:cNvPr>
          <p:cNvSpPr txBox="1"/>
          <p:nvPr/>
        </p:nvSpPr>
        <p:spPr>
          <a:xfrm>
            <a:off x="139817" y="14852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07 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 화면구현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D23CC01-39B1-4EBA-BEE5-688994EF59DE}"/>
              </a:ext>
            </a:extLst>
          </p:cNvPr>
          <p:cNvSpPr txBox="1"/>
          <p:nvPr/>
        </p:nvSpPr>
        <p:spPr>
          <a:xfrm>
            <a:off x="5381897" y="157235"/>
            <a:ext cx="3657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페이지명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세부타이틀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77934" y="2833533"/>
            <a:ext cx="1159933" cy="347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477934" y="4792133"/>
            <a:ext cx="1159933" cy="347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</a:t>
            </a:r>
          </a:p>
        </p:txBody>
      </p:sp>
      <p:sp>
        <p:nvSpPr>
          <p:cNvPr id="19" name="타원형 설명선 18"/>
          <p:cNvSpPr/>
          <p:nvPr/>
        </p:nvSpPr>
        <p:spPr>
          <a:xfrm>
            <a:off x="5710768" y="2015900"/>
            <a:ext cx="3107266" cy="232953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코드를 하나의 창에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입력하고자 할 때</a:t>
            </a:r>
          </a:p>
        </p:txBody>
      </p:sp>
    </p:spTree>
    <p:extLst>
      <p:ext uri="{BB962C8B-B14F-4D97-AF65-F5344CB8AC3E}">
        <p14:creationId xmlns:p14="http://schemas.microsoft.com/office/powerpoint/2010/main" val="1551427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067" y="711199"/>
            <a:ext cx="8940800" cy="395393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067" y="711200"/>
            <a:ext cx="1007533" cy="3197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화면구현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0067" y="4741333"/>
            <a:ext cx="3191933" cy="204893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0067" y="4741333"/>
            <a:ext cx="1007533" cy="3197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69734" y="4741333"/>
            <a:ext cx="5681133" cy="204893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69734" y="4741333"/>
            <a:ext cx="1007533" cy="3197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</a:t>
            </a:r>
          </a:p>
        </p:txBody>
      </p:sp>
      <p:sp>
        <p:nvSpPr>
          <p:cNvPr id="16" name="타원형 설명선 15"/>
          <p:cNvSpPr/>
          <p:nvPr/>
        </p:nvSpPr>
        <p:spPr>
          <a:xfrm>
            <a:off x="5710768" y="1366766"/>
            <a:ext cx="3107266" cy="232953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구현한 화면이 가로로 길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7AC4E1B-D1A3-456A-AFCF-7705A9D8B1F5}"/>
              </a:ext>
            </a:extLst>
          </p:cNvPr>
          <p:cNvSpPr txBox="1"/>
          <p:nvPr/>
        </p:nvSpPr>
        <p:spPr>
          <a:xfrm>
            <a:off x="139817" y="14852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07 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 화면구현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D23CC01-39B1-4EBA-BEE5-688994EF59DE}"/>
              </a:ext>
            </a:extLst>
          </p:cNvPr>
          <p:cNvSpPr txBox="1"/>
          <p:nvPr/>
        </p:nvSpPr>
        <p:spPr>
          <a:xfrm>
            <a:off x="5381897" y="157235"/>
            <a:ext cx="3657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페이지명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세부타이틀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3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63602" y="872072"/>
            <a:ext cx="2954866" cy="5554128"/>
            <a:chOff x="863602" y="872072"/>
            <a:chExt cx="2954866" cy="555412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63602" y="872072"/>
              <a:ext cx="2954866" cy="5554128"/>
            </a:xfrm>
            <a:prstGeom prst="roundRect">
              <a:avLst>
                <a:gd name="adj" fmla="val 86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39801" y="1126070"/>
              <a:ext cx="2810334" cy="5033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985728" y="952502"/>
              <a:ext cx="710613" cy="819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66270" y="872072"/>
            <a:ext cx="2954866" cy="5554128"/>
            <a:chOff x="863602" y="872072"/>
            <a:chExt cx="2954866" cy="555412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63602" y="872072"/>
              <a:ext cx="2954866" cy="5554128"/>
            </a:xfrm>
            <a:prstGeom prst="roundRect">
              <a:avLst>
                <a:gd name="adj" fmla="val 86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39801" y="1126070"/>
              <a:ext cx="2810334" cy="5033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985728" y="952502"/>
              <a:ext cx="710613" cy="819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F16A47F-7DA6-4BE9-92E4-B3AB47AB2A73}"/>
              </a:ext>
            </a:extLst>
          </p:cNvPr>
          <p:cNvSpPr txBox="1"/>
          <p:nvPr/>
        </p:nvSpPr>
        <p:spPr>
          <a:xfrm>
            <a:off x="139817" y="14852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D7F47A3-3B28-4915-B084-D921B94ED816}"/>
              </a:ext>
            </a:extLst>
          </p:cNvPr>
          <p:cNvSpPr txBox="1"/>
          <p:nvPr/>
        </p:nvSpPr>
        <p:spPr>
          <a:xfrm>
            <a:off x="4639733" y="157235"/>
            <a:ext cx="43992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07  </a:t>
            </a:r>
            <a:r>
              <a:rPr lang="ko-KR" altLang="en-US" sz="1500" dirty="0" err="1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안드로이드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화면설계</a:t>
            </a:r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[ 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페이지명 </a:t>
            </a:r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세부타이틀 </a:t>
            </a:r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5733" y="736601"/>
            <a:ext cx="4216402" cy="1794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93894" y="736601"/>
            <a:ext cx="1159933" cy="347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77335" y="872070"/>
            <a:ext cx="2954866" cy="5554128"/>
            <a:chOff x="863602" y="872072"/>
            <a:chExt cx="2954866" cy="555412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63602" y="872072"/>
              <a:ext cx="2954866" cy="5554128"/>
            </a:xfrm>
            <a:prstGeom prst="roundRect">
              <a:avLst>
                <a:gd name="adj" fmla="val 86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39801" y="1126070"/>
              <a:ext cx="2810334" cy="5033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985728" y="952502"/>
              <a:ext cx="710613" cy="819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385733" y="2751668"/>
            <a:ext cx="4216402" cy="1794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93894" y="2751668"/>
            <a:ext cx="1159933" cy="347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85733" y="4766735"/>
            <a:ext cx="4216402" cy="1794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93894" y="4766735"/>
            <a:ext cx="1159933" cy="347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</a:p>
        </p:txBody>
      </p:sp>
      <p:sp>
        <p:nvSpPr>
          <p:cNvPr id="18" name="타원형 설명선 17"/>
          <p:cNvSpPr/>
          <p:nvPr/>
        </p:nvSpPr>
        <p:spPr>
          <a:xfrm>
            <a:off x="4973860" y="1303870"/>
            <a:ext cx="3107266" cy="232953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여러 종류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기입 시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양식 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F16A47F-7DA6-4BE9-92E4-B3AB47AB2A73}"/>
              </a:ext>
            </a:extLst>
          </p:cNvPr>
          <p:cNvSpPr txBox="1"/>
          <p:nvPr/>
        </p:nvSpPr>
        <p:spPr>
          <a:xfrm>
            <a:off x="139817" y="14852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D7F47A3-3B28-4915-B084-D921B94ED816}"/>
              </a:ext>
            </a:extLst>
          </p:cNvPr>
          <p:cNvSpPr txBox="1"/>
          <p:nvPr/>
        </p:nvSpPr>
        <p:spPr>
          <a:xfrm>
            <a:off x="5342469" y="157235"/>
            <a:ext cx="369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07  </a:t>
            </a:r>
            <a:r>
              <a:rPr lang="ko-KR" altLang="en-US" sz="1500" dirty="0" err="1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안드로이드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 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페이지명 </a:t>
            </a:r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세부타이틀 </a:t>
            </a:r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2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5733" y="736601"/>
            <a:ext cx="4216402" cy="57996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93894" y="736601"/>
            <a:ext cx="1159933" cy="347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77335" y="872070"/>
            <a:ext cx="2954866" cy="5554128"/>
            <a:chOff x="863602" y="872072"/>
            <a:chExt cx="2954866" cy="555412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63602" y="872072"/>
              <a:ext cx="2954866" cy="5554128"/>
            </a:xfrm>
            <a:prstGeom prst="roundRect">
              <a:avLst>
                <a:gd name="adj" fmla="val 86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39801" y="1126070"/>
              <a:ext cx="2810334" cy="5033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985728" y="952502"/>
              <a:ext cx="710613" cy="819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F16A47F-7DA6-4BE9-92E4-B3AB47AB2A73}"/>
              </a:ext>
            </a:extLst>
          </p:cNvPr>
          <p:cNvSpPr txBox="1"/>
          <p:nvPr/>
        </p:nvSpPr>
        <p:spPr>
          <a:xfrm>
            <a:off x="139817" y="14852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D7F47A3-3B28-4915-B084-D921B94ED816}"/>
              </a:ext>
            </a:extLst>
          </p:cNvPr>
          <p:cNvSpPr txBox="1"/>
          <p:nvPr/>
        </p:nvSpPr>
        <p:spPr>
          <a:xfrm>
            <a:off x="5342469" y="157235"/>
            <a:ext cx="369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07  </a:t>
            </a:r>
            <a:r>
              <a:rPr lang="ko-KR" altLang="en-US" sz="1500" dirty="0" err="1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안드로이드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 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페이지명 </a:t>
            </a:r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세부타이틀 </a:t>
            </a:r>
            <a:r>
              <a:rPr lang="en-US" altLang="ko-KR" sz="1500" dirty="0" smtClean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93894" y="2859532"/>
            <a:ext cx="1159933" cy="347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393894" y="4801201"/>
            <a:ext cx="1159933" cy="347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</a:p>
        </p:txBody>
      </p:sp>
      <p:sp>
        <p:nvSpPr>
          <p:cNvPr id="18" name="타원형 설명선 17"/>
          <p:cNvSpPr/>
          <p:nvPr/>
        </p:nvSpPr>
        <p:spPr>
          <a:xfrm>
            <a:off x="4940301" y="2484367"/>
            <a:ext cx="3107266" cy="232953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 하나의 창에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입력하고자 할 때</a:t>
            </a:r>
          </a:p>
        </p:txBody>
      </p:sp>
    </p:spTree>
    <p:extLst>
      <p:ext uri="{BB962C8B-B14F-4D97-AF65-F5344CB8AC3E}">
        <p14:creationId xmlns:p14="http://schemas.microsoft.com/office/powerpoint/2010/main" val="21740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02466" y="1642533"/>
            <a:ext cx="3539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08</a:t>
            </a:r>
            <a:endParaRPr lang="ko-KR" altLang="en-US" sz="15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90799" y="4123978"/>
            <a:ext cx="3962400" cy="7112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08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666DD3FC-E30D-4742-94E7-2E2B2BB17F2D}"/>
              </a:ext>
            </a:extLst>
          </p:cNvPr>
          <p:cNvSpPr/>
          <p:nvPr/>
        </p:nvSpPr>
        <p:spPr>
          <a:xfrm>
            <a:off x="2878667" y="442490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3590AF78-BBD7-4592-9C4C-B6B9F401D924}"/>
              </a:ext>
            </a:extLst>
          </p:cNvPr>
          <p:cNvSpPr/>
          <p:nvPr/>
        </p:nvSpPr>
        <p:spPr>
          <a:xfrm>
            <a:off x="6162676" y="442561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53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C937164-E4A7-4BE0-BC36-73CD89AC24CB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1CC3A4-7BFF-44CA-9732-9D42B86BB301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08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22013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26867" y="0"/>
            <a:ext cx="16171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9981" y="322636"/>
            <a:ext cx="32596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33333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PMS</a:t>
            </a:r>
            <a:r>
              <a:rPr lang="ko-KR" altLang="en-US" sz="5000" dirty="0">
                <a:solidFill>
                  <a:srgbClr val="33333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란</a:t>
            </a:r>
            <a:r>
              <a:rPr lang="en-US" altLang="ko-KR" sz="5000" dirty="0">
                <a:solidFill>
                  <a:srgbClr val="33333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5000" dirty="0">
              <a:solidFill>
                <a:srgbClr val="33333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159" y="1392476"/>
            <a:ext cx="63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프로젝트를 체계적이고 효율성 있게 관리해주는 자동화 시스템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159" y="1771969"/>
            <a:ext cx="6162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Project Management System</a:t>
            </a:r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약자로</a:t>
            </a:r>
            <a:r>
              <a:rPr lang="en-US" altLang="ko-KR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말 그대로 프로젝트를 관리해주는 시스템을 말한다</a:t>
            </a:r>
            <a:r>
              <a:rPr lang="en-US" altLang="ko-KR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5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대다수의 기업이나 단체 조직들은 </a:t>
            </a:r>
            <a:r>
              <a:rPr lang="en-US" altLang="ko-KR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프로젝트단위</a:t>
            </a:r>
            <a:r>
              <a:rPr lang="en-US" altLang="ko-KR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＇</a:t>
            </a:r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업무를 진행한다</a:t>
            </a:r>
            <a:r>
              <a:rPr lang="en-US" altLang="ko-KR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9159" y="3010282"/>
            <a:ext cx="529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프로젝트의 핵심은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시간관리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’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9159" y="3385691"/>
            <a:ext cx="61628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계획된 기간 내에 프로젝트가 시간낭비 없이 진행될 수 있도록 </a:t>
            </a:r>
            <a:endParaRPr lang="en-US" altLang="ko-KR" sz="15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5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프로젝트의 관리자는 차트와 지표를 이용해 </a:t>
            </a:r>
            <a:endParaRPr lang="en-US" altLang="ko-KR" sz="15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프로젝트의 진행과정을 한 눈에 볼 수 있어야 하고</a:t>
            </a:r>
            <a:r>
              <a:rPr lang="en-US" altLang="ko-KR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endParaRPr lang="en-US" altLang="ko-KR" sz="15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작업자는 본인의 작업현황을 쉽게 파악하여 작업을 진행하고 결과를 </a:t>
            </a:r>
            <a:endParaRPr lang="en-US" altLang="ko-KR" sz="15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보고 할 수 있어야 한다</a:t>
            </a:r>
            <a:r>
              <a:rPr lang="en-US" altLang="ko-KR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9158" y="5325885"/>
            <a:ext cx="529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따라서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 PMS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시스템은 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진행상황에서 나타날 수 있는 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여러 가지 이슈와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리스크에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대처할 수 있는 시스템을 가지고 있어야 한다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.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742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843B86-EE7C-4CDD-BF89-68A2CE20374F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3985800-6610-4662-9946-D3B23D7AC16F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08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535390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DD9478-F1F8-4C0C-A6FB-E4956D9C7F50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F2B1FD-B70F-415B-97B8-BEEEB52D91EE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08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810801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EA6EB97-47B3-44F0-82FA-EC84107B57E6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49BCF231-4E96-45BF-99FB-E3AECB8CFB4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2058E066-3E7F-48CC-BE11-7D402FEC9D71}"/>
                </a:ext>
              </a:extLst>
            </p:cNvPr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2AAD8B-6567-4623-AA48-DD603F35EDDE}"/>
              </a:ext>
            </a:extLst>
          </p:cNvPr>
          <p:cNvSpPr txBox="1"/>
          <p:nvPr/>
        </p:nvSpPr>
        <p:spPr>
          <a:xfrm>
            <a:off x="1214845" y="2086385"/>
            <a:ext cx="6714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감사합니다</a:t>
            </a:r>
            <a:endParaRPr lang="ko-KR" altLang="en-US" sz="10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="" xmlns:a16="http://schemas.microsoft.com/office/drawing/2014/main" id="{C69AD6BA-A98D-45B2-B224-BE962B27D88A}"/>
              </a:ext>
            </a:extLst>
          </p:cNvPr>
          <p:cNvSpPr/>
          <p:nvPr/>
        </p:nvSpPr>
        <p:spPr>
          <a:xfrm>
            <a:off x="2235924" y="3943185"/>
            <a:ext cx="4672149" cy="58330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PMS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시스템 구현 프로젝트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C743885-56A2-4B34-ADB5-1966D2A1CDE3}"/>
              </a:ext>
            </a:extLst>
          </p:cNvPr>
          <p:cNvSpPr/>
          <p:nvPr/>
        </p:nvSpPr>
        <p:spPr>
          <a:xfrm>
            <a:off x="2519892" y="418069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93581BB7-9148-45D0-BDB4-53BF3E31159C}"/>
              </a:ext>
            </a:extLst>
          </p:cNvPr>
          <p:cNvSpPr/>
          <p:nvPr/>
        </p:nvSpPr>
        <p:spPr>
          <a:xfrm>
            <a:off x="6521452" y="418069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EE58AD9-A9FA-45DB-82DB-0198F1CCC67D}"/>
              </a:ext>
            </a:extLst>
          </p:cNvPr>
          <p:cNvSpPr txBox="1"/>
          <p:nvPr/>
        </p:nvSpPr>
        <p:spPr>
          <a:xfrm>
            <a:off x="316442" y="6244948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C93398-AA8E-4DF4-B876-E2C4CDFED5B9}"/>
              </a:ext>
            </a:extLst>
          </p:cNvPr>
          <p:cNvSpPr txBox="1"/>
          <p:nvPr/>
        </p:nvSpPr>
        <p:spPr>
          <a:xfrm>
            <a:off x="5257801" y="6244947"/>
            <a:ext cx="3626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 </a:t>
            </a:r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이윤배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임성빈 임진혁 박형준 박현주</a:t>
            </a:r>
          </a:p>
        </p:txBody>
      </p:sp>
    </p:spTree>
    <p:extLst>
      <p:ext uri="{BB962C8B-B14F-4D97-AF65-F5344CB8AC3E}">
        <p14:creationId xmlns:p14="http://schemas.microsoft.com/office/powerpoint/2010/main" val="19152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79219" y="570498"/>
            <a:ext cx="5985559" cy="951199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pPr algn="ctr"/>
            <a:r>
              <a:rPr lang="ko-KR" altLang="en-US" sz="5000" dirty="0" err="1">
                <a:solidFill>
                  <a:srgbClr val="33333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퍼펙트솔루션의</a:t>
            </a:r>
            <a:r>
              <a:rPr lang="en-US" altLang="ko-KR" sz="5000" dirty="0">
                <a:solidFill>
                  <a:srgbClr val="33333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  <a:endParaRPr lang="ko-KR" altLang="en-US" sz="5000" dirty="0">
              <a:solidFill>
                <a:srgbClr val="33333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3463" y="2104374"/>
            <a:ext cx="3945698" cy="1753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3463" y="2104374"/>
            <a:ext cx="107124" cy="1753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945" y="2315161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PMS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 핵심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4945" y="3000769"/>
            <a:ext cx="3095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효율적인 시간관리 강조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22313" y="2104374"/>
            <a:ext cx="3945698" cy="1753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22313" y="2104374"/>
            <a:ext cx="107124" cy="1753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83795" y="2315161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PMS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 기능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3795" y="3000769"/>
            <a:ext cx="3521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생성</a:t>
            </a:r>
            <a:r>
              <a:rPr lang="en-US" altLang="ko-KR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작업단위로 작업량 분배</a:t>
            </a:r>
            <a:r>
              <a:rPr lang="en-US" altLang="ko-KR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간편한 결재 </a:t>
            </a:r>
            <a:r>
              <a:rPr lang="en-US" altLang="ko-KR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보고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63463" y="4479317"/>
            <a:ext cx="3945698" cy="1753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3463" y="4479317"/>
            <a:ext cx="107124" cy="1753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4945" y="4690104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PMS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 장점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945" y="5375712"/>
            <a:ext cx="3521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간트차트와</a:t>
            </a:r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500" dirty="0" err="1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대시보드를</a:t>
            </a:r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이용해</a:t>
            </a:r>
            <a:endParaRPr lang="en-US" altLang="ko-KR" sz="15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진행상황을 한눈에 파악 가능</a:t>
            </a:r>
            <a:endParaRPr lang="en-US" altLang="ko-KR" sz="1500" dirty="0">
              <a:solidFill>
                <a:srgbClr val="33333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22313" y="4479317"/>
            <a:ext cx="3945698" cy="1753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22313" y="4479317"/>
            <a:ext cx="107124" cy="1753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83795" y="4690104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PMS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 집중요소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83795" y="5375712"/>
            <a:ext cx="3095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리스크</a:t>
            </a:r>
            <a:r>
              <a:rPr lang="ko-KR" altLang="en-US" sz="1500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관리 시스템 집중 구현 </a:t>
            </a:r>
          </a:p>
        </p:txBody>
      </p:sp>
    </p:spTree>
    <p:extLst>
      <p:ext uri="{BB962C8B-B14F-4D97-AF65-F5344CB8AC3E}">
        <p14:creationId xmlns:p14="http://schemas.microsoft.com/office/powerpoint/2010/main" val="56033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02466" y="1642533"/>
            <a:ext cx="3539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</a:t>
            </a:r>
            <a:endParaRPr lang="ko-KR" altLang="en-US" sz="15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90799" y="4123978"/>
            <a:ext cx="3962400" cy="7112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개발환경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개발환경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26A02CC7-A599-48C9-B646-4A88F814E539}"/>
              </a:ext>
            </a:extLst>
          </p:cNvPr>
          <p:cNvSpPr/>
          <p:nvPr/>
        </p:nvSpPr>
        <p:spPr>
          <a:xfrm>
            <a:off x="2878667" y="442490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C0A2F47-C9F5-48F2-BC95-C312715083A5}"/>
              </a:ext>
            </a:extLst>
          </p:cNvPr>
          <p:cNvSpPr/>
          <p:nvPr/>
        </p:nvSpPr>
        <p:spPr>
          <a:xfrm>
            <a:off x="6162676" y="442561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1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3" name="직사각형 6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068542" y="240069"/>
            <a:ext cx="1601839" cy="1601837"/>
            <a:chOff x="1018532" y="957905"/>
            <a:chExt cx="1601839" cy="1601837"/>
          </a:xfrm>
        </p:grpSpPr>
        <p:sp>
          <p:nvSpPr>
            <p:cNvPr id="3" name="육각형 2"/>
            <p:cNvSpPr/>
            <p:nvPr/>
          </p:nvSpPr>
          <p:spPr>
            <a:xfrm>
              <a:off x="1690272" y="957905"/>
              <a:ext cx="258361" cy="1601837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/>
            <p:nvPr/>
          </p:nvSpPr>
          <p:spPr>
            <a:xfrm rot="1800000">
              <a:off x="1690271" y="957905"/>
              <a:ext cx="258361" cy="1601837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/>
            <p:nvPr/>
          </p:nvSpPr>
          <p:spPr>
            <a:xfrm rot="3600000">
              <a:off x="1690271" y="957905"/>
              <a:ext cx="258361" cy="1601837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/>
            <p:nvPr/>
          </p:nvSpPr>
          <p:spPr>
            <a:xfrm rot="19800000" flipV="1">
              <a:off x="1690271" y="957905"/>
              <a:ext cx="258361" cy="1601837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/>
            <p:nvPr/>
          </p:nvSpPr>
          <p:spPr>
            <a:xfrm rot="18000000" flipV="1">
              <a:off x="1690272" y="957905"/>
              <a:ext cx="258361" cy="1601837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/>
            <p:nvPr/>
          </p:nvSpPr>
          <p:spPr>
            <a:xfrm rot="16200000">
              <a:off x="1690270" y="957904"/>
              <a:ext cx="258361" cy="1601837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198724" y="1118764"/>
              <a:ext cx="1230768" cy="125399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491102" y="1426086"/>
              <a:ext cx="646011" cy="658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22266" y="429769"/>
            <a:ext cx="3396891" cy="951199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개발환경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73065" y="741640"/>
            <a:ext cx="913279" cy="913279"/>
            <a:chOff x="5535962" y="912846"/>
            <a:chExt cx="913279" cy="913279"/>
          </a:xfrm>
        </p:grpSpPr>
        <p:sp>
          <p:nvSpPr>
            <p:cNvPr id="35" name="육각형 34"/>
            <p:cNvSpPr/>
            <p:nvPr/>
          </p:nvSpPr>
          <p:spPr>
            <a:xfrm>
              <a:off x="5918951" y="912846"/>
              <a:ext cx="147303" cy="913279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/>
            <p:nvPr/>
          </p:nvSpPr>
          <p:spPr>
            <a:xfrm rot="18910617" flipV="1">
              <a:off x="5918951" y="912846"/>
              <a:ext cx="147303" cy="913279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/>
            <p:nvPr/>
          </p:nvSpPr>
          <p:spPr>
            <a:xfrm rot="16200000">
              <a:off x="5918950" y="912846"/>
              <a:ext cx="147303" cy="913279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5662539" y="1033196"/>
              <a:ext cx="660122" cy="6725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/>
            <p:nvPr/>
          </p:nvSpPr>
          <p:spPr>
            <a:xfrm rot="2689383">
              <a:off x="5921209" y="912846"/>
              <a:ext cx="147303" cy="913279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5813120" y="1187384"/>
              <a:ext cx="358961" cy="3657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8907" y="2138628"/>
            <a:ext cx="740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37421" y="2135784"/>
            <a:ext cx="740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</a:t>
            </a:r>
            <a:endParaRPr lang="ko-KR" alt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8907" y="3618024"/>
            <a:ext cx="740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</a:t>
            </a:r>
            <a:endParaRPr lang="ko-KR" alt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37421" y="3618024"/>
            <a:ext cx="740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907" y="5097420"/>
            <a:ext cx="740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37421" y="5097420"/>
            <a:ext cx="740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</a:t>
            </a:r>
            <a:endParaRPr lang="ko-KR" alt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99135" y="2259989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사용언어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77649" y="2244165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라이브러리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99135" y="3735522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프레임워크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99135" y="5229432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 서버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77649" y="3735522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데이터베이스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77649" y="521491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개발도구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99135" y="2692626"/>
            <a:ext cx="312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JAVA, JSP, JAVASCRIPT,</a:t>
            </a:r>
          </a:p>
          <a:p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CSS, HTML, Ajax, JSON,</a:t>
            </a:r>
          </a:p>
          <a:p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JSTL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77649" y="2692626"/>
            <a:ext cx="312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jQuery</a:t>
            </a:r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BootStrap4,</a:t>
            </a:r>
          </a:p>
          <a:p>
            <a:r>
              <a:rPr lang="ko-KR" altLang="en-US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템플릿</a:t>
            </a:r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&lt;Concept&gt;,</a:t>
            </a:r>
          </a:p>
          <a:p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DHTMLX </a:t>
            </a:r>
            <a:r>
              <a:rPr lang="ko-KR" altLang="en-US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라이브러리</a:t>
            </a:r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차트</a:t>
            </a:r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99135" y="4162923"/>
            <a:ext cx="312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Spring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77649" y="4174090"/>
            <a:ext cx="312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Oracle SQL 11g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99135" y="5651418"/>
            <a:ext cx="312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Apache Tomcat 9.0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77649" y="5657106"/>
            <a:ext cx="312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Eclipse IDE, </a:t>
            </a:r>
            <a:r>
              <a:rPr lang="en-US" altLang="ko-KR" dirty="0" err="1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Dbeaver</a:t>
            </a:r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r>
              <a:rPr lang="en-US" altLang="ko-KR" dirty="0" err="1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eXERD</a:t>
            </a:r>
            <a:r>
              <a:rPr lang="en-US" altLang="ko-KR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292071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02466" y="1642533"/>
            <a:ext cx="3539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</a:t>
            </a:r>
            <a:endParaRPr lang="ko-KR" altLang="en-US" sz="15000" dirty="0">
              <a:solidFill>
                <a:schemeClr val="accent5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90799" y="4123978"/>
            <a:ext cx="3962400" cy="7112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요구사항정의서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요구사항정의서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13DC49CB-BE7C-422C-AE01-88695B952F6C}"/>
              </a:ext>
            </a:extLst>
          </p:cNvPr>
          <p:cNvSpPr/>
          <p:nvPr/>
        </p:nvSpPr>
        <p:spPr>
          <a:xfrm>
            <a:off x="2878667" y="442490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242B6702-544F-42BB-BD64-2FE15BA7C38D}"/>
              </a:ext>
            </a:extLst>
          </p:cNvPr>
          <p:cNvSpPr/>
          <p:nvPr/>
        </p:nvSpPr>
        <p:spPr>
          <a:xfrm>
            <a:off x="6162676" y="4425611"/>
            <a:ext cx="102658" cy="1082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5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3" name="직사각형 6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26999" y="126999"/>
              <a:ext cx="8898467" cy="6620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788A3-46B0-4A43-92DB-38872244F699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요구사항정의서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개요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03A4D62-B93B-4F72-BC59-DDF4B453F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73483"/>
              </p:ext>
            </p:extLst>
          </p:nvPr>
        </p:nvGraphicFramePr>
        <p:xfrm>
          <a:off x="223218" y="943441"/>
          <a:ext cx="8698571" cy="5369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4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4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9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25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9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페이지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중요도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분량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웹 구현</a:t>
                      </a:r>
                      <a:endParaRPr lang="en-US" altLang="ko-KR" sz="1500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진행률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앱 구현</a:t>
                      </a:r>
                      <a:endParaRPr lang="en-US" altLang="ko-KR" sz="1500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ea typeface="에스코어 드림 7 ExtraBold" panose="020B0803030302020204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ea typeface="에스코어 드림 7 ExtraBold" panose="020B0803030302020204" pitchFamily="34" charset="-127"/>
                        </a:rPr>
                        <a:t>진행률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로그인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박형준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(8p)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이윤배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(10p)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업무관리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이윤배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(10p)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이슈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&amp;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리스크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임성빈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(10p)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대시보드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임성빈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(8p)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8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커뮤니케이션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임진혁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(10p)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8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박현주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(4p)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90%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40%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630FB590-719C-45B7-A18B-ACF9ACB8CFC7}"/>
              </a:ext>
            </a:extLst>
          </p:cNvPr>
          <p:cNvSpPr txBox="1"/>
          <p:nvPr/>
        </p:nvSpPr>
        <p:spPr>
          <a:xfrm>
            <a:off x="3457303" y="6355531"/>
            <a:ext cx="542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로고 및 전체 디자인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PPT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양식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회의 서기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박현주</a:t>
            </a:r>
          </a:p>
        </p:txBody>
      </p:sp>
    </p:spTree>
    <p:extLst>
      <p:ext uri="{BB962C8B-B14F-4D97-AF65-F5344CB8AC3E}">
        <p14:creationId xmlns:p14="http://schemas.microsoft.com/office/powerpoint/2010/main" val="315308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1339</Words>
  <Application>Microsoft Office PowerPoint</Application>
  <PresentationFormat>화면 슬라이드 쇼(4:3)</PresentationFormat>
  <Paragraphs>528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5" baseType="lpstr">
      <vt:lpstr>나눔스퀘어</vt:lpstr>
      <vt:lpstr>나눔스퀘어 ExtraBold</vt:lpstr>
      <vt:lpstr>맑은 고딕</vt:lpstr>
      <vt:lpstr>에스코어 드림 3 Light</vt:lpstr>
      <vt:lpstr>에스코어 드림 4 Regular</vt:lpstr>
      <vt:lpstr>에스코어 드림 5 Medium</vt:lpstr>
      <vt:lpstr>에스코어 드림 7 ExtraBold</vt:lpstr>
      <vt:lpstr>여기어때 잘난체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507-05</dc:creator>
  <cp:lastModifiedBy>507-05</cp:lastModifiedBy>
  <cp:revision>71</cp:revision>
  <dcterms:created xsi:type="dcterms:W3CDTF">2020-05-29T01:11:29Z</dcterms:created>
  <dcterms:modified xsi:type="dcterms:W3CDTF">2020-06-03T05:41:32Z</dcterms:modified>
</cp:coreProperties>
</file>