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61" r:id="rId5"/>
    <p:sldId id="259" r:id="rId6"/>
    <p:sldId id="312" r:id="rId7"/>
    <p:sldId id="267" r:id="rId8"/>
    <p:sldId id="284" r:id="rId9"/>
    <p:sldId id="294" r:id="rId10"/>
    <p:sldId id="298" r:id="rId11"/>
    <p:sldId id="302" r:id="rId12"/>
    <p:sldId id="303" r:id="rId13"/>
    <p:sldId id="305" r:id="rId14"/>
    <p:sldId id="301" r:id="rId15"/>
    <p:sldId id="306" r:id="rId16"/>
    <p:sldId id="311" r:id="rId17"/>
    <p:sldId id="307" r:id="rId18"/>
    <p:sldId id="310" r:id="rId19"/>
    <p:sldId id="282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  <p:cmAuthor id="2" name="kingsoft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1E9"/>
    <a:srgbClr val="6C92B0"/>
    <a:srgbClr val="242626"/>
    <a:srgbClr val="E8EDF2"/>
    <a:srgbClr val="4E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>
                <a:latin typeface="思源黑体 CN Medium" panose="020B0600000000000000" charset="-122"/>
              </a:rPr>
            </a:fld>
            <a:endParaRPr lang="zh-CN" altLang="en-US">
              <a:latin typeface="思源黑体 CN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>
                <a:latin typeface="思源黑体 CN Medium" panose="020B0600000000000000" charset="-122"/>
              </a:rPr>
            </a:fld>
            <a:endParaRPr lang="zh-CN" altLang="en-US">
              <a:latin typeface="思源黑体 CN Medium" panose="020B06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charset="-122"/>
        <a:ea typeface="思源黑体 CN Medium" panose="020B0600000000000000" charset="-122"/>
        <a:cs typeface="思源黑体 CN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charset="-122"/>
        <a:ea typeface="思源黑体 CN Medium" panose="020B0600000000000000" charset="-122"/>
        <a:cs typeface="思源黑体 CN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charset="-122"/>
        <a:ea typeface="思源黑体 CN Medium" panose="020B0600000000000000" charset="-122"/>
        <a:cs typeface="思源黑体 CN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charset="-122"/>
        <a:ea typeface="思源黑体 CN Medium" panose="020B0600000000000000" charset="-122"/>
        <a:cs typeface="思源黑体 CN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charset="-122"/>
        <a:ea typeface="思源黑体 CN Medium" panose="020B0600000000000000" charset="-122"/>
        <a:cs typeface="思源黑体 CN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大家好</a:t>
            </a:r>
            <a:r>
              <a:rPr lang="en-US" altLang="zh-CN"/>
              <a:t> </a:t>
            </a:r>
            <a:r>
              <a:rPr lang="zh-CN" altLang="en-US"/>
              <a:t>我是上海锦木信息技术有限公司的李和平</a:t>
            </a:r>
            <a:endParaRPr lang="en-US" altLang="zh-CN"/>
          </a:p>
          <a:p>
            <a:r>
              <a:rPr lang="zh-CN" altLang="en-US"/>
              <a:t>今天由我来介绍</a:t>
            </a:r>
            <a:r>
              <a:rPr lang="en-US" altLang="zh-CN"/>
              <a:t>MongoT</a:t>
            </a:r>
            <a:r>
              <a:rPr lang="zh-CN" altLang="en-US"/>
              <a:t>实时同步迁移</a:t>
            </a:r>
            <a:r>
              <a:rPr lang="zh-CN" altLang="en-US"/>
              <a:t>工具。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在实时同步时，</a:t>
            </a:r>
            <a:r>
              <a:rPr lang="en-US" altLang="zh-CN">
                <a:sym typeface="+mn-ea"/>
              </a:rPr>
              <a:t>QPS</a:t>
            </a:r>
            <a:r>
              <a:rPr lang="zh-CN" altLang="en-US">
                <a:sym typeface="+mn-ea"/>
              </a:rPr>
              <a:t>可达</a:t>
            </a:r>
            <a:r>
              <a:rPr lang="en-US" altLang="zh-CN">
                <a:sym typeface="+mn-ea"/>
              </a:rPr>
              <a:t>6W</a:t>
            </a:r>
            <a:r>
              <a:rPr lang="zh-CN" altLang="en-US">
                <a:sym typeface="+mn-ea"/>
              </a:rPr>
              <a:t>条每秒，一般是很高的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可以满足绝大多少业务场景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我们介绍一下用户使用我们</a:t>
            </a:r>
            <a:r>
              <a:rPr lang="en-US" altLang="zh-CN">
                <a:sym typeface="+mn-ea"/>
              </a:rPr>
              <a:t>MongoT</a:t>
            </a:r>
            <a:r>
              <a:rPr lang="zh-CN" altLang="en-US">
                <a:sym typeface="+mn-ea"/>
              </a:rPr>
              <a:t>的案例，从业务场景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用时等方便介绍一下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可控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稳定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对比性能</a:t>
            </a:r>
            <a:r>
              <a:rPr lang="zh-CN" altLang="en-US">
                <a:sym typeface="+mn-ea"/>
              </a:rPr>
              <a:t>图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全方位</a:t>
            </a:r>
            <a:r>
              <a:rPr lang="zh-CN" altLang="en-US">
                <a:sym typeface="+mn-ea"/>
              </a:rPr>
              <a:t>保障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证劵</a:t>
            </a:r>
            <a:r>
              <a:rPr lang="zh-CN" altLang="en-US" dirty="0">
                <a:sym typeface="+mn-ea"/>
              </a:rPr>
              <a:t>公司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容宅的</a:t>
            </a:r>
            <a:r>
              <a:rPr lang="zh-CN" altLang="en-US" dirty="0"/>
              <a:t>好处</a:t>
            </a:r>
            <a:endParaRPr lang="zh-CN" altLang="en-US" dirty="0"/>
          </a:p>
          <a:p>
            <a:r>
              <a:rPr lang="zh-CN" altLang="en-US" dirty="0"/>
              <a:t>业务</a:t>
            </a:r>
            <a:r>
              <a:rPr lang="zh-CN" altLang="en-US" dirty="0"/>
              <a:t>场景</a:t>
            </a:r>
            <a:endParaRPr lang="zh-CN" altLang="en-US" dirty="0"/>
          </a:p>
          <a:p>
            <a:r>
              <a:rPr lang="zh-CN" altLang="en-US" dirty="0"/>
              <a:t>实现效果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，生产中心的业务除了在本地备份外，还可以在灾备中心进行备份，双活架构下支持双中心互备，提升业务韧性，实现业务的双保险。利用</a:t>
            </a:r>
            <a:r>
              <a:rPr lang="en-US" altLang="zh-CN" dirty="0"/>
              <a:t>MongoT</a:t>
            </a:r>
            <a:r>
              <a:rPr lang="zh-CN" altLang="en-US" dirty="0"/>
              <a:t>同步工具，把远端数据实时写入目标端。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容宅的好处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业务场景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实现效果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某航空公司，要进行</a:t>
            </a:r>
            <a:r>
              <a:rPr lang="en-US" altLang="zh-CN" dirty="0"/>
              <a:t>MongoDB</a:t>
            </a:r>
            <a:r>
              <a:rPr lang="zh-CN" altLang="en-US" dirty="0"/>
              <a:t>复制集集群跨大版本升级</a:t>
            </a:r>
            <a:r>
              <a:rPr lang="en-US" altLang="zh-CN" dirty="0"/>
              <a:t>3.2</a:t>
            </a:r>
            <a:r>
              <a:rPr lang="zh-CN" altLang="en-US" dirty="0"/>
              <a:t>至</a:t>
            </a:r>
            <a:r>
              <a:rPr lang="en-US" altLang="zh-CN" dirty="0"/>
              <a:t>4.4</a:t>
            </a:r>
            <a:r>
              <a:rPr lang="zh-CN" altLang="en-US" dirty="0"/>
              <a:t>版本。由于应用端需要快速升级变更，传统的</a:t>
            </a:r>
            <a:r>
              <a:rPr lang="en-US" altLang="zh-CN" dirty="0"/>
              <a:t>MOngoDB</a:t>
            </a:r>
            <a:r>
              <a:rPr lang="zh-CN" altLang="en-US" dirty="0"/>
              <a:t>复制集需要进行逐级版本升级，此过程比较耗时，且出现异常情况，不能及时切换原正确</a:t>
            </a:r>
            <a:r>
              <a:rPr lang="zh-CN" altLang="en-US" dirty="0"/>
              <a:t>状态。</a:t>
            </a:r>
            <a:endParaRPr lang="zh-CN" altLang="en-US" dirty="0"/>
          </a:p>
          <a:p>
            <a:r>
              <a:rPr lang="zh-CN" altLang="en-US" dirty="0"/>
              <a:t>我司给航空公司的的解决方案是，搭建新</a:t>
            </a:r>
            <a:r>
              <a:rPr lang="en-US" altLang="zh-CN" dirty="0"/>
              <a:t>4.4</a:t>
            </a:r>
            <a:r>
              <a:rPr lang="zh-CN" altLang="en-US" dirty="0"/>
              <a:t>版本数据库，利用</a:t>
            </a:r>
            <a:r>
              <a:rPr lang="en-US" altLang="zh-CN" dirty="0"/>
              <a:t>MongoT</a:t>
            </a:r>
            <a:r>
              <a:rPr lang="zh-CN" altLang="en-US" dirty="0"/>
              <a:t>实时迁移旧数据到新集群，当新旧集群无延迟时，修改应用端数据库地址。</a:t>
            </a:r>
            <a:endParaRPr lang="zh-CN" altLang="en-US" dirty="0"/>
          </a:p>
          <a:p>
            <a:r>
              <a:rPr lang="zh-CN" altLang="en-US" dirty="0"/>
              <a:t>在此案例中，原端数据为</a:t>
            </a:r>
            <a:r>
              <a:rPr lang="en-US" altLang="zh-CN" dirty="0"/>
              <a:t>700GB</a:t>
            </a:r>
            <a:r>
              <a:rPr lang="zh-CN" altLang="en-US" dirty="0"/>
              <a:t>，实时数据</a:t>
            </a:r>
            <a:r>
              <a:rPr lang="en-US" altLang="zh-CN" dirty="0"/>
              <a:t>1w</a:t>
            </a:r>
            <a:r>
              <a:rPr lang="zh-CN" altLang="en-US" dirty="0"/>
              <a:t>条每秒，中间穿插出现建标，删表等</a:t>
            </a:r>
            <a:r>
              <a:rPr lang="en-US" altLang="zh-CN" dirty="0"/>
              <a:t>DDL</a:t>
            </a:r>
            <a:r>
              <a:rPr lang="zh-CN" altLang="en-US" dirty="0"/>
              <a:t>操作。</a:t>
            </a:r>
            <a:r>
              <a:rPr lang="en-US" altLang="zh-CN" dirty="0"/>
              <a:t>MongoT</a:t>
            </a:r>
            <a:r>
              <a:rPr lang="zh-CN" altLang="en-US" dirty="0"/>
              <a:t>一共用时</a:t>
            </a:r>
            <a:r>
              <a:rPr lang="en-US" altLang="zh-CN" dirty="0"/>
              <a:t>6</a:t>
            </a:r>
            <a:r>
              <a:rPr lang="zh-CN" altLang="en-US" dirty="0"/>
              <a:t>小时传输完成，其中全量用时</a:t>
            </a:r>
            <a:r>
              <a:rPr lang="en-US" altLang="zh-CN" dirty="0"/>
              <a:t>5</a:t>
            </a:r>
            <a:r>
              <a:rPr lang="zh-CN" altLang="en-US" dirty="0"/>
              <a:t>小时，实时用时</a:t>
            </a:r>
            <a:r>
              <a:rPr lang="en-US" altLang="zh-CN" dirty="0"/>
              <a:t>1</a:t>
            </a:r>
            <a:r>
              <a:rPr lang="zh-CN" altLang="en-US" dirty="0"/>
              <a:t>小时。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</a:t>
            </a:r>
            <a:r>
              <a:rPr lang="en-US" altLang="zh-CN"/>
              <a:t>MongoT</a:t>
            </a:r>
            <a:r>
              <a:rPr lang="zh-CN" altLang="en-US"/>
              <a:t>作为</a:t>
            </a:r>
            <a:r>
              <a:rPr lang="en-US" altLang="zh-CN"/>
              <a:t> MongoDB</a:t>
            </a:r>
            <a:r>
              <a:rPr lang="zh-CN" altLang="en-US"/>
              <a:t>数据同步的</a:t>
            </a:r>
            <a:r>
              <a:rPr lang="zh-CN" altLang="en-US"/>
              <a:t>专业版。</a:t>
            </a:r>
            <a:endParaRPr lang="zh-CN" altLang="en-US"/>
          </a:p>
          <a:p>
            <a:r>
              <a:rPr lang="zh-CN" altLang="en-US"/>
              <a:t>后期我们也会吸取</a:t>
            </a:r>
            <a:r>
              <a:rPr lang="en-US" altLang="zh-CN"/>
              <a:t>MongoT</a:t>
            </a:r>
            <a:r>
              <a:rPr lang="zh-CN" altLang="en-US"/>
              <a:t>的开发经验，逐步稳扎的开发其他数据库同步工具。</a:t>
            </a:r>
            <a:endParaRPr lang="zh-CN" altLang="en-US"/>
          </a:p>
          <a:p>
            <a:r>
              <a:rPr lang="zh-CN" altLang="en-US"/>
              <a:t>将分为三个步骤</a:t>
            </a:r>
            <a:r>
              <a:rPr lang="zh-CN" altLang="en-US"/>
              <a:t>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多类型数据库：我们将会增加</a:t>
            </a:r>
            <a:r>
              <a:rPr lang="en-US" altLang="zh-CN"/>
              <a:t>MySQL</a:t>
            </a:r>
            <a:r>
              <a:rPr lang="zh-CN" altLang="en-US"/>
              <a:t>，</a:t>
            </a:r>
            <a:r>
              <a:rPr lang="en-US" altLang="zh-CN"/>
              <a:t>PG</a:t>
            </a:r>
            <a:r>
              <a:rPr lang="zh-CN" altLang="en-US"/>
              <a:t>，达梦等数据库的全量和实时</a:t>
            </a:r>
            <a:r>
              <a:rPr lang="zh-CN" altLang="en-US"/>
              <a:t>传输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ea typeface="宋体" charset="0"/>
              </a:rPr>
              <a:t>2 </a:t>
            </a:r>
            <a:r>
              <a:rPr lang="zh-CN" altLang="en-US">
                <a:ea typeface="宋体" charset="0"/>
              </a:rPr>
              <a:t>异构数据迁移：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在关系型和非关系型数据库中，对</a:t>
            </a:r>
            <a:r>
              <a:rPr lang="en-US" altLang="zh-CN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SCHEMA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模式的兼容性转换，实现数据的大一统抽象集成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转换。</a:t>
            </a:r>
            <a:endParaRPr lang="zh-CN" altLang="en-US" spc="150">
              <a:solidFill>
                <a:sysClr val="window" lastClr="FFFFFF">
                  <a:lumMod val="50000"/>
                </a:sysClr>
              </a:solidFill>
              <a:sym typeface="Arial" panose="020B0604020202020204" pitchFamily="34" charset="0"/>
            </a:endParaRPr>
          </a:p>
          <a:p>
            <a:endParaRPr lang="zh-CN" altLang="en-US" spc="150">
              <a:solidFill>
                <a:sysClr val="window" lastClr="FFFFFF">
                  <a:lumMod val="50000"/>
                </a:sysClr>
              </a:solidFill>
              <a:sym typeface="Arial" panose="020B0604020202020204" pitchFamily="34" charset="0"/>
            </a:endParaRPr>
          </a:p>
          <a:p>
            <a:r>
              <a:rPr lang="en-US" altLang="zh-CN">
                <a:ea typeface="宋体" charset="0"/>
              </a:rPr>
              <a:t>3 </a:t>
            </a:r>
            <a:r>
              <a:rPr lang="zh-CN" altLang="en-US">
                <a:ea typeface="宋体" charset="0"/>
              </a:rPr>
              <a:t>云平台：集成腾讯云，阿里云，华为云等云平台，对外提供</a:t>
            </a:r>
            <a:r>
              <a:rPr lang="en-US" altLang="zh-CN">
                <a:ea typeface="宋体" charset="0"/>
              </a:rPr>
              <a:t>SASS</a:t>
            </a:r>
            <a:r>
              <a:rPr lang="zh-CN" altLang="en-US">
                <a:ea typeface="宋体" charset="0"/>
              </a:rPr>
              <a:t>服务。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同时</a:t>
            </a:r>
            <a:r>
              <a:rPr lang="en-US" altLang="zh-CN">
                <a:ea typeface="宋体" charset="0"/>
              </a:rPr>
              <a:t> </a:t>
            </a:r>
            <a:r>
              <a:rPr lang="zh-CN" altLang="en-US">
                <a:ea typeface="宋体" charset="0"/>
              </a:rPr>
              <a:t>为支持软件国产化，我们将持续支持国产数据库数据迁移，国产操作系统的适配</a:t>
            </a:r>
            <a:r>
              <a:rPr lang="zh-CN" altLang="en-US">
                <a:ea typeface="宋体" charset="0"/>
              </a:rPr>
              <a:t>等。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大家</a:t>
            </a:r>
            <a:r>
              <a:rPr lang="zh-CN" altLang="en-US">
                <a:ea typeface="宋体" charset="0"/>
              </a:rPr>
              <a:t>敬请期待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logo </a:t>
            </a:r>
            <a:r>
              <a:rPr lang="zh-CN" altLang="en-US">
                <a:ea typeface="宋体" charset="0"/>
              </a:rPr>
              <a:t>图</a:t>
            </a:r>
            <a:r>
              <a:rPr lang="zh-CN" altLang="en-US">
                <a:ea typeface="宋体" charset="0"/>
              </a:rPr>
              <a:t>表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多类型数据库：我们将会增加</a:t>
            </a:r>
            <a:r>
              <a:rPr lang="en-US" altLang="zh-CN"/>
              <a:t>MySQL</a:t>
            </a:r>
            <a:r>
              <a:rPr lang="zh-CN" altLang="en-US"/>
              <a:t>，</a:t>
            </a:r>
            <a:r>
              <a:rPr lang="en-US" altLang="zh-CN"/>
              <a:t>PG</a:t>
            </a:r>
            <a:r>
              <a:rPr lang="zh-CN" altLang="en-US"/>
              <a:t>，达梦等数据库的全量和实时</a:t>
            </a:r>
            <a:r>
              <a:rPr lang="zh-CN" altLang="en-US"/>
              <a:t>传输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ea typeface="宋体" charset="0"/>
              </a:rPr>
              <a:t>2 </a:t>
            </a:r>
            <a:r>
              <a:rPr lang="zh-CN" altLang="en-US">
                <a:ea typeface="宋体" charset="0"/>
              </a:rPr>
              <a:t>异构数据迁移：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在关系型和非关系型数据库中，对</a:t>
            </a:r>
            <a:r>
              <a:rPr lang="en-US" altLang="zh-CN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SCHEMA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模式的兼容性转换，实现数据的大一统抽象集成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转换。</a:t>
            </a:r>
            <a:endParaRPr lang="zh-CN" altLang="en-US" spc="150">
              <a:solidFill>
                <a:sysClr val="window" lastClr="FFFFFF">
                  <a:lumMod val="50000"/>
                </a:sysClr>
              </a:solidFill>
              <a:sym typeface="Arial" panose="020B0604020202020204" pitchFamily="34" charset="0"/>
            </a:endParaRPr>
          </a:p>
          <a:p>
            <a:endParaRPr lang="zh-CN" altLang="en-US" spc="150">
              <a:solidFill>
                <a:sysClr val="window" lastClr="FFFFFF">
                  <a:lumMod val="50000"/>
                </a:sysClr>
              </a:solidFill>
              <a:sym typeface="Arial" panose="020B0604020202020204" pitchFamily="34" charset="0"/>
            </a:endParaRPr>
          </a:p>
          <a:p>
            <a:r>
              <a:rPr lang="en-US" altLang="zh-CN">
                <a:ea typeface="宋体" charset="0"/>
              </a:rPr>
              <a:t>3 </a:t>
            </a:r>
            <a:r>
              <a:rPr lang="zh-CN" altLang="en-US">
                <a:ea typeface="宋体" charset="0"/>
              </a:rPr>
              <a:t>云平台：集成腾讯云，阿里云，华为云等云平台，对外提供</a:t>
            </a:r>
            <a:r>
              <a:rPr lang="en-US" altLang="zh-CN">
                <a:ea typeface="宋体" charset="0"/>
              </a:rPr>
              <a:t>SASS</a:t>
            </a:r>
            <a:r>
              <a:rPr lang="zh-CN" altLang="en-US">
                <a:ea typeface="宋体" charset="0"/>
              </a:rPr>
              <a:t>服务。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同时</a:t>
            </a:r>
            <a:r>
              <a:rPr lang="en-US" altLang="zh-CN">
                <a:ea typeface="宋体" charset="0"/>
              </a:rPr>
              <a:t> </a:t>
            </a:r>
            <a:r>
              <a:rPr lang="zh-CN" altLang="en-US">
                <a:ea typeface="宋体" charset="0"/>
              </a:rPr>
              <a:t>为支持软件国产化，我们将持续支持国产数据库数据迁移，国产操作系统的适配</a:t>
            </a:r>
            <a:r>
              <a:rPr lang="zh-CN" altLang="en-US">
                <a:ea typeface="宋体" charset="0"/>
              </a:rPr>
              <a:t>等。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大家</a:t>
            </a:r>
            <a:r>
              <a:rPr lang="zh-CN" altLang="en-US">
                <a:ea typeface="宋体" charset="0"/>
              </a:rPr>
              <a:t>敬请期待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logo </a:t>
            </a:r>
            <a:r>
              <a:rPr lang="zh-CN" altLang="en-US">
                <a:ea typeface="宋体" charset="0"/>
              </a:rPr>
              <a:t>图</a:t>
            </a:r>
            <a:r>
              <a:rPr lang="zh-CN" altLang="en-US">
                <a:ea typeface="宋体" charset="0"/>
              </a:rPr>
              <a:t>表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多类型数据库：我们将会增加</a:t>
            </a:r>
            <a:r>
              <a:rPr lang="en-US" altLang="zh-CN"/>
              <a:t>MySQL</a:t>
            </a:r>
            <a:r>
              <a:rPr lang="zh-CN" altLang="en-US"/>
              <a:t>，</a:t>
            </a:r>
            <a:r>
              <a:rPr lang="en-US" altLang="zh-CN"/>
              <a:t>PG</a:t>
            </a:r>
            <a:r>
              <a:rPr lang="zh-CN" altLang="en-US"/>
              <a:t>，达梦等数据库的全量和实时</a:t>
            </a:r>
            <a:r>
              <a:rPr lang="zh-CN" altLang="en-US"/>
              <a:t>传输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ea typeface="宋体" charset="0"/>
              </a:rPr>
              <a:t>2 </a:t>
            </a:r>
            <a:r>
              <a:rPr lang="zh-CN" altLang="en-US">
                <a:ea typeface="宋体" charset="0"/>
              </a:rPr>
              <a:t>异构数据迁移：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在关系型和非关系型数据库中，对</a:t>
            </a:r>
            <a:r>
              <a:rPr lang="en-US" altLang="zh-CN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SCHEMA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模式的兼容性转换，实现数据的大一统抽象集成</a:t>
            </a:r>
            <a:r>
              <a:rPr lang="zh-CN" altLang="en-US" spc="150">
                <a:solidFill>
                  <a:sysClr val="window" lastClr="FFFFFF">
                    <a:lumMod val="50000"/>
                  </a:sysClr>
                </a:solidFill>
                <a:sym typeface="Arial" panose="020B0604020202020204" pitchFamily="34" charset="0"/>
              </a:rPr>
              <a:t>转换。</a:t>
            </a:r>
            <a:endParaRPr lang="zh-CN" altLang="en-US" spc="150">
              <a:solidFill>
                <a:sysClr val="window" lastClr="FFFFFF">
                  <a:lumMod val="50000"/>
                </a:sysClr>
              </a:solidFill>
              <a:sym typeface="Arial" panose="020B0604020202020204" pitchFamily="34" charset="0"/>
            </a:endParaRPr>
          </a:p>
          <a:p>
            <a:endParaRPr lang="zh-CN" altLang="en-US" spc="150">
              <a:solidFill>
                <a:sysClr val="window" lastClr="FFFFFF">
                  <a:lumMod val="50000"/>
                </a:sysClr>
              </a:solidFill>
              <a:sym typeface="Arial" panose="020B0604020202020204" pitchFamily="34" charset="0"/>
            </a:endParaRPr>
          </a:p>
          <a:p>
            <a:r>
              <a:rPr lang="en-US" altLang="zh-CN">
                <a:ea typeface="宋体" charset="0"/>
              </a:rPr>
              <a:t>3 </a:t>
            </a:r>
            <a:r>
              <a:rPr lang="zh-CN" altLang="en-US">
                <a:ea typeface="宋体" charset="0"/>
              </a:rPr>
              <a:t>云平台：集成腾讯云，阿里云，华为云等云平台，对外提供</a:t>
            </a:r>
            <a:r>
              <a:rPr lang="en-US" altLang="zh-CN">
                <a:ea typeface="宋体" charset="0"/>
              </a:rPr>
              <a:t>SASS</a:t>
            </a:r>
            <a:r>
              <a:rPr lang="zh-CN" altLang="en-US">
                <a:ea typeface="宋体" charset="0"/>
              </a:rPr>
              <a:t>服务。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同时</a:t>
            </a:r>
            <a:r>
              <a:rPr lang="en-US" altLang="zh-CN">
                <a:ea typeface="宋体" charset="0"/>
              </a:rPr>
              <a:t> </a:t>
            </a:r>
            <a:r>
              <a:rPr lang="zh-CN" altLang="en-US">
                <a:ea typeface="宋体" charset="0"/>
              </a:rPr>
              <a:t>为支持软件国产化，我们将持续支持国产数据库数据迁移，国产操作系统的适配</a:t>
            </a:r>
            <a:r>
              <a:rPr lang="zh-CN" altLang="en-US">
                <a:ea typeface="宋体" charset="0"/>
              </a:rPr>
              <a:t>等。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大家</a:t>
            </a:r>
            <a:r>
              <a:rPr lang="zh-CN" altLang="en-US">
                <a:ea typeface="宋体" charset="0"/>
              </a:rPr>
              <a:t>敬请期待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logo </a:t>
            </a:r>
            <a:r>
              <a:rPr lang="zh-CN" altLang="en-US">
                <a:ea typeface="宋体" charset="0"/>
              </a:rPr>
              <a:t>图</a:t>
            </a:r>
            <a:r>
              <a:rPr lang="zh-CN" altLang="en-US">
                <a:ea typeface="宋体" charset="0"/>
              </a:rPr>
              <a:t>表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今天会议分为四个</a:t>
            </a:r>
            <a:r>
              <a:rPr lang="zh-CN" altLang="en-US"/>
              <a:t>主题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产品</a:t>
            </a:r>
            <a:r>
              <a:rPr lang="zh-CN" altLang="en-US"/>
              <a:t>概述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产品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产品</a:t>
            </a:r>
            <a:r>
              <a:rPr lang="zh-CN" altLang="en-US"/>
              <a:t>优势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未来发展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正式进入第一</a:t>
            </a:r>
            <a:r>
              <a:rPr lang="zh-CN" altLang="en-US"/>
              <a:t>个主题</a:t>
            </a:r>
            <a:r>
              <a:rPr lang="en-US" altLang="zh-CN"/>
              <a:t> </a:t>
            </a:r>
            <a:r>
              <a:rPr lang="zh-CN" altLang="en-US"/>
              <a:t>产品概述</a:t>
            </a:r>
            <a:endParaRPr lang="zh-CN" altLang="en-US"/>
          </a:p>
          <a:p>
            <a:r>
              <a:rPr lang="zh-CN" altLang="en-US">
                <a:sym typeface="+mn-ea"/>
              </a:rPr>
              <a:t>相信大家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听到</a:t>
            </a:r>
            <a:r>
              <a:rPr lang="en-US" altLang="zh-CN">
                <a:sym typeface="+mn-ea"/>
              </a:rPr>
              <a:t>Mongo</a:t>
            </a:r>
            <a:r>
              <a:rPr lang="zh-CN" altLang="en-US">
                <a:sym typeface="+mn-ea"/>
              </a:rPr>
              <a:t>，即可知道此款工具主要支持</a:t>
            </a:r>
            <a:r>
              <a:rPr lang="en-US" altLang="zh-CN">
                <a:sym typeface="+mn-ea"/>
              </a:rPr>
              <a:t>MongoDB</a:t>
            </a:r>
            <a:r>
              <a:rPr lang="zh-CN" altLang="en-US">
                <a:sym typeface="+mn-ea"/>
              </a:rPr>
              <a:t>库的数据迁移。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MongoT</a:t>
            </a:r>
            <a:r>
              <a:rPr lang="zh-CN" altLang="en-US"/>
              <a:t>是一个以</a:t>
            </a:r>
            <a:r>
              <a:rPr lang="en-US" altLang="zh-CN"/>
              <a:t>JAVA</a:t>
            </a:r>
            <a:r>
              <a:rPr lang="zh-CN" altLang="en-US"/>
              <a:t>语言开发的通用的软件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帮助用户进行实现数据备份，实时迁移，备份容灾等业务</a:t>
            </a:r>
            <a:r>
              <a:rPr lang="zh-CN" altLang="en-US">
                <a:sym typeface="+mn-ea"/>
              </a:rPr>
              <a:t>操作。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在当前的数据库系统生态中，大部分系统都支持多个节点实例间的数据同步机制，如Mysql Master/Slave主从同步，Redis AOF主从同步等，MongoDB的副本集同步，</a:t>
            </a:r>
            <a:endParaRPr lang="zh-CN" altLang="en-US"/>
          </a:p>
          <a:p>
            <a:r>
              <a:rPr lang="zh-CN" altLang="en-US">
                <a:sym typeface="+mn-ea"/>
              </a:rPr>
              <a:t>上述机制很好的支撑了一个集群的数据冗余高可用。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在跨单元、跨数据中心的数据同步，在业务层有时候就显得很重要，它使得同城多机房的负载均衡，多机房的互备，甚至是异地多数据中心容灾和多活成为可能。</a:t>
            </a:r>
            <a:endParaRPr lang="zh-CN" altLang="en-US"/>
          </a:p>
          <a:p>
            <a:r>
              <a:rPr lang="zh-CN" altLang="en-US"/>
              <a:t>由于目前MongoDB副本集内置的主从同步对于这种业务场景有较大的局限性，为此，我们开发了</a:t>
            </a:r>
            <a:r>
              <a:rPr lang="en-US" altLang="zh-CN"/>
              <a:t>MongoT</a:t>
            </a:r>
            <a:r>
              <a:rPr lang="zh-CN" altLang="en-US"/>
              <a:t>同步</a:t>
            </a:r>
            <a:r>
              <a:rPr lang="zh-CN" altLang="en-US"/>
              <a:t>工具，可以应用在实例，机房、跨数据中心复制，满足灾备和多活需求。</a:t>
            </a:r>
            <a:endParaRPr lang="zh-CN" altLang="en-US"/>
          </a:p>
          <a:p>
            <a:r>
              <a:rPr lang="zh-CN" altLang="en-US"/>
              <a:t>传统</a:t>
            </a:r>
            <a:r>
              <a:rPr lang="en-US" altLang="zh-CN"/>
              <a:t>MongoDB</a:t>
            </a:r>
            <a:r>
              <a:rPr lang="zh-CN" altLang="en-US"/>
              <a:t>数据同步仅支持相同架构的数据同步，</a:t>
            </a:r>
            <a:r>
              <a:rPr lang="en-US" altLang="zh-CN"/>
              <a:t>MongoT</a:t>
            </a:r>
            <a:r>
              <a:rPr lang="zh-CN" altLang="en-US"/>
              <a:t>支持单节点，复制集，分片三种类型架构的数据相互传输。帮助用户实现类似于复制集点到分片</a:t>
            </a:r>
            <a:r>
              <a:rPr lang="en-US" altLang="zh-CN"/>
              <a:t> </a:t>
            </a:r>
            <a:r>
              <a:rPr lang="zh-CN" altLang="en-US"/>
              <a:t>分片到</a:t>
            </a:r>
            <a:r>
              <a:rPr lang="zh-CN" altLang="en-US"/>
              <a:t>单节点的数据同步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en-US" altLang="zh-CN"/>
              <a:t>MongoT</a:t>
            </a:r>
            <a:r>
              <a:rPr lang="zh-CN" altLang="en-US"/>
              <a:t>的核心实时同步：我们利用对</a:t>
            </a:r>
            <a:r>
              <a:rPr lang="en-US" altLang="zh-CN"/>
              <a:t>OPLOG</a:t>
            </a:r>
            <a:r>
              <a:rPr lang="zh-CN" altLang="en-US"/>
              <a:t>日志的解析和应用，高效安全的实现实时同步。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</a:t>
            </a:r>
            <a:r>
              <a:rPr lang="en-US" altLang="zh-CN"/>
              <a:t> </a:t>
            </a:r>
            <a:r>
              <a:rPr lang="zh-CN" altLang="en-US"/>
              <a:t>我们介绍一下</a:t>
            </a:r>
            <a:r>
              <a:rPr lang="en-US" altLang="zh-CN"/>
              <a:t> </a:t>
            </a:r>
            <a:r>
              <a:rPr lang="zh-CN" altLang="en-US"/>
              <a:t>产品</a:t>
            </a:r>
            <a:r>
              <a:rPr lang="zh-CN" altLang="en-US"/>
              <a:t>功能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我们具有</a:t>
            </a:r>
            <a:r>
              <a:rPr lang="en-US" altLang="zh-CN"/>
              <a:t> </a:t>
            </a:r>
            <a:r>
              <a:rPr lang="zh-CN" altLang="en-US"/>
              <a:t>简单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安全</a:t>
            </a:r>
            <a:r>
              <a:rPr lang="en-US" altLang="zh-CN">
                <a:sym typeface="+mn-ea"/>
              </a:rPr>
              <a:t>   </a:t>
            </a:r>
            <a:r>
              <a:rPr lang="en-US" altLang="zh-CN"/>
              <a:t> </a:t>
            </a:r>
            <a:r>
              <a:rPr lang="zh-CN" altLang="en-US"/>
              <a:t>适用性强</a:t>
            </a:r>
            <a:r>
              <a:rPr lang="en-US" altLang="zh-CN"/>
              <a:t> </a:t>
            </a:r>
            <a:r>
              <a:rPr lang="zh-CN" altLang="en-US"/>
              <a:t>多功能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高性能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特点。</a:t>
            </a:r>
            <a:endParaRPr lang="zh-CN" altLang="en-US"/>
          </a:p>
          <a:p>
            <a:r>
              <a:rPr lang="zh-CN" altLang="en-US"/>
              <a:t>下面我们展开介绍一下高性能</a:t>
            </a:r>
            <a:r>
              <a:rPr lang="zh-CN" altLang="en-US"/>
              <a:t>特点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MongoT</a:t>
            </a:r>
            <a:r>
              <a:rPr lang="zh-CN" altLang="en-US" dirty="0"/>
              <a:t>的特点：</a:t>
            </a:r>
            <a:endParaRPr lang="zh-CN" altLang="en-US" dirty="0"/>
          </a:p>
          <a:p>
            <a:r>
              <a:rPr lang="en-US" altLang="zh-CN" dirty="0"/>
              <a:t>1 </a:t>
            </a:r>
            <a:r>
              <a:rPr lang="zh-CN" altLang="en-US" dirty="0"/>
              <a:t>高效数据校验：保证数据量</a:t>
            </a:r>
            <a:r>
              <a:rPr lang="en-US" altLang="zh-CN" dirty="0"/>
              <a:t> </a:t>
            </a:r>
            <a:r>
              <a:rPr lang="zh-CN" altLang="en-US" dirty="0"/>
              <a:t>数据值</a:t>
            </a:r>
            <a:r>
              <a:rPr lang="en-US" altLang="zh-CN" dirty="0"/>
              <a:t> </a:t>
            </a:r>
            <a:r>
              <a:rPr lang="zh-CN" altLang="en-US" dirty="0"/>
              <a:t>索引信息</a:t>
            </a:r>
            <a:r>
              <a:rPr lang="en-US" altLang="zh-CN" dirty="0"/>
              <a:t> </a:t>
            </a:r>
            <a:r>
              <a:rPr lang="zh-CN" altLang="en-US" dirty="0"/>
              <a:t>表结构的</a:t>
            </a:r>
            <a:r>
              <a:rPr lang="zh-CN" altLang="en-US" dirty="0"/>
              <a:t>一致性。</a:t>
            </a:r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多种同步方案：我们以全量和实时同步为基础，组合封装多种同步方案。例如</a:t>
            </a:r>
            <a:r>
              <a:rPr lang="en-US" altLang="zh-CN" dirty="0"/>
              <a:t> </a:t>
            </a:r>
            <a:r>
              <a:rPr lang="zh-CN" altLang="en-US" dirty="0"/>
              <a:t>我们可以设置读取全量数据后，再读取</a:t>
            </a:r>
            <a:r>
              <a:rPr lang="en-US" altLang="zh-CN" dirty="0"/>
              <a:t>Oplog</a:t>
            </a:r>
            <a:r>
              <a:rPr lang="zh-CN" altLang="en-US" dirty="0"/>
              <a:t>数据到某某时间</a:t>
            </a:r>
            <a:r>
              <a:rPr lang="zh-CN" altLang="en-US" dirty="0"/>
              <a:t>点的全量加增量同步</a:t>
            </a:r>
            <a:r>
              <a:rPr lang="zh-CN" altLang="en-US" dirty="0"/>
              <a:t>方案。</a:t>
            </a:r>
            <a:endParaRPr lang="zh-CN" altLang="en-US" dirty="0"/>
          </a:p>
          <a:p>
            <a:r>
              <a:rPr lang="en-US" altLang="zh-CN" dirty="0"/>
              <a:t>3 </a:t>
            </a:r>
            <a:r>
              <a:rPr lang="zh-CN" altLang="en-US" dirty="0"/>
              <a:t>高速同步机制：</a:t>
            </a:r>
            <a:r>
              <a:rPr lang="en-US" altLang="zh-CN" dirty="0"/>
              <a:t> </a:t>
            </a:r>
            <a:r>
              <a:rPr lang="zh-CN" altLang="en-US" dirty="0"/>
              <a:t>原则上</a:t>
            </a:r>
            <a:r>
              <a:rPr lang="en-US" altLang="zh-CN" dirty="0"/>
              <a:t> mongoT</a:t>
            </a:r>
            <a:r>
              <a:rPr lang="zh-CN" altLang="en-US" dirty="0"/>
              <a:t>的性能无上限，提供资源（</a:t>
            </a:r>
            <a:r>
              <a:rPr lang="en-US" altLang="zh-CN" dirty="0"/>
              <a:t>CPU</a:t>
            </a:r>
            <a:r>
              <a:rPr lang="zh-CN" altLang="en-US" dirty="0"/>
              <a:t>，内存，带宽）越高，则传输性能越高。无论高性能服务器还是低性能机器，</a:t>
            </a:r>
            <a:r>
              <a:rPr lang="en-US" altLang="zh-CN" dirty="0"/>
              <a:t>MongoT</a:t>
            </a:r>
            <a:r>
              <a:rPr lang="zh-CN" altLang="en-US" dirty="0"/>
              <a:t>均可高效</a:t>
            </a:r>
            <a:r>
              <a:rPr lang="zh-CN" altLang="en-US" dirty="0"/>
              <a:t>传输</a:t>
            </a:r>
            <a:endParaRPr lang="zh-CN" altLang="en-US" dirty="0"/>
          </a:p>
          <a:p>
            <a:r>
              <a:rPr lang="en-US" altLang="zh-CN" dirty="0"/>
              <a:t>4 </a:t>
            </a:r>
            <a:r>
              <a:rPr lang="zh-CN" altLang="en-US" dirty="0"/>
              <a:t>小巧稳定：</a:t>
            </a:r>
            <a:r>
              <a:rPr lang="en-US" altLang="zh-CN" dirty="0"/>
              <a:t>MongoT</a:t>
            </a:r>
            <a:r>
              <a:rPr lang="zh-CN" altLang="en-US" dirty="0"/>
              <a:t>以</a:t>
            </a:r>
            <a:r>
              <a:rPr lang="en-US" altLang="zh-CN" dirty="0"/>
              <a:t>jar</a:t>
            </a:r>
            <a:r>
              <a:rPr lang="zh-CN" altLang="en-US" dirty="0"/>
              <a:t>包的方式运行，即在</a:t>
            </a:r>
            <a:r>
              <a:rPr lang="en-US" altLang="zh-CN" dirty="0"/>
              <a:t>JVM</a:t>
            </a:r>
            <a:r>
              <a:rPr lang="zh-CN" altLang="en-US" dirty="0"/>
              <a:t>平台上运行，因此可以支持多版本操作系统。当部署安装时，仅以</a:t>
            </a:r>
            <a:r>
              <a:rPr lang="en-US" altLang="zh-CN" dirty="0"/>
              <a:t>jar</a:t>
            </a:r>
            <a:r>
              <a:rPr lang="zh-CN" altLang="en-US" dirty="0"/>
              <a:t>命令运行，操作简单，方便</a:t>
            </a:r>
            <a:r>
              <a:rPr lang="zh-CN" altLang="en-US" dirty="0"/>
              <a:t>易用。</a:t>
            </a:r>
            <a:endParaRPr lang="zh-CN" altLang="en-US" dirty="0"/>
          </a:p>
          <a:p>
            <a:r>
              <a:rPr lang="zh-CN" altLang="en-US" dirty="0"/>
              <a:t>拆分</a:t>
            </a:r>
            <a:endParaRPr lang="zh-CN" altLang="en-US" dirty="0"/>
          </a:p>
          <a:p>
            <a:r>
              <a:rPr lang="zh-CN" altLang="en-US" dirty="0"/>
              <a:t>白活</a:t>
            </a:r>
            <a:r>
              <a:rPr lang="zh-CN" altLang="en-US" dirty="0"/>
              <a:t>不普通</a:t>
            </a:r>
            <a:endParaRPr lang="zh-CN" altLang="en-US" dirty="0"/>
          </a:p>
          <a:p>
            <a:r>
              <a:rPr lang="zh-CN" altLang="en-US" dirty="0"/>
              <a:t>突出点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同步模式：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全量，实时，全量和增量，全量和实时。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其中增量是指有时间范围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限制的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Oplog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断点续传：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source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MongoDB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意外宕机时重启，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依然能够正常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无丢失的同步数据。当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意外关闭时，下次启动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时，能自动追踪到断点处，且进行追加重传。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ts val="600"/>
              </a:spcBef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支持多版本：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MongoDB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。新版本的时许表，桶表均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可靠支持传输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ts val="600"/>
              </a:spcBef>
            </a:pP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DDL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操作：源端</a:t>
            </a: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MongoDB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所有操作可应用在目标端，同时记录</a:t>
            </a: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DDL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操作日志，方便日后审计排查。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ts val="600"/>
              </a:spcBef>
            </a:pP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Oplog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延迟：延迟同步</a:t>
            </a: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Oplog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可以方便用户进行故障切换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ts val="600"/>
              </a:spcBef>
            </a:pPr>
            <a:endParaRPr lang="zh-CN" altLang="en-US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ts val="600"/>
              </a:spcBef>
            </a:pP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还有其他功能：同步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库表名单过滤，</a:t>
            </a: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oplog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同步范围设置</a:t>
            </a: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数据校验</a:t>
            </a:r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ts val="600"/>
              </a:spcBef>
            </a:pPr>
            <a:endParaRPr lang="en-US" altLang="zh-CN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40</a:t>
            </a:r>
            <a:r>
              <a:rPr lang="zh-CN" altLang="en-US">
                <a:sym typeface="+mn-ea"/>
              </a:rPr>
              <a:t>核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128GB</a:t>
            </a:r>
            <a:r>
              <a:rPr lang="zh-CN" altLang="en-US">
                <a:sym typeface="+mn-ea"/>
              </a:rPr>
              <a:t>内存，</a:t>
            </a:r>
            <a:r>
              <a:rPr lang="en-US" altLang="zh-CN">
                <a:sym typeface="+mn-ea"/>
              </a:rPr>
              <a:t>1G</a:t>
            </a:r>
            <a:r>
              <a:rPr lang="zh-CN" altLang="en-US">
                <a:sym typeface="+mn-ea"/>
              </a:rPr>
              <a:t>带宽的服务器中，全量同步模式下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读取线程，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写入线程，</a:t>
            </a:r>
            <a:r>
              <a:rPr lang="en-US" altLang="zh-CN">
                <a:sym typeface="+mn-ea"/>
              </a:rPr>
              <a:t>QPS</a:t>
            </a:r>
            <a:r>
              <a:rPr lang="zh-CN" altLang="en-US">
                <a:sym typeface="+mn-ea"/>
              </a:rPr>
              <a:t>达到</a:t>
            </a:r>
            <a:r>
              <a:rPr lang="en-US" altLang="zh-CN">
                <a:sym typeface="+mn-ea"/>
              </a:rPr>
              <a:t>25w</a:t>
            </a:r>
            <a:r>
              <a:rPr lang="zh-CN" altLang="en-US">
                <a:sym typeface="+mn-ea"/>
              </a:rPr>
              <a:t>条每秒。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当然在全量同步模式下，原则上来说提供资源数越多，</a:t>
            </a:r>
            <a:r>
              <a:rPr lang="en-US" altLang="zh-CN">
                <a:sym typeface="+mn-ea"/>
              </a:rPr>
              <a:t>QPS</a:t>
            </a:r>
            <a:r>
              <a:rPr lang="zh-CN" altLang="en-US">
                <a:sym typeface="+mn-ea"/>
              </a:rPr>
              <a:t>越高。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charset="-122"/>
          <a:ea typeface="思源黑体 CN Medium" panose="020B0600000000000000" charset="-122"/>
          <a:cs typeface="思源黑体 CN Medium" panose="020B06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charset="-122"/>
          <a:ea typeface="思源黑体 CN Medium" panose="020B0600000000000000" charset="-122"/>
          <a:cs typeface="思源黑体 CN Medium" panose="020B06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charset="-122"/>
          <a:ea typeface="思源黑体 CN Medium" panose="020B0600000000000000" charset="-122"/>
          <a:cs typeface="思源黑体 CN Medium" panose="020B06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charset="-122"/>
          <a:ea typeface="思源黑体 CN Medium" panose="020B0600000000000000" charset="-122"/>
          <a:cs typeface="思源黑体 CN Medium" panose="020B06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charset="-122"/>
          <a:ea typeface="思源黑体 CN Medium" panose="020B0600000000000000" charset="-122"/>
          <a:cs typeface="思源黑体 CN Medium" panose="020B06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charset="-122"/>
          <a:ea typeface="思源黑体 CN Medium" panose="020B0600000000000000" charset="-122"/>
          <a:cs typeface="思源黑体 CN Medium" panose="020B06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11.png"/><Relationship Id="rId7" Type="http://schemas.openxmlformats.org/officeDocument/2006/relationships/image" Target="../media/image7.svg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9.png"/><Relationship Id="rId3" Type="http://schemas.openxmlformats.org/officeDocument/2006/relationships/image" Target="../media/image5.svg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.sv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22" name="文本框 21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>
                      <a:alpha val="5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WHALEAL</a:t>
              </a:r>
              <a:endParaRPr lang="en-US" altLang="zh-CN" sz="1600" b="1">
                <a:solidFill>
                  <a:schemeClr val="tx1">
                    <a:alpha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447675" y="1454150"/>
            <a:ext cx="11296015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ctr">
              <a:lnSpc>
                <a:spcPct val="100000"/>
              </a:lnSpc>
            </a:pPr>
            <a:r>
              <a:rPr lang="en-US" altLang="zh-CN" sz="12000" b="1">
                <a:solidFill>
                  <a:schemeClr val="accent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MongoT</a:t>
            </a:r>
            <a:endParaRPr lang="en-US" altLang="zh-CN" sz="12000" b="1">
              <a:solidFill>
                <a:schemeClr val="accent1">
                  <a:alpha val="4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19455" y="3291209"/>
            <a:ext cx="9843135" cy="2051612"/>
            <a:chOff x="1115" y="3999"/>
            <a:chExt cx="15501" cy="3231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6" y="6625"/>
              <a:ext cx="605" cy="605"/>
              <a:chOff x="1216" y="6197"/>
              <a:chExt cx="762" cy="76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216" y="6197"/>
                <a:ext cx="762" cy="7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1494" y="6498"/>
                <a:ext cx="245" cy="1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897" y="6657"/>
              <a:ext cx="3169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l" fontAlgn="ctr">
                <a:lnSpc>
                  <a:spcPct val="100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演讲人：</a:t>
              </a:r>
              <a:r>
                <a:rPr lang="zh-CN" altLang="en-US" sz="16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李和平</a:t>
              </a:r>
              <a:endParaRPr lang="zh-CN" altLang="en-US" sz="16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115" y="3999"/>
              <a:ext cx="15501" cy="2219"/>
              <a:chOff x="1115" y="3999"/>
              <a:chExt cx="15501" cy="2219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445" y="3999"/>
                <a:ext cx="10171" cy="159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4000">
                    <a:solidFill>
                      <a:schemeClr val="tx1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Medium" panose="020B0600000000000000" charset="-122"/>
                  </a:rPr>
                  <a:t>实时迁移工具</a:t>
                </a:r>
                <a:endParaRPr lang="zh-CN" altLang="en-US" sz="400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115" y="5711"/>
                <a:ext cx="8142" cy="50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l" fontAlgn="ctr">
                  <a:lnSpc>
                    <a:spcPct val="150000"/>
                  </a:lnSpc>
                </a:pPr>
                <a:endParaRPr lang="zh-CN" altLang="en-US" sz="1000" b="1">
                  <a:solidFill>
                    <a:schemeClr val="tx1">
                      <a:alpha val="5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  <a:sym typeface="+mn-ea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06" y="5402"/>
                <a:ext cx="7960" cy="195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>
                  <a:noFill/>
                  <a:cs typeface="思源黑体 CN Medium" panose="020B0600000000000000" charset="-122"/>
                  <a:sym typeface="+mn-ea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47" name="矩形 4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实时同步</a:t>
            </a:r>
            <a:endParaRPr lang="en-US" altLang="zh-CN" sz="1200" dirty="0" smtClean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" name="文本框 367"/>
          <p:cNvSpPr txBox="1"/>
          <p:nvPr/>
        </p:nvSpPr>
        <p:spPr>
          <a:xfrm flipH="1">
            <a:off x="1156970" y="1383665"/>
            <a:ext cx="160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配置信息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9" name="文本框 368"/>
          <p:cNvSpPr txBox="1"/>
          <p:nvPr/>
        </p:nvSpPr>
        <p:spPr>
          <a:xfrm flipH="1">
            <a:off x="1156970" y="3911600"/>
            <a:ext cx="160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645" y="1706880"/>
            <a:ext cx="7826375" cy="2338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45" y="4504690"/>
            <a:ext cx="5785485" cy="197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1437640"/>
            <a:ext cx="7670165" cy="3888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证劵公司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6790" y="1687830"/>
            <a:ext cx="8401050" cy="4224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某航空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2727325" y="-384175"/>
            <a:ext cx="3797935" cy="76885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 rot="16200000">
            <a:off x="798195" y="2862898"/>
            <a:ext cx="1160145" cy="11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9935" y="2747010"/>
            <a:ext cx="12776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sz="4800" b="1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04</a:t>
            </a:r>
            <a:endParaRPr lang="en-US" altLang="zh-CN" sz="4800" b="1">
              <a:solidFill>
                <a:schemeClr val="bg1"/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5995" y="2823210"/>
            <a:ext cx="286893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未来</a:t>
            </a:r>
            <a:r>
              <a:rPr lang="zh-CN" altLang="en-US" sz="32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发展</a:t>
            </a:r>
            <a:endParaRPr lang="zh-CN" altLang="en-US" sz="3200" b="1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5995" y="3479165"/>
            <a:ext cx="28689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 font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242626">
                    <a:alpha val="4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Future </a:t>
            </a:r>
            <a:r>
              <a:rPr lang="en-US" altLang="zh-CN" sz="1600" b="1" dirty="0">
                <a:solidFill>
                  <a:srgbClr val="242626">
                    <a:alpha val="4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D</a:t>
            </a:r>
            <a:r>
              <a:rPr lang="zh-CN" altLang="en-US" sz="1600" b="1" dirty="0">
                <a:solidFill>
                  <a:srgbClr val="242626">
                    <a:alpha val="4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evelopment</a:t>
            </a:r>
            <a:endParaRPr lang="zh-CN" altLang="en-US" sz="1600" b="1" dirty="0">
              <a:solidFill>
                <a:schemeClr val="tx1">
                  <a:alpha val="4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4215" y="4039870"/>
            <a:ext cx="6497320" cy="0"/>
          </a:xfrm>
          <a:prstGeom prst="line">
            <a:avLst/>
          </a:prstGeom>
          <a:ln w="9525"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55205" y="3968115"/>
            <a:ext cx="111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8" name="文本框 7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>
                      <a:alpha val="5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DOCER</a:t>
              </a:r>
              <a:endParaRPr lang="en-US" altLang="zh-CN" sz="1600" b="1">
                <a:solidFill>
                  <a:schemeClr val="tx1">
                    <a:alpha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308759" y="0"/>
            <a:ext cx="10972800" cy="1143000"/>
          </a:xfrm>
          <a:prstGeom prst="rect">
            <a:avLst/>
          </a:prstGeom>
          <a:ln w="12700">
            <a:miter lim="400000"/>
          </a:ln>
        </p:spPr>
        <p:txBody>
          <a:bodyPr lIns="60958" rIns="60958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-151" baseline="0">
                <a:ln>
                  <a:noFill/>
                </a:ln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Adobe 黑体 Std R"/>
                <a:ea typeface="Adobe 黑体 Std R"/>
                <a:cs typeface="Adobe 黑体 Std R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zh-CN" altLang="en-US" sz="2665" dirty="0">
                <a:latin typeface="Arial" panose="020B0604020202020204" pitchFamily="34" charset="0"/>
                <a:cs typeface="Arial" panose="020B0604020202020204" pitchFamily="34" charset="0"/>
              </a:rPr>
              <a:t>功能展望</a:t>
            </a:r>
            <a:r>
              <a:rPr lang="en-US" altLang="zh-CN" sz="266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665" b="1" spc="30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多类型数据库</a:t>
            </a:r>
            <a:endParaRPr lang="en-US" altLang="zh-CN" sz="26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1336040"/>
            <a:ext cx="10697845" cy="4185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308759" y="0"/>
            <a:ext cx="10972800" cy="1143000"/>
          </a:xfrm>
          <a:prstGeom prst="rect">
            <a:avLst/>
          </a:prstGeom>
          <a:ln w="12700">
            <a:miter lim="400000"/>
          </a:ln>
        </p:spPr>
        <p:txBody>
          <a:bodyPr lIns="60958" rIns="60958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-151" baseline="0">
                <a:ln>
                  <a:noFill/>
                </a:ln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Adobe 黑体 Std R"/>
                <a:ea typeface="Adobe 黑体 Std R"/>
                <a:cs typeface="Adobe 黑体 Std R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zh-CN" altLang="en-US" sz="2665" dirty="0">
                <a:latin typeface="Arial" panose="020B0604020202020204" pitchFamily="34" charset="0"/>
                <a:cs typeface="Arial" panose="020B0604020202020204" pitchFamily="34" charset="0"/>
              </a:rPr>
              <a:t>功能展望</a:t>
            </a:r>
            <a:r>
              <a:rPr lang="en-US" altLang="zh-CN" sz="266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665" b="1" spc="30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异构数据迁移</a:t>
            </a:r>
            <a:endParaRPr lang="en-US" altLang="zh-CN" sz="26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0" y="1143000"/>
            <a:ext cx="8166735" cy="4993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308759" y="0"/>
            <a:ext cx="10972800" cy="1143000"/>
          </a:xfrm>
          <a:prstGeom prst="rect">
            <a:avLst/>
          </a:prstGeom>
          <a:ln w="12700">
            <a:miter lim="400000"/>
          </a:ln>
        </p:spPr>
        <p:txBody>
          <a:bodyPr lIns="60958" rIns="60958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-151" baseline="0">
                <a:ln>
                  <a:noFill/>
                </a:ln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Adobe 黑体 Std R"/>
                <a:ea typeface="Adobe 黑体 Std R"/>
                <a:cs typeface="Adobe 黑体 Std R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zh-CN" altLang="en-US" sz="2665" dirty="0">
                <a:latin typeface="Arial" panose="020B0604020202020204" pitchFamily="34" charset="0"/>
                <a:cs typeface="Arial" panose="020B0604020202020204" pitchFamily="34" charset="0"/>
              </a:rPr>
              <a:t>功能展望</a:t>
            </a:r>
            <a:r>
              <a:rPr lang="en-US" altLang="zh-CN" sz="266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665">
                <a:ea typeface="宋体" charset="0"/>
                <a:sym typeface="+mn-ea"/>
              </a:rPr>
              <a:t>云平台</a:t>
            </a:r>
            <a:endParaRPr lang="en-US" altLang="zh-CN" sz="26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5" y="839470"/>
            <a:ext cx="8475345" cy="4704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22" name="文本框 21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>
                      <a:alpha val="5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WHALEAL</a:t>
              </a:r>
              <a:endParaRPr lang="en-US" altLang="zh-CN" sz="1600" b="1">
                <a:solidFill>
                  <a:schemeClr val="tx1">
                    <a:alpha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553085" y="1453880"/>
            <a:ext cx="668909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00000"/>
              </a:lnSpc>
            </a:pPr>
            <a:r>
              <a:rPr lang="en-US" altLang="zh-CN" sz="12000" b="1">
                <a:solidFill>
                  <a:schemeClr val="accent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THANKS</a:t>
            </a:r>
            <a:endParaRPr lang="en-US" altLang="zh-CN" sz="12000" b="1">
              <a:solidFill>
                <a:schemeClr val="accent1">
                  <a:alpha val="4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68020" y="2834640"/>
            <a:ext cx="6458585" cy="1950651"/>
            <a:chOff x="1024" y="4158"/>
            <a:chExt cx="10171" cy="3072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6" y="6625"/>
              <a:ext cx="605" cy="605"/>
              <a:chOff x="1216" y="6197"/>
              <a:chExt cx="762" cy="76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216" y="6197"/>
                <a:ext cx="762" cy="7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5400000">
                <a:off x="1494" y="6498"/>
                <a:ext cx="245" cy="1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思源黑体 CN Medium" panose="020B0600000000000000" charset="-122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897" y="6657"/>
              <a:ext cx="3169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l" fontAlgn="ctr">
                <a:lnSpc>
                  <a:spcPct val="100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演讲人：</a:t>
              </a:r>
              <a:r>
                <a:rPr lang="zh-CN" altLang="en-US" sz="16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李和平</a:t>
              </a:r>
              <a:endParaRPr lang="zh-CN" altLang="en-US" sz="16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024" y="4158"/>
              <a:ext cx="10171" cy="2061"/>
              <a:chOff x="1024" y="4158"/>
              <a:chExt cx="10171" cy="2061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1024" y="4158"/>
                <a:ext cx="10171" cy="159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4000" b="1">
                    <a:solidFill>
                      <a:schemeClr val="tx1"/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Medium" panose="020B0600000000000000" charset="-122"/>
                  </a:rPr>
                  <a:t>谢谢大家</a:t>
                </a:r>
                <a:endParaRPr lang="zh-CN" altLang="en-US" sz="40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115" y="5711"/>
                <a:ext cx="8142" cy="50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en-US" altLang="zh-CN" sz="1000" b="1">
                    <a:solidFill>
                      <a:schemeClr val="tx1">
                        <a:alpha val="50000"/>
                      </a:schemeClr>
                    </a:solidFill>
                    <a:latin typeface="思源黑体 CN Bold" panose="020B0800000000000000" charset="-122"/>
                    <a:ea typeface="思源黑体 CN Bold" panose="020B0800000000000000" charset="-122"/>
                    <a:cs typeface="思源黑体 CN Medium" panose="020B0600000000000000" charset="-122"/>
                    <a:sym typeface="+mn-ea"/>
                  </a:rPr>
                  <a:t>Thank You So Much</a:t>
                </a:r>
                <a:endParaRPr lang="en-US" altLang="zh-CN" sz="1000" b="1">
                  <a:solidFill>
                    <a:schemeClr val="tx1">
                      <a:alpha val="5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  <a:sym typeface="+mn-ea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06" y="5402"/>
                <a:ext cx="3175" cy="195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>
                  <a:noFill/>
                  <a:cs typeface="思源黑体 CN Medium" panose="020B0600000000000000" charset="-122"/>
                  <a:sym typeface="+mn-ea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 rot="16200000">
            <a:off x="10249535" y="768985"/>
            <a:ext cx="1125220" cy="1158240"/>
          </a:xfrm>
          <a:prstGeom prst="rect">
            <a:avLst/>
          </a:prstGeom>
          <a:solidFill>
            <a:srgbClr val="4E7DA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accent1"/>
              </a:solidFill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47" name="矩形 4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目录页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-3060065" y="3060065"/>
            <a:ext cx="6859270" cy="73914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57655" y="370840"/>
            <a:ext cx="539623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48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目录</a:t>
            </a:r>
            <a:endParaRPr lang="zh-CN" altLang="en-US" sz="4800" b="1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2265" y="1231265"/>
            <a:ext cx="371157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CONTENTS</a:t>
            </a:r>
            <a:endParaRPr lang="en-US" altLang="zh-CN" sz="3200" b="1" dirty="0">
              <a:solidFill>
                <a:schemeClr val="tx1">
                  <a:alpha val="4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824220" y="1624965"/>
            <a:ext cx="5153660" cy="1014730"/>
            <a:chOff x="9172" y="2559"/>
            <a:chExt cx="8116" cy="1598"/>
          </a:xfrm>
        </p:grpSpPr>
        <p:sp>
          <p:nvSpPr>
            <p:cNvPr id="5" name="文本框 4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sz="4000" b="1">
                  <a:solidFill>
                    <a:schemeClr val="accent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01.</a:t>
              </a:r>
              <a:endParaRPr lang="en-US" sz="4000" b="1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0719" y="3835"/>
              <a:ext cx="6569" cy="0"/>
            </a:xfrm>
            <a:prstGeom prst="line">
              <a:avLst/>
            </a:prstGeom>
            <a:ln w="9525">
              <a:solidFill>
                <a:schemeClr val="accent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产品概述</a:t>
              </a:r>
              <a:endParaRPr lang="zh-CN" altLang="en-US" sz="24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alpha val="4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｜</a:t>
              </a:r>
              <a:r>
                <a:rPr lang="en-US" altLang="zh-CN" sz="1200" b="1" dirty="0">
                  <a:solidFill>
                    <a:schemeClr val="tx1">
                      <a:alpha val="4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P</a:t>
              </a:r>
              <a:r>
                <a:rPr lang="zh-CN" altLang="en-US" sz="1200" b="1" dirty="0">
                  <a:solidFill>
                    <a:schemeClr val="tx1">
                      <a:alpha val="4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roduct </a:t>
              </a:r>
              <a:r>
                <a:rPr lang="en-US" altLang="zh-CN" sz="1200" b="1" dirty="0">
                  <a:solidFill>
                    <a:schemeClr val="tx1">
                      <a:alpha val="4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O</a:t>
              </a:r>
              <a:r>
                <a:rPr lang="zh-CN" altLang="en-US" sz="1200" b="1" dirty="0">
                  <a:solidFill>
                    <a:schemeClr val="tx1">
                      <a:alpha val="4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verview</a:t>
              </a:r>
              <a:endParaRPr lang="zh-CN" altLang="en-US" sz="12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32" name="矩形 31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824220" y="2767965"/>
            <a:ext cx="5153660" cy="1014730"/>
            <a:chOff x="9172" y="2559"/>
            <a:chExt cx="8116" cy="1598"/>
          </a:xfrm>
        </p:grpSpPr>
        <p:sp>
          <p:nvSpPr>
            <p:cNvPr id="37" name="文本框 36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sz="4000" b="1">
                  <a:solidFill>
                    <a:schemeClr val="accent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02.</a:t>
              </a:r>
              <a:endParaRPr lang="en-US" sz="4000" b="1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0719" y="3835"/>
              <a:ext cx="6569" cy="0"/>
            </a:xfrm>
            <a:prstGeom prst="line">
              <a:avLst/>
            </a:prstGeom>
            <a:ln w="9525">
              <a:solidFill>
                <a:schemeClr val="accent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产品功能</a:t>
              </a:r>
              <a:endParaRPr lang="zh-CN" altLang="en-US" sz="24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lvl="0" algn="l"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242626">
                      <a:alpha val="40000"/>
                    </a:srgb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｜Product Function</a:t>
              </a:r>
              <a:endParaRPr lang="zh-CN" altLang="en-US" sz="12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824220" y="3910965"/>
            <a:ext cx="5153660" cy="1014730"/>
            <a:chOff x="9172" y="2559"/>
            <a:chExt cx="8116" cy="1598"/>
          </a:xfrm>
        </p:grpSpPr>
        <p:sp>
          <p:nvSpPr>
            <p:cNvPr id="45" name="文本框 44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sz="4000" b="1">
                  <a:solidFill>
                    <a:schemeClr val="accent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03.</a:t>
              </a:r>
              <a:endParaRPr lang="en-US" sz="4000" b="1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719" y="3835"/>
              <a:ext cx="6569" cy="0"/>
            </a:xfrm>
            <a:prstGeom prst="line">
              <a:avLst/>
            </a:prstGeom>
            <a:ln w="9525">
              <a:solidFill>
                <a:schemeClr val="accent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产品</a:t>
              </a:r>
              <a:r>
                <a:rPr lang="zh-CN" altLang="en-US" sz="24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评测</a:t>
              </a:r>
              <a:endParaRPr lang="zh-CN" altLang="en-US" sz="24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lvl="0" algn="l"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242626">
                      <a:alpha val="40000"/>
                    </a:srgb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｜Product Superiority</a:t>
              </a:r>
              <a:endParaRPr lang="zh-CN" altLang="en-US" sz="12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24220" y="5053965"/>
            <a:ext cx="5153660" cy="1014730"/>
            <a:chOff x="9172" y="2559"/>
            <a:chExt cx="8116" cy="1598"/>
          </a:xfrm>
        </p:grpSpPr>
        <p:sp>
          <p:nvSpPr>
            <p:cNvPr id="54" name="文本框 53"/>
            <p:cNvSpPr txBox="1"/>
            <p:nvPr/>
          </p:nvSpPr>
          <p:spPr>
            <a:xfrm>
              <a:off x="9172" y="2559"/>
              <a:ext cx="1961" cy="159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sz="4000" b="1">
                  <a:solidFill>
                    <a:schemeClr val="accent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04.</a:t>
              </a:r>
              <a:endParaRPr lang="en-US" sz="4000" b="1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719" y="3835"/>
              <a:ext cx="6569" cy="0"/>
            </a:xfrm>
            <a:prstGeom prst="line">
              <a:avLst/>
            </a:prstGeom>
            <a:ln w="9525">
              <a:solidFill>
                <a:schemeClr val="accent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6154" y="3722"/>
              <a:ext cx="1134" cy="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Medium" panose="020B0600000000000000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562" y="2871"/>
              <a:ext cx="4518" cy="101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未来</a:t>
              </a:r>
              <a:r>
                <a:rPr lang="zh-CN" altLang="en-US" sz="2400" b="1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发展</a:t>
              </a:r>
              <a:endParaRPr lang="zh-CN" altLang="en-US" sz="24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2672" y="3244"/>
              <a:ext cx="4518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lvl="0" algn="l"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rgbClr val="242626">
                      <a:alpha val="40000"/>
                    </a:srgb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｜Future </a:t>
              </a:r>
              <a:r>
                <a:rPr lang="en-US" altLang="zh-CN" sz="1200" b="1" dirty="0">
                  <a:solidFill>
                    <a:srgbClr val="242626">
                      <a:alpha val="40000"/>
                    </a:srgb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D</a:t>
              </a:r>
              <a:r>
                <a:rPr lang="zh-CN" altLang="en-US" sz="1200" b="1" dirty="0">
                  <a:solidFill>
                    <a:srgbClr val="242626">
                      <a:alpha val="40000"/>
                    </a:srgb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Bold" panose="020B0800000000000000" charset="-122"/>
                  <a:sym typeface="+mn-ea"/>
                </a:rPr>
                <a:t>evelopment</a:t>
              </a:r>
              <a:endParaRPr lang="zh-CN" altLang="en-US" sz="1200" b="1" dirty="0">
                <a:solidFill>
                  <a:srgbClr val="242626">
                    <a:alpha val="4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2727325" y="-384175"/>
            <a:ext cx="3797935" cy="76885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 rot="16200000">
            <a:off x="798195" y="2862898"/>
            <a:ext cx="1160145" cy="11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9935" y="2747010"/>
            <a:ext cx="12776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sz="4800" b="1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01</a:t>
            </a:r>
            <a:endParaRPr lang="en-US" altLang="zh-CN" sz="4800" b="1">
              <a:solidFill>
                <a:schemeClr val="bg1"/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5995" y="2823210"/>
            <a:ext cx="286893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产品概述</a:t>
            </a:r>
            <a:endParaRPr lang="zh-CN" altLang="en-US" sz="3200" b="1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5995" y="3479165"/>
            <a:ext cx="28689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</a:t>
            </a:r>
            <a:r>
              <a:rPr lang="zh-CN" altLang="en-US" sz="16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roduct </a:t>
            </a:r>
            <a:r>
              <a:rPr lang="en-US" altLang="zh-CN" sz="16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O</a:t>
            </a:r>
            <a:r>
              <a:rPr lang="zh-CN" altLang="en-US" sz="1600" b="1" dirty="0">
                <a:solidFill>
                  <a:schemeClr val="tx1">
                    <a:alpha val="4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verview</a:t>
            </a:r>
            <a:endParaRPr lang="zh-CN" altLang="en-US" sz="1600" b="1" dirty="0">
              <a:solidFill>
                <a:schemeClr val="tx1">
                  <a:alpha val="4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4215" y="4039870"/>
            <a:ext cx="6497320" cy="0"/>
          </a:xfrm>
          <a:prstGeom prst="line">
            <a:avLst/>
          </a:prstGeom>
          <a:ln w="9525"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55205" y="3968115"/>
            <a:ext cx="111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8" name="文本框 7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>
                      <a:alpha val="5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WHALEAL</a:t>
              </a:r>
              <a:endParaRPr lang="en-US" altLang="zh-CN" sz="1600" b="1">
                <a:solidFill>
                  <a:schemeClr val="tx1">
                    <a:alpha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521970"/>
            <a:chOff x="671" y="810"/>
            <a:chExt cx="16006" cy="822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服务</a:t>
              </a:r>
              <a:endParaRPr lang="zh-CN" altLang="en-US" sz="2800" b="1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</p:grpSp>
      <p:sp>
        <p:nvSpPr>
          <p:cNvPr id="9" name="Shape 1862"/>
          <p:cNvSpPr/>
          <p:nvPr/>
        </p:nvSpPr>
        <p:spPr>
          <a:xfrm>
            <a:off x="1255395" y="2740660"/>
            <a:ext cx="1565910" cy="1564640"/>
          </a:xfrm>
          <a:prstGeom prst="ellipse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10" name="Shape 1870"/>
          <p:cNvSpPr/>
          <p:nvPr/>
        </p:nvSpPr>
        <p:spPr>
          <a:xfrm>
            <a:off x="1535430" y="3019425"/>
            <a:ext cx="1005840" cy="100711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32205" y="4501515"/>
            <a:ext cx="18122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数据迁移</a:t>
            </a:r>
            <a:endParaRPr lang="zh-CN" altLang="en-US" b="1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3" name="Shape 1866"/>
          <p:cNvSpPr/>
          <p:nvPr/>
        </p:nvSpPr>
        <p:spPr>
          <a:xfrm>
            <a:off x="6687820" y="2740660"/>
            <a:ext cx="1565910" cy="1564640"/>
          </a:xfrm>
          <a:prstGeom prst="ellipse">
            <a:avLst/>
          </a:prstGeom>
          <a:solidFill>
            <a:schemeClr val="bg1"/>
          </a:solidFill>
          <a:ln w="25400" cap="flat">
            <a:solidFill>
              <a:schemeClr val="accent3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5" name="Shape 1876"/>
          <p:cNvSpPr/>
          <p:nvPr/>
        </p:nvSpPr>
        <p:spPr>
          <a:xfrm>
            <a:off x="6968490" y="3019425"/>
            <a:ext cx="1005840" cy="100711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 dirty="0"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35090" y="4501515"/>
            <a:ext cx="207200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架构</a:t>
            </a:r>
            <a:r>
              <a:rPr lang="zh-CN" altLang="en-US" b="1" dirty="0">
                <a:solidFill>
                  <a:schemeClr val="accent3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转化</a:t>
            </a:r>
            <a:endParaRPr lang="zh-CN" altLang="en-US" b="1" dirty="0">
              <a:solidFill>
                <a:schemeClr val="accent3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1" name="Shape 1864"/>
          <p:cNvSpPr/>
          <p:nvPr/>
        </p:nvSpPr>
        <p:spPr>
          <a:xfrm>
            <a:off x="3970020" y="2740660"/>
            <a:ext cx="1565910" cy="1564640"/>
          </a:xfrm>
          <a:prstGeom prst="ellipse">
            <a:avLst/>
          </a:prstGeom>
          <a:solidFill>
            <a:schemeClr val="bg1"/>
          </a:solidFill>
          <a:ln w="25400" cap="flat">
            <a:solidFill>
              <a:schemeClr val="accent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2" name="Shape 1873"/>
          <p:cNvSpPr/>
          <p:nvPr/>
        </p:nvSpPr>
        <p:spPr>
          <a:xfrm>
            <a:off x="4250690" y="3020378"/>
            <a:ext cx="1005840" cy="1007110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46830" y="4501515"/>
            <a:ext cx="18122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异地</a:t>
            </a:r>
            <a:r>
              <a:rPr lang="zh-CN" altLang="en-US" b="1" dirty="0">
                <a:solidFill>
                  <a:schemeClr val="accent2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容灾</a:t>
            </a:r>
            <a:endParaRPr lang="zh-CN" altLang="en-US" b="1" dirty="0">
              <a:solidFill>
                <a:schemeClr val="accent2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6" name="Shape 1868"/>
          <p:cNvSpPr/>
          <p:nvPr/>
        </p:nvSpPr>
        <p:spPr>
          <a:xfrm>
            <a:off x="9369425" y="2740660"/>
            <a:ext cx="1565910" cy="1564640"/>
          </a:xfrm>
          <a:prstGeom prst="ellipse">
            <a:avLst/>
          </a:prstGeom>
          <a:solidFill>
            <a:schemeClr val="bg1"/>
          </a:solidFill>
          <a:ln w="25400" cap="flat">
            <a:solidFill>
              <a:schemeClr val="accent4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7" name="Shape 1879"/>
          <p:cNvSpPr/>
          <p:nvPr/>
        </p:nvSpPr>
        <p:spPr>
          <a:xfrm>
            <a:off x="9649460" y="3019425"/>
            <a:ext cx="1005840" cy="1007110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/>
            <a:endParaRPr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45600" y="4501515"/>
            <a:ext cx="18122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实时</a:t>
            </a:r>
            <a:r>
              <a:rPr lang="zh-CN" altLang="en-US" b="1" dirty="0">
                <a:solidFill>
                  <a:schemeClr val="accent4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同步</a:t>
            </a:r>
            <a:endParaRPr lang="zh-CN" altLang="en-US" b="1" dirty="0">
              <a:solidFill>
                <a:schemeClr val="accent4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56" name="图片 55" descr="32313537353836363b32313537353834393bb0ecb9abc9f3c5fa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065" y="3288665"/>
            <a:ext cx="495935" cy="495935"/>
          </a:xfrm>
          <a:prstGeom prst="rect">
            <a:avLst/>
          </a:prstGeom>
        </p:spPr>
      </p:pic>
      <p:pic>
        <p:nvPicPr>
          <p:cNvPr id="59" name="图片 58" descr="32313537353836363b32313537353835303bc9cccef1cec4bcf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0880" y="3276600"/>
            <a:ext cx="508000" cy="508000"/>
          </a:xfrm>
          <a:prstGeom prst="rect">
            <a:avLst/>
          </a:prstGeom>
        </p:spPr>
      </p:pic>
      <p:pic>
        <p:nvPicPr>
          <p:cNvPr id="60" name="图片 59" descr="32313537353836363b32313537353834373bcebbd6c3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7410" y="3253105"/>
            <a:ext cx="508635" cy="508635"/>
          </a:xfrm>
          <a:prstGeom prst="rect">
            <a:avLst/>
          </a:prstGeom>
        </p:spPr>
      </p:pic>
      <p:pic>
        <p:nvPicPr>
          <p:cNvPr id="61" name="图片 60" descr="32313537353836363b32313537353835353bb4f2d3a1bb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1080" y="3288665"/>
            <a:ext cx="495935" cy="495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简约封面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16200000">
            <a:off x="2727325" y="-384810"/>
            <a:ext cx="3797935" cy="76885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 rot="16200000">
            <a:off x="798195" y="2862898"/>
            <a:ext cx="1160145" cy="11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9935" y="2747010"/>
            <a:ext cx="1277620" cy="1198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sz="4800" b="1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02</a:t>
            </a:r>
            <a:endParaRPr lang="en-US" altLang="zh-CN" sz="4800" b="1">
              <a:solidFill>
                <a:schemeClr val="bg1"/>
              </a:solidFill>
              <a:effectLst/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5995" y="2823210"/>
            <a:ext cx="286893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3200" b="1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rPr>
              <a:t>产品功能</a:t>
            </a:r>
            <a:endParaRPr lang="zh-CN" altLang="en-US" sz="3200" b="1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5995" y="3479165"/>
            <a:ext cx="28689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l" font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242626">
                    <a:alpha val="4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Product Function</a:t>
            </a:r>
            <a:endParaRPr lang="zh-CN" altLang="en-US" sz="1600" b="1" dirty="0">
              <a:solidFill>
                <a:schemeClr val="tx1">
                  <a:alpha val="4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74215" y="4039870"/>
            <a:ext cx="6497320" cy="0"/>
          </a:xfrm>
          <a:prstGeom prst="line">
            <a:avLst/>
          </a:prstGeom>
          <a:ln w="9525"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55205" y="3968115"/>
            <a:ext cx="1116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黑体 CN Medium" panose="020B06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670" y="0"/>
            <a:ext cx="10729595" cy="6864985"/>
            <a:chOff x="1042" y="0"/>
            <a:chExt cx="16897" cy="10811"/>
          </a:xfrm>
        </p:grpSpPr>
        <p:sp>
          <p:nvSpPr>
            <p:cNvPr id="8" name="文本框 7"/>
            <p:cNvSpPr txBox="1"/>
            <p:nvPr/>
          </p:nvSpPr>
          <p:spPr>
            <a:xfrm>
              <a:off x="1042" y="951"/>
              <a:ext cx="3587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fontAlgn="ctr">
                <a:lnSpc>
                  <a:spcPct val="100000"/>
                </a:lnSpc>
              </a:pPr>
              <a:r>
                <a:rPr lang="en-US" altLang="zh-CN" sz="1600" b="1">
                  <a:solidFill>
                    <a:schemeClr val="tx1">
                      <a:alpha val="50000"/>
                    </a:schemeClr>
                  </a:solidFill>
                  <a:latin typeface="思源黑体 CN Bold" panose="020B0800000000000000" charset="-122"/>
                  <a:ea typeface="思源黑体 CN Bold" panose="020B0800000000000000" charset="-122"/>
                  <a:cs typeface="思源黑体 CN Medium" panose="020B0600000000000000" charset="-122"/>
                </a:rPr>
                <a:t>WHALEAL</a:t>
              </a:r>
              <a:endParaRPr lang="en-US" altLang="zh-CN" sz="1600" b="1">
                <a:solidFill>
                  <a:schemeClr val="tx1">
                    <a:alpha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Medium" panose="020B0600000000000000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7939" y="0"/>
              <a:ext cx="0" cy="10811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7939" y="1986"/>
              <a:ext cx="0" cy="230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5704205" y="-5701030"/>
            <a:ext cx="784860" cy="1219009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6085" y="514350"/>
            <a:ext cx="10163810" cy="521970"/>
            <a:chOff x="671" y="810"/>
            <a:chExt cx="16006" cy="822"/>
          </a:xfrm>
        </p:grpSpPr>
        <p:sp>
          <p:nvSpPr>
            <p:cNvPr id="106" name="矩形 105"/>
            <p:cNvSpPr/>
            <p:nvPr/>
          </p:nvSpPr>
          <p:spPr>
            <a:xfrm>
              <a:off x="982" y="810"/>
              <a:ext cx="15695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+mn-ea"/>
                  <a:sym typeface="+mn-lt"/>
                </a:rPr>
                <a:t>优势</a:t>
              </a:r>
              <a:endParaRPr lang="zh-CN" altLang="en-US" sz="2800" b="1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16200000">
              <a:off x="675" y="1065"/>
              <a:ext cx="30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 rot="16200000">
            <a:off x="11395075" y="-11430"/>
            <a:ext cx="785495" cy="808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cs typeface="思源黑体 CN Medium" panose="020B06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43995" y="313055"/>
            <a:ext cx="288290" cy="159385"/>
            <a:chOff x="17448" y="1136"/>
            <a:chExt cx="454" cy="251"/>
          </a:xfrm>
        </p:grpSpPr>
        <p:sp>
          <p:nvSpPr>
            <p:cNvPr id="7" name="矩形 6"/>
            <p:cNvSpPr/>
            <p:nvPr/>
          </p:nvSpPr>
          <p:spPr>
            <a:xfrm>
              <a:off x="17448" y="113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448" y="1296"/>
              <a:ext cx="454" cy="9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cs typeface="思源黑体 CN Medium" panose="020B0600000000000000" charset="-122"/>
                <a:sym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12900" y="3344545"/>
            <a:ext cx="8717280" cy="1125220"/>
            <a:chOff x="1561709" y="4667876"/>
            <a:chExt cx="8717652" cy="1124666"/>
          </a:xfrm>
        </p:grpSpPr>
        <p:sp>
          <p:nvSpPr>
            <p:cNvPr id="49" name="Oval 12"/>
            <p:cNvSpPr>
              <a:spLocks noChangeAspect="1"/>
            </p:cNvSpPr>
            <p:nvPr/>
          </p:nvSpPr>
          <p:spPr>
            <a:xfrm>
              <a:off x="1561709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dist="63500" dir="13500000" sx="102000" sy="102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lt1"/>
                </a:solidFill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50" name="Oval 13"/>
            <p:cNvSpPr>
              <a:spLocks noChangeAspect="1"/>
            </p:cNvSpPr>
            <p:nvPr/>
          </p:nvSpPr>
          <p:spPr>
            <a:xfrm>
              <a:off x="3461647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dist="63500" dir="13500000" sx="102000" sy="102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lt1"/>
                </a:solidFill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51" name="Oval 14"/>
            <p:cNvSpPr>
              <a:spLocks noChangeAspect="1"/>
            </p:cNvSpPr>
            <p:nvPr/>
          </p:nvSpPr>
          <p:spPr>
            <a:xfrm>
              <a:off x="5359427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dist="63500" dir="13500000" sx="102000" sy="102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lt1"/>
                </a:solidFill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52" name="Oval 15"/>
            <p:cNvSpPr>
              <a:spLocks noChangeAspect="1"/>
            </p:cNvSpPr>
            <p:nvPr/>
          </p:nvSpPr>
          <p:spPr>
            <a:xfrm>
              <a:off x="7257207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dist="63500" dir="13500000" sx="102000" sy="102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lt1"/>
                </a:solidFill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sp>
          <p:nvSpPr>
            <p:cNvPr id="53" name="Oval 16"/>
            <p:cNvSpPr>
              <a:spLocks noChangeAspect="1"/>
            </p:cNvSpPr>
            <p:nvPr/>
          </p:nvSpPr>
          <p:spPr>
            <a:xfrm>
              <a:off x="9154988" y="4667876"/>
              <a:ext cx="1124373" cy="1124666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52400" dist="63500" dir="13500000" sx="102000" sy="102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lt1"/>
                </a:solidFill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</p:grpSp>
      <p:sp>
        <p:nvSpPr>
          <p:cNvPr id="54" name="Freeform 5"/>
          <p:cNvSpPr/>
          <p:nvPr/>
        </p:nvSpPr>
        <p:spPr>
          <a:xfrm>
            <a:off x="2986405" y="3895725"/>
            <a:ext cx="2175510" cy="108331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lIns="68566" tIns="34283" rIns="68566" bIns="3428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kern="0" dirty="0">
              <a:solidFill>
                <a:prstClr val="white"/>
              </a:solidFill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55" name="Freeform 6"/>
          <p:cNvSpPr/>
          <p:nvPr/>
        </p:nvSpPr>
        <p:spPr>
          <a:xfrm flipV="1">
            <a:off x="1088390" y="2811780"/>
            <a:ext cx="2176145" cy="1083945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lIns="68566" tIns="34283" rIns="68566" bIns="34283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56" name="Freeform 7"/>
          <p:cNvSpPr/>
          <p:nvPr/>
        </p:nvSpPr>
        <p:spPr>
          <a:xfrm>
            <a:off x="6788150" y="3895725"/>
            <a:ext cx="2169795" cy="1083310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lIns="68566" tIns="34283" rIns="68566" bIns="3428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kern="0" dirty="0">
              <a:solidFill>
                <a:prstClr val="white"/>
              </a:solidFill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57" name="Freeform 8"/>
          <p:cNvSpPr/>
          <p:nvPr/>
        </p:nvSpPr>
        <p:spPr>
          <a:xfrm flipV="1">
            <a:off x="4884420" y="2811780"/>
            <a:ext cx="2175510" cy="1083945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lIns="68566" tIns="34283" rIns="68566" bIns="3428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kern="0" dirty="0">
              <a:solidFill>
                <a:prstClr val="white"/>
              </a:solidFill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58" name="Freeform 9"/>
          <p:cNvSpPr/>
          <p:nvPr/>
        </p:nvSpPr>
        <p:spPr>
          <a:xfrm flipV="1">
            <a:off x="8679815" y="2811780"/>
            <a:ext cx="2175510" cy="1083945"/>
          </a:xfrm>
          <a:custGeom>
            <a:avLst/>
            <a:gdLst>
              <a:gd name="connsiteX0" fmla="*/ 0 w 2223735"/>
              <a:gd name="connsiteY0" fmla="*/ 0 h 1107346"/>
              <a:gd name="connsiteX1" fmla="*/ 280086 w 2223735"/>
              <a:gd name="connsiteY1" fmla="*/ 0 h 1107346"/>
              <a:gd name="connsiteX2" fmla="*/ 284141 w 2223735"/>
              <a:gd name="connsiteY2" fmla="*/ 80308 h 1107346"/>
              <a:gd name="connsiteX3" fmla="*/ 1111867 w 2223735"/>
              <a:gd name="connsiteY3" fmla="*/ 827260 h 1107346"/>
              <a:gd name="connsiteX4" fmla="*/ 1939593 w 2223735"/>
              <a:gd name="connsiteY4" fmla="*/ 80308 h 1107346"/>
              <a:gd name="connsiteX5" fmla="*/ 1943649 w 2223735"/>
              <a:gd name="connsiteY5" fmla="*/ 0 h 1107346"/>
              <a:gd name="connsiteX6" fmla="*/ 2223735 w 2223735"/>
              <a:gd name="connsiteY6" fmla="*/ 0 h 1107346"/>
              <a:gd name="connsiteX7" fmla="*/ 2218233 w 2223735"/>
              <a:gd name="connsiteY7" fmla="*/ 108945 h 1107346"/>
              <a:gd name="connsiteX8" fmla="*/ 1111867 w 2223735"/>
              <a:gd name="connsiteY8" fmla="*/ 1107346 h 1107346"/>
              <a:gd name="connsiteX9" fmla="*/ 5501 w 2223735"/>
              <a:gd name="connsiteY9" fmla="*/ 108945 h 1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735" h="1107346">
                <a:moveTo>
                  <a:pt x="0" y="0"/>
                </a:moveTo>
                <a:lnTo>
                  <a:pt x="280086" y="0"/>
                </a:lnTo>
                <a:lnTo>
                  <a:pt x="284141" y="80308"/>
                </a:lnTo>
                <a:cubicBezTo>
                  <a:pt x="326749" y="499860"/>
                  <a:pt x="681074" y="827260"/>
                  <a:pt x="1111867" y="827260"/>
                </a:cubicBezTo>
                <a:cubicBezTo>
                  <a:pt x="1542661" y="827260"/>
                  <a:pt x="1896986" y="499860"/>
                  <a:pt x="1939593" y="80308"/>
                </a:cubicBezTo>
                <a:lnTo>
                  <a:pt x="1943649" y="0"/>
                </a:lnTo>
                <a:lnTo>
                  <a:pt x="2223735" y="0"/>
                </a:lnTo>
                <a:lnTo>
                  <a:pt x="2218233" y="108945"/>
                </a:lnTo>
                <a:cubicBezTo>
                  <a:pt x="2161282" y="669732"/>
                  <a:pt x="1687680" y="1107346"/>
                  <a:pt x="1111867" y="1107346"/>
                </a:cubicBezTo>
                <a:cubicBezTo>
                  <a:pt x="536055" y="1107346"/>
                  <a:pt x="62452" y="669732"/>
                  <a:pt x="5501" y="108945"/>
                </a:cubicBezTo>
                <a:close/>
              </a:path>
            </a:pathLst>
          </a:cu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lIns="68566" tIns="34283" rIns="68566" bIns="3428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d-ID" kern="0" dirty="0">
              <a:solidFill>
                <a:prstClr val="white"/>
              </a:solidFill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59" name="Oval 12"/>
          <p:cNvSpPr>
            <a:spLocks noChangeAspect="1"/>
          </p:cNvSpPr>
          <p:nvPr/>
        </p:nvSpPr>
        <p:spPr>
          <a:xfrm>
            <a:off x="1611630" y="3326765"/>
            <a:ext cx="1124585" cy="1124585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457200"/>
            <a:endParaRPr lang="en-US" dirty="0"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60" name="Oval 13"/>
          <p:cNvSpPr>
            <a:spLocks noChangeAspect="1"/>
          </p:cNvSpPr>
          <p:nvPr/>
        </p:nvSpPr>
        <p:spPr>
          <a:xfrm>
            <a:off x="3511550" y="3326765"/>
            <a:ext cx="1124585" cy="1124585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chemeClr val="lt1"/>
              </a:solidFill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61" name="Oval 14"/>
          <p:cNvSpPr>
            <a:spLocks noChangeAspect="1"/>
          </p:cNvSpPr>
          <p:nvPr/>
        </p:nvSpPr>
        <p:spPr>
          <a:xfrm>
            <a:off x="5409565" y="3326765"/>
            <a:ext cx="1123950" cy="1124585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457200"/>
            <a:endParaRPr lang="en-US" dirty="0"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62" name="Oval 15"/>
          <p:cNvSpPr>
            <a:spLocks noChangeAspect="1"/>
          </p:cNvSpPr>
          <p:nvPr/>
        </p:nvSpPr>
        <p:spPr>
          <a:xfrm>
            <a:off x="7306945" y="3326765"/>
            <a:ext cx="1124585" cy="1124585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457200"/>
            <a:endParaRPr lang="en-US" dirty="0"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63" name="Oval 16"/>
          <p:cNvSpPr>
            <a:spLocks noChangeAspect="1"/>
          </p:cNvSpPr>
          <p:nvPr/>
        </p:nvSpPr>
        <p:spPr>
          <a:xfrm>
            <a:off x="9204960" y="3326765"/>
            <a:ext cx="1124585" cy="1124585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457200"/>
            <a:r>
              <a:rPr lang="en-US" dirty="0"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</a:t>
            </a:r>
            <a:endParaRPr lang="en-US" dirty="0"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92175" y="5169535"/>
            <a:ext cx="2560955" cy="40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 rtlCol="0" anchor="t" anchorCtr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tx2"/>
                </a:solidFill>
                <a:latin typeface="+mn-ea"/>
                <a:cs typeface="汉仪新人文宋 75W" panose="00020600040101010101" charset="-122"/>
              </a:defRPr>
            </a:lvl1pPr>
          </a:lstStyle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endParaRPr lang="zh-CN" altLang="en-US" sz="1400" dirty="0">
              <a:solidFill>
                <a:schemeClr val="tx1">
                  <a:alpha val="6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121" name="Shape 60305"/>
          <p:cNvSpPr/>
          <p:nvPr/>
        </p:nvSpPr>
        <p:spPr>
          <a:xfrm>
            <a:off x="919480" y="4778375"/>
            <a:ext cx="2564765" cy="3987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3484C9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简单</a:t>
            </a: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操作</a:t>
            </a:r>
            <a:endParaRPr lang="zh-CN" altLang="en-US" sz="2000" b="1" kern="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思源黑体 CN Medium" panose="020B0600000000000000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4646295" y="5169535"/>
            <a:ext cx="2560955" cy="7708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defTabSz="6858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kumimoji="0" sz="1050" b="0" i="0" u="none" strike="noStrike" cap="none" spc="0" normalizeH="0" baseline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汉仪旗黑-50简" panose="00020600040101010101" pitchFamily="18" charset="-122"/>
                <a:ea typeface="汉仪旗黑-50简" panose="00020600040101010101" pitchFamily="18" charset="-122"/>
                <a:cs typeface="+mn-ea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  <a:lvl6pPr>
              <a:defRPr>
                <a:latin typeface="+mn-lt"/>
                <a:ea typeface="+mn-ea"/>
                <a:cs typeface="+mn-cs"/>
              </a:defRPr>
            </a:lvl6pPr>
            <a:lvl7pPr>
              <a:defRPr>
                <a:latin typeface="+mn-lt"/>
                <a:ea typeface="+mn-ea"/>
                <a:cs typeface="+mn-cs"/>
              </a:defRPr>
            </a:lvl7pPr>
            <a:lvl8pPr>
              <a:defRPr>
                <a:latin typeface="+mn-lt"/>
                <a:ea typeface="+mn-ea"/>
                <a:cs typeface="+mn-cs"/>
              </a:defRPr>
            </a:lvl8pPr>
            <a:lvl9pPr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r>
              <a:rPr lang="zh-CN" altLang="en-US" sz="1400" kern="0" noProof="0" dirty="0">
                <a:solidFill>
                  <a:srgbClr val="72737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使用多操作系统，多版本</a:t>
            </a:r>
            <a:r>
              <a:rPr lang="en-US" altLang="zh-CN" sz="1400" kern="0" noProof="0" dirty="0">
                <a:solidFill>
                  <a:srgbClr val="72737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MongoDB</a:t>
            </a:r>
            <a:r>
              <a:rPr lang="zh-CN" altLang="en-US" sz="1400" kern="0" noProof="0" dirty="0">
                <a:solidFill>
                  <a:srgbClr val="72737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，多架构集群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27373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123" name="Shape 60305"/>
          <p:cNvSpPr/>
          <p:nvPr/>
        </p:nvSpPr>
        <p:spPr>
          <a:xfrm>
            <a:off x="4646295" y="4763770"/>
            <a:ext cx="2561590" cy="3987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3484C9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强适用</a:t>
            </a:r>
            <a:endParaRPr lang="zh-CN" altLang="en-US" sz="2000" b="1" kern="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思源黑体 CN Medium" panose="020B0600000000000000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8455025" y="5165725"/>
            <a:ext cx="2560955" cy="168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defTabSz="6858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kumimoji="0" sz="1050" b="0" i="0" u="none" strike="noStrike" cap="none" spc="0" normalizeH="0" baseline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汉仪旗黑-50简" panose="00020600040101010101" pitchFamily="18" charset="-122"/>
                <a:ea typeface="汉仪旗黑-50简" panose="00020600040101010101" pitchFamily="18" charset="-122"/>
                <a:cs typeface="+mn-ea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  <a:lvl6pPr>
              <a:defRPr>
                <a:latin typeface="+mn-lt"/>
                <a:ea typeface="+mn-ea"/>
                <a:cs typeface="+mn-cs"/>
              </a:defRPr>
            </a:lvl6pPr>
            <a:lvl7pPr>
              <a:defRPr>
                <a:latin typeface="+mn-lt"/>
                <a:ea typeface="+mn-ea"/>
                <a:cs typeface="+mn-cs"/>
              </a:defRPr>
            </a:lvl7pPr>
            <a:lvl8pPr>
              <a:defRPr>
                <a:latin typeface="+mn-lt"/>
                <a:ea typeface="+mn-ea"/>
                <a:cs typeface="+mn-cs"/>
              </a:defRPr>
            </a:lvl8pPr>
            <a:lvl9pPr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r>
              <a:rPr lang="zh-CN" altLang="en-US" sz="1400" dirty="0">
                <a:solidFill>
                  <a:schemeClr val="tx1">
                    <a:alpha val="6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满足正常业务的全量和实时同步并发量需求</a:t>
            </a:r>
            <a:endParaRPr lang="zh-CN" altLang="en-US" sz="1400" dirty="0">
              <a:solidFill>
                <a:schemeClr val="tx1">
                  <a:alpha val="6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27373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27373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125" name="Shape 60305"/>
          <p:cNvSpPr/>
          <p:nvPr/>
        </p:nvSpPr>
        <p:spPr>
          <a:xfrm>
            <a:off x="8442960" y="4609783"/>
            <a:ext cx="2585085" cy="70675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3484C9"/>
                </a:solidFill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高性能</a:t>
            </a:r>
            <a:endParaRPr lang="zh-CN" altLang="en-US" sz="2000" b="1" kern="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思源黑体 CN Medium" panose="020B0600000000000000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2000" b="1" kern="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思源黑体 CN Medium" panose="020B0600000000000000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821940" y="1674495"/>
            <a:ext cx="2560955" cy="8864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defTabSz="6858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kumimoji="0" sz="1050" b="0" i="0" u="none" strike="noStrike" cap="none" spc="0" normalizeH="0" baseline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汉仪旗黑-50简" panose="00020600040101010101" pitchFamily="18" charset="-122"/>
                <a:ea typeface="汉仪旗黑-50简" panose="00020600040101010101" pitchFamily="18" charset="-122"/>
                <a:cs typeface="+mn-ea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  <a:lvl6pPr>
              <a:defRPr>
                <a:latin typeface="+mn-lt"/>
                <a:ea typeface="+mn-ea"/>
                <a:cs typeface="+mn-cs"/>
              </a:defRPr>
            </a:lvl6pPr>
            <a:lvl7pPr>
              <a:defRPr>
                <a:latin typeface="+mn-lt"/>
                <a:ea typeface="+mn-ea"/>
                <a:cs typeface="+mn-cs"/>
              </a:defRPr>
            </a:lvl7pPr>
            <a:lvl8pPr>
              <a:defRPr>
                <a:latin typeface="+mn-lt"/>
                <a:ea typeface="+mn-ea"/>
                <a:cs typeface="+mn-cs"/>
              </a:defRPr>
            </a:lvl8pPr>
            <a:lvl9pPr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27373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内网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27373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传输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27373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727373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DDL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27373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操作日志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27373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记录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27373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127" name="Shape 60305"/>
          <p:cNvSpPr/>
          <p:nvPr/>
        </p:nvSpPr>
        <p:spPr>
          <a:xfrm>
            <a:off x="2821940" y="2604770"/>
            <a:ext cx="2559685" cy="3987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3484C9"/>
                </a:solidFill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安全</a:t>
            </a: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审计</a:t>
            </a:r>
            <a:endParaRPr lang="zh-CN" altLang="en-US" sz="2000" b="1" kern="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思源黑体 CN Medium" panose="020B0600000000000000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11950" y="1674495"/>
            <a:ext cx="2561590" cy="7708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defTabSz="6858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kumimoji="0" sz="1050" b="0" i="0" u="none" strike="noStrike" cap="none" spc="0" normalizeH="0" baseline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汉仪旗黑-50简" panose="00020600040101010101" pitchFamily="18" charset="-122"/>
                <a:ea typeface="汉仪旗黑-50简" panose="00020600040101010101" pitchFamily="18" charset="-122"/>
                <a:cs typeface="+mn-ea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  <a:lvl6pPr>
              <a:defRPr>
                <a:latin typeface="+mn-lt"/>
                <a:ea typeface="+mn-ea"/>
                <a:cs typeface="+mn-cs"/>
              </a:defRPr>
            </a:lvl6pPr>
            <a:lvl7pPr>
              <a:defRPr>
                <a:latin typeface="+mn-lt"/>
                <a:ea typeface="+mn-ea"/>
                <a:cs typeface="+mn-cs"/>
              </a:defRPr>
            </a:lvl7pPr>
            <a:lvl8pPr>
              <a:defRPr>
                <a:latin typeface="+mn-lt"/>
                <a:ea typeface="+mn-ea"/>
                <a:cs typeface="+mn-cs"/>
              </a:defRPr>
            </a:lvl8pPr>
            <a:lvl9pPr>
              <a:defRPr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27373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功能丰富，可组合进行多活，容灾，备份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27373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等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27373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129" name="Shape 60305"/>
          <p:cNvSpPr/>
          <p:nvPr/>
        </p:nvSpPr>
        <p:spPr>
          <a:xfrm>
            <a:off x="6711315" y="2604770"/>
            <a:ext cx="2561590" cy="3987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3484C9"/>
                </a:solidFill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多</a:t>
            </a:r>
            <a:r>
              <a:rPr lang="zh-CN" altLang="en-US" sz="2000" b="1" kern="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Medium" panose="020B0600000000000000" charset="-122"/>
              </a:rPr>
              <a:t>功能</a:t>
            </a:r>
            <a:endParaRPr lang="zh-CN" altLang="en-US" sz="2000" b="1" kern="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思源黑体 CN Medium" panose="020B0600000000000000" charset="-122"/>
            </a:endParaRPr>
          </a:p>
        </p:txBody>
      </p:sp>
      <p:pic>
        <p:nvPicPr>
          <p:cNvPr id="75" name="图片 74" descr="32313537353836363b32313537353834393bb0ecb9abc9f3c5fa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955" y="3641090"/>
            <a:ext cx="495935" cy="495935"/>
          </a:xfrm>
          <a:prstGeom prst="rect">
            <a:avLst/>
          </a:prstGeom>
        </p:spPr>
      </p:pic>
      <p:pic>
        <p:nvPicPr>
          <p:cNvPr id="76" name="图片 75" descr="32313537353836363b32313537353835303bc9cccef1cec4bcf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9525" y="3637915"/>
            <a:ext cx="508000" cy="508000"/>
          </a:xfrm>
          <a:prstGeom prst="rect">
            <a:avLst/>
          </a:prstGeom>
        </p:spPr>
      </p:pic>
      <p:pic>
        <p:nvPicPr>
          <p:cNvPr id="77" name="图片 76" descr="32313537353836363b32313537353834373bcebbd6c3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8015" y="3618865"/>
            <a:ext cx="546100" cy="546100"/>
          </a:xfrm>
          <a:prstGeom prst="rect">
            <a:avLst/>
          </a:prstGeom>
        </p:spPr>
      </p:pic>
      <p:pic>
        <p:nvPicPr>
          <p:cNvPr id="100" name="图片 99" descr="32313537353836363b32313537353836303bc8d5c0fa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9600" y="3618865"/>
            <a:ext cx="527050" cy="527050"/>
          </a:xfrm>
          <a:prstGeom prst="rect">
            <a:avLst/>
          </a:prstGeom>
        </p:spPr>
      </p:pic>
      <p:pic>
        <p:nvPicPr>
          <p:cNvPr id="101" name="图片 100" descr="32313537353836363b32313537353835373bcec4bcfebcd0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6030" y="3643630"/>
            <a:ext cx="527050" cy="527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63650" y="5408295"/>
            <a:ext cx="1825625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58000"/>
              </a:lnSpc>
              <a:buFont typeface="思源黑体 CN Bold" panose="020B0800000000000000" charset="-122"/>
            </a:pPr>
            <a:r>
              <a:rPr lang="zh-CN" altLang="en-US" sz="140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思源黑体 CN Medium" panose="020B0600000000000000" charset="-122"/>
              </a:rPr>
              <a:t>轻量级JAR部署</a:t>
            </a:r>
            <a:endParaRPr lang="zh-CN" altLang="en-US" sz="140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43724" y="1612900"/>
            <a:ext cx="4904552" cy="4603750"/>
            <a:chOff x="2444751" y="6350"/>
            <a:chExt cx="7299325" cy="6851650"/>
          </a:xfrm>
        </p:grpSpPr>
        <p:sp>
          <p:nvSpPr>
            <p:cNvPr id="7" name="Freeform 2390"/>
            <p:cNvSpPr/>
            <p:nvPr/>
          </p:nvSpPr>
          <p:spPr bwMode="auto">
            <a:xfrm>
              <a:off x="2444751" y="1016000"/>
              <a:ext cx="3132138" cy="2282825"/>
            </a:xfrm>
            <a:custGeom>
              <a:avLst/>
              <a:gdLst>
                <a:gd name="T0" fmla="*/ 1973 w 1973"/>
                <a:gd name="T1" fmla="*/ 0 h 1438"/>
                <a:gd name="T2" fmla="*/ 1926 w 1973"/>
                <a:gd name="T3" fmla="*/ 37 h 1438"/>
                <a:gd name="T4" fmla="*/ 1874 w 1973"/>
                <a:gd name="T5" fmla="*/ 80 h 1438"/>
                <a:gd name="T6" fmla="*/ 1821 w 1973"/>
                <a:gd name="T7" fmla="*/ 126 h 1438"/>
                <a:gd name="T8" fmla="*/ 1767 w 1973"/>
                <a:gd name="T9" fmla="*/ 177 h 1438"/>
                <a:gd name="T10" fmla="*/ 1711 w 1973"/>
                <a:gd name="T11" fmla="*/ 231 h 1438"/>
                <a:gd name="T12" fmla="*/ 1655 w 1973"/>
                <a:gd name="T13" fmla="*/ 289 h 1438"/>
                <a:gd name="T14" fmla="*/ 1598 w 1973"/>
                <a:gd name="T15" fmla="*/ 351 h 1438"/>
                <a:gd name="T16" fmla="*/ 1544 w 1973"/>
                <a:gd name="T17" fmla="*/ 416 h 1438"/>
                <a:gd name="T18" fmla="*/ 1490 w 1973"/>
                <a:gd name="T19" fmla="*/ 486 h 1438"/>
                <a:gd name="T20" fmla="*/ 1437 w 1973"/>
                <a:gd name="T21" fmla="*/ 560 h 1438"/>
                <a:gd name="T22" fmla="*/ 1386 w 1973"/>
                <a:gd name="T23" fmla="*/ 636 h 1438"/>
                <a:gd name="T24" fmla="*/ 1339 w 1973"/>
                <a:gd name="T25" fmla="*/ 719 h 1438"/>
                <a:gd name="T26" fmla="*/ 1294 w 1973"/>
                <a:gd name="T27" fmla="*/ 802 h 1438"/>
                <a:gd name="T28" fmla="*/ 1254 w 1973"/>
                <a:gd name="T29" fmla="*/ 892 h 1438"/>
                <a:gd name="T30" fmla="*/ 1218 w 1973"/>
                <a:gd name="T31" fmla="*/ 983 h 1438"/>
                <a:gd name="T32" fmla="*/ 1186 w 1973"/>
                <a:gd name="T33" fmla="*/ 1080 h 1438"/>
                <a:gd name="T34" fmla="*/ 1161 w 1973"/>
                <a:gd name="T35" fmla="*/ 1179 h 1438"/>
                <a:gd name="T36" fmla="*/ 1140 w 1973"/>
                <a:gd name="T37" fmla="*/ 1282 h 1438"/>
                <a:gd name="T38" fmla="*/ 1126 w 1973"/>
                <a:gd name="T39" fmla="*/ 1389 h 1438"/>
                <a:gd name="T40" fmla="*/ 1090 w 1973"/>
                <a:gd name="T41" fmla="*/ 1357 h 1438"/>
                <a:gd name="T42" fmla="*/ 1050 w 1973"/>
                <a:gd name="T43" fmla="*/ 1328 h 1438"/>
                <a:gd name="T44" fmla="*/ 1011 w 1973"/>
                <a:gd name="T45" fmla="*/ 1301 h 1438"/>
                <a:gd name="T46" fmla="*/ 968 w 1973"/>
                <a:gd name="T47" fmla="*/ 1278 h 1438"/>
                <a:gd name="T48" fmla="*/ 922 w 1973"/>
                <a:gd name="T49" fmla="*/ 1255 h 1438"/>
                <a:gd name="T50" fmla="*/ 873 w 1973"/>
                <a:gd name="T51" fmla="*/ 1239 h 1438"/>
                <a:gd name="T52" fmla="*/ 821 w 1973"/>
                <a:gd name="T53" fmla="*/ 1223 h 1438"/>
                <a:gd name="T54" fmla="*/ 763 w 1973"/>
                <a:gd name="T55" fmla="*/ 1213 h 1438"/>
                <a:gd name="T56" fmla="*/ 702 w 1973"/>
                <a:gd name="T57" fmla="*/ 1206 h 1438"/>
                <a:gd name="T58" fmla="*/ 634 w 1973"/>
                <a:gd name="T59" fmla="*/ 1205 h 1438"/>
                <a:gd name="T60" fmla="*/ 586 w 1973"/>
                <a:gd name="T61" fmla="*/ 1205 h 1438"/>
                <a:gd name="T62" fmla="*/ 540 w 1973"/>
                <a:gd name="T63" fmla="*/ 1208 h 1438"/>
                <a:gd name="T64" fmla="*/ 497 w 1973"/>
                <a:gd name="T65" fmla="*/ 1213 h 1438"/>
                <a:gd name="T66" fmla="*/ 455 w 1973"/>
                <a:gd name="T67" fmla="*/ 1223 h 1438"/>
                <a:gd name="T68" fmla="*/ 414 w 1973"/>
                <a:gd name="T69" fmla="*/ 1234 h 1438"/>
                <a:gd name="T70" fmla="*/ 372 w 1973"/>
                <a:gd name="T71" fmla="*/ 1250 h 1438"/>
                <a:gd name="T72" fmla="*/ 330 w 1973"/>
                <a:gd name="T73" fmla="*/ 1269 h 1438"/>
                <a:gd name="T74" fmla="*/ 287 w 1973"/>
                <a:gd name="T75" fmla="*/ 1293 h 1438"/>
                <a:gd name="T76" fmla="*/ 241 w 1973"/>
                <a:gd name="T77" fmla="*/ 1321 h 1438"/>
                <a:gd name="T78" fmla="*/ 192 w 1973"/>
                <a:gd name="T79" fmla="*/ 1354 h 1438"/>
                <a:gd name="T80" fmla="*/ 140 w 1973"/>
                <a:gd name="T81" fmla="*/ 1393 h 1438"/>
                <a:gd name="T82" fmla="*/ 85 w 1973"/>
                <a:gd name="T83" fmla="*/ 1438 h 1438"/>
                <a:gd name="T84" fmla="*/ 0 w 1973"/>
                <a:gd name="T85" fmla="*/ 1438 h 1438"/>
                <a:gd name="T86" fmla="*/ 67 w 1973"/>
                <a:gd name="T87" fmla="*/ 1311 h 1438"/>
                <a:gd name="T88" fmla="*/ 139 w 1973"/>
                <a:gd name="T89" fmla="*/ 1190 h 1438"/>
                <a:gd name="T90" fmla="*/ 214 w 1973"/>
                <a:gd name="T91" fmla="*/ 1073 h 1438"/>
                <a:gd name="T92" fmla="*/ 295 w 1973"/>
                <a:gd name="T93" fmla="*/ 961 h 1438"/>
                <a:gd name="T94" fmla="*/ 379 w 1973"/>
                <a:gd name="T95" fmla="*/ 855 h 1438"/>
                <a:gd name="T96" fmla="*/ 468 w 1973"/>
                <a:gd name="T97" fmla="*/ 754 h 1438"/>
                <a:gd name="T98" fmla="*/ 561 w 1973"/>
                <a:gd name="T99" fmla="*/ 659 h 1438"/>
                <a:gd name="T100" fmla="*/ 657 w 1973"/>
                <a:gd name="T101" fmla="*/ 568 h 1438"/>
                <a:gd name="T102" fmla="*/ 759 w 1973"/>
                <a:gd name="T103" fmla="*/ 485 h 1438"/>
                <a:gd name="T104" fmla="*/ 864 w 1973"/>
                <a:gd name="T105" fmla="*/ 407 h 1438"/>
                <a:gd name="T106" fmla="*/ 972 w 1973"/>
                <a:gd name="T107" fmla="*/ 335 h 1438"/>
                <a:gd name="T108" fmla="*/ 1085 w 1973"/>
                <a:gd name="T109" fmla="*/ 270 h 1438"/>
                <a:gd name="T110" fmla="*/ 1201 w 1973"/>
                <a:gd name="T111" fmla="*/ 211 h 1438"/>
                <a:gd name="T112" fmla="*/ 1321 w 1973"/>
                <a:gd name="T113" fmla="*/ 159 h 1438"/>
                <a:gd name="T114" fmla="*/ 1445 w 1973"/>
                <a:gd name="T115" fmla="*/ 113 h 1438"/>
                <a:gd name="T116" fmla="*/ 1572 w 1973"/>
                <a:gd name="T117" fmla="*/ 73 h 1438"/>
                <a:gd name="T118" fmla="*/ 1703 w 1973"/>
                <a:gd name="T119" fmla="*/ 41 h 1438"/>
                <a:gd name="T120" fmla="*/ 1837 w 1973"/>
                <a:gd name="T121" fmla="*/ 18 h 1438"/>
                <a:gd name="T122" fmla="*/ 1973 w 1973"/>
                <a:gd name="T12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3" h="1438">
                  <a:moveTo>
                    <a:pt x="1973" y="0"/>
                  </a:moveTo>
                  <a:lnTo>
                    <a:pt x="1926" y="37"/>
                  </a:lnTo>
                  <a:lnTo>
                    <a:pt x="1874" y="80"/>
                  </a:lnTo>
                  <a:lnTo>
                    <a:pt x="1821" y="126"/>
                  </a:lnTo>
                  <a:lnTo>
                    <a:pt x="1767" y="177"/>
                  </a:lnTo>
                  <a:lnTo>
                    <a:pt x="1711" y="231"/>
                  </a:lnTo>
                  <a:lnTo>
                    <a:pt x="1655" y="289"/>
                  </a:lnTo>
                  <a:lnTo>
                    <a:pt x="1598" y="351"/>
                  </a:lnTo>
                  <a:lnTo>
                    <a:pt x="1544" y="416"/>
                  </a:lnTo>
                  <a:lnTo>
                    <a:pt x="1490" y="486"/>
                  </a:lnTo>
                  <a:lnTo>
                    <a:pt x="1437" y="560"/>
                  </a:lnTo>
                  <a:lnTo>
                    <a:pt x="1386" y="636"/>
                  </a:lnTo>
                  <a:lnTo>
                    <a:pt x="1339" y="719"/>
                  </a:lnTo>
                  <a:lnTo>
                    <a:pt x="1294" y="802"/>
                  </a:lnTo>
                  <a:lnTo>
                    <a:pt x="1254" y="892"/>
                  </a:lnTo>
                  <a:lnTo>
                    <a:pt x="1218" y="983"/>
                  </a:lnTo>
                  <a:lnTo>
                    <a:pt x="1186" y="1080"/>
                  </a:lnTo>
                  <a:lnTo>
                    <a:pt x="1161" y="1179"/>
                  </a:lnTo>
                  <a:lnTo>
                    <a:pt x="1140" y="1282"/>
                  </a:lnTo>
                  <a:lnTo>
                    <a:pt x="1126" y="1389"/>
                  </a:lnTo>
                  <a:lnTo>
                    <a:pt x="1090" y="1357"/>
                  </a:lnTo>
                  <a:lnTo>
                    <a:pt x="1050" y="1328"/>
                  </a:lnTo>
                  <a:lnTo>
                    <a:pt x="1011" y="1301"/>
                  </a:lnTo>
                  <a:lnTo>
                    <a:pt x="968" y="1278"/>
                  </a:lnTo>
                  <a:lnTo>
                    <a:pt x="922" y="1255"/>
                  </a:lnTo>
                  <a:lnTo>
                    <a:pt x="873" y="1239"/>
                  </a:lnTo>
                  <a:lnTo>
                    <a:pt x="821" y="1223"/>
                  </a:lnTo>
                  <a:lnTo>
                    <a:pt x="763" y="1213"/>
                  </a:lnTo>
                  <a:lnTo>
                    <a:pt x="702" y="1206"/>
                  </a:lnTo>
                  <a:lnTo>
                    <a:pt x="634" y="1205"/>
                  </a:lnTo>
                  <a:lnTo>
                    <a:pt x="586" y="1205"/>
                  </a:lnTo>
                  <a:lnTo>
                    <a:pt x="540" y="1208"/>
                  </a:lnTo>
                  <a:lnTo>
                    <a:pt x="497" y="1213"/>
                  </a:lnTo>
                  <a:lnTo>
                    <a:pt x="455" y="1223"/>
                  </a:lnTo>
                  <a:lnTo>
                    <a:pt x="414" y="1234"/>
                  </a:lnTo>
                  <a:lnTo>
                    <a:pt x="372" y="1250"/>
                  </a:lnTo>
                  <a:lnTo>
                    <a:pt x="330" y="1269"/>
                  </a:lnTo>
                  <a:lnTo>
                    <a:pt x="287" y="1293"/>
                  </a:lnTo>
                  <a:lnTo>
                    <a:pt x="241" y="1321"/>
                  </a:lnTo>
                  <a:lnTo>
                    <a:pt x="192" y="1354"/>
                  </a:lnTo>
                  <a:lnTo>
                    <a:pt x="140" y="1393"/>
                  </a:lnTo>
                  <a:lnTo>
                    <a:pt x="85" y="1438"/>
                  </a:lnTo>
                  <a:lnTo>
                    <a:pt x="0" y="1438"/>
                  </a:lnTo>
                  <a:lnTo>
                    <a:pt x="67" y="1311"/>
                  </a:lnTo>
                  <a:lnTo>
                    <a:pt x="139" y="1190"/>
                  </a:lnTo>
                  <a:lnTo>
                    <a:pt x="214" y="1073"/>
                  </a:lnTo>
                  <a:lnTo>
                    <a:pt x="295" y="961"/>
                  </a:lnTo>
                  <a:lnTo>
                    <a:pt x="379" y="855"/>
                  </a:lnTo>
                  <a:lnTo>
                    <a:pt x="468" y="754"/>
                  </a:lnTo>
                  <a:lnTo>
                    <a:pt x="561" y="659"/>
                  </a:lnTo>
                  <a:lnTo>
                    <a:pt x="657" y="568"/>
                  </a:lnTo>
                  <a:lnTo>
                    <a:pt x="759" y="485"/>
                  </a:lnTo>
                  <a:lnTo>
                    <a:pt x="864" y="407"/>
                  </a:lnTo>
                  <a:lnTo>
                    <a:pt x="972" y="335"/>
                  </a:lnTo>
                  <a:lnTo>
                    <a:pt x="1085" y="270"/>
                  </a:lnTo>
                  <a:lnTo>
                    <a:pt x="1201" y="211"/>
                  </a:lnTo>
                  <a:lnTo>
                    <a:pt x="1321" y="159"/>
                  </a:lnTo>
                  <a:lnTo>
                    <a:pt x="1445" y="113"/>
                  </a:lnTo>
                  <a:lnTo>
                    <a:pt x="1572" y="73"/>
                  </a:lnTo>
                  <a:lnTo>
                    <a:pt x="1703" y="41"/>
                  </a:lnTo>
                  <a:lnTo>
                    <a:pt x="1837" y="18"/>
                  </a:lnTo>
                  <a:lnTo>
                    <a:pt x="1973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Freeform 2391"/>
            <p:cNvSpPr/>
            <p:nvPr/>
          </p:nvSpPr>
          <p:spPr bwMode="auto">
            <a:xfrm>
              <a:off x="4740276" y="3536950"/>
              <a:ext cx="1622425" cy="3321050"/>
            </a:xfrm>
            <a:custGeom>
              <a:avLst/>
              <a:gdLst>
                <a:gd name="T0" fmla="*/ 1022 w 1022"/>
                <a:gd name="T1" fmla="*/ 1507 h 2092"/>
                <a:gd name="T2" fmla="*/ 1015 w 1022"/>
                <a:gd name="T3" fmla="*/ 1631 h 2092"/>
                <a:gd name="T4" fmla="*/ 991 w 1022"/>
                <a:gd name="T5" fmla="*/ 1744 h 2092"/>
                <a:gd name="T6" fmla="*/ 951 w 1022"/>
                <a:gd name="T7" fmla="*/ 1844 h 2092"/>
                <a:gd name="T8" fmla="*/ 895 w 1022"/>
                <a:gd name="T9" fmla="*/ 1929 h 2092"/>
                <a:gd name="T10" fmla="*/ 821 w 1022"/>
                <a:gd name="T11" fmla="*/ 1999 h 2092"/>
                <a:gd name="T12" fmla="*/ 731 w 1022"/>
                <a:gd name="T13" fmla="*/ 2049 h 2092"/>
                <a:gd name="T14" fmla="*/ 622 w 1022"/>
                <a:gd name="T15" fmla="*/ 2081 h 2092"/>
                <a:gd name="T16" fmla="*/ 494 w 1022"/>
                <a:gd name="T17" fmla="*/ 2092 h 2092"/>
                <a:gd name="T18" fmla="*/ 374 w 1022"/>
                <a:gd name="T19" fmla="*/ 2082 h 2092"/>
                <a:gd name="T20" fmla="*/ 275 w 1022"/>
                <a:gd name="T21" fmla="*/ 2054 h 2092"/>
                <a:gd name="T22" fmla="*/ 193 w 1022"/>
                <a:gd name="T23" fmla="*/ 2010 h 2092"/>
                <a:gd name="T24" fmla="*/ 129 w 1022"/>
                <a:gd name="T25" fmla="*/ 1950 h 2092"/>
                <a:gd name="T26" fmla="*/ 78 w 1022"/>
                <a:gd name="T27" fmla="*/ 1876 h 2092"/>
                <a:gd name="T28" fmla="*/ 42 w 1022"/>
                <a:gd name="T29" fmla="*/ 1791 h 2092"/>
                <a:gd name="T30" fmla="*/ 17 w 1022"/>
                <a:gd name="T31" fmla="*/ 1695 h 2092"/>
                <a:gd name="T32" fmla="*/ 5 w 1022"/>
                <a:gd name="T33" fmla="*/ 1590 h 2092"/>
                <a:gd name="T34" fmla="*/ 0 w 1022"/>
                <a:gd name="T35" fmla="*/ 1479 h 2092"/>
                <a:gd name="T36" fmla="*/ 255 w 1022"/>
                <a:gd name="T37" fmla="*/ 1540 h 2092"/>
                <a:gd name="T38" fmla="*/ 267 w 1022"/>
                <a:gd name="T39" fmla="*/ 1646 h 2092"/>
                <a:gd name="T40" fmla="*/ 290 w 1022"/>
                <a:gd name="T41" fmla="*/ 1727 h 2092"/>
                <a:gd name="T42" fmla="*/ 329 w 1022"/>
                <a:gd name="T43" fmla="*/ 1787 h 2092"/>
                <a:gd name="T44" fmla="*/ 385 w 1022"/>
                <a:gd name="T45" fmla="*/ 1824 h 2092"/>
                <a:gd name="T46" fmla="*/ 457 w 1022"/>
                <a:gd name="T47" fmla="*/ 1843 h 2092"/>
                <a:gd name="T48" fmla="*/ 545 w 1022"/>
                <a:gd name="T49" fmla="*/ 1844 h 2092"/>
                <a:gd name="T50" fmla="*/ 618 w 1022"/>
                <a:gd name="T51" fmla="*/ 1830 h 2092"/>
                <a:gd name="T52" fmla="*/ 669 w 1022"/>
                <a:gd name="T53" fmla="*/ 1804 h 2092"/>
                <a:gd name="T54" fmla="*/ 704 w 1022"/>
                <a:gd name="T55" fmla="*/ 1765 h 2092"/>
                <a:gd name="T56" fmla="*/ 725 w 1022"/>
                <a:gd name="T57" fmla="*/ 1714 h 2092"/>
                <a:gd name="T58" fmla="*/ 736 w 1022"/>
                <a:gd name="T59" fmla="*/ 1654 h 2092"/>
                <a:gd name="T60" fmla="*/ 739 w 1022"/>
                <a:gd name="T61" fmla="*/ 1585 h 2092"/>
                <a:gd name="T62" fmla="*/ 740 w 1022"/>
                <a:gd name="T63" fmla="*/ 1507 h 2092"/>
                <a:gd name="T64" fmla="*/ 1018 w 1022"/>
                <a:gd name="T65" fmla="*/ 0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2" h="2092">
                  <a:moveTo>
                    <a:pt x="1018" y="0"/>
                  </a:moveTo>
                  <a:lnTo>
                    <a:pt x="1022" y="1507"/>
                  </a:lnTo>
                  <a:lnTo>
                    <a:pt x="1021" y="1571"/>
                  </a:lnTo>
                  <a:lnTo>
                    <a:pt x="1015" y="1631"/>
                  </a:lnTo>
                  <a:lnTo>
                    <a:pt x="1005" y="1689"/>
                  </a:lnTo>
                  <a:lnTo>
                    <a:pt x="991" y="1744"/>
                  </a:lnTo>
                  <a:lnTo>
                    <a:pt x="973" y="1795"/>
                  </a:lnTo>
                  <a:lnTo>
                    <a:pt x="951" y="1844"/>
                  </a:lnTo>
                  <a:lnTo>
                    <a:pt x="926" y="1889"/>
                  </a:lnTo>
                  <a:lnTo>
                    <a:pt x="895" y="1929"/>
                  </a:lnTo>
                  <a:lnTo>
                    <a:pt x="860" y="1965"/>
                  </a:lnTo>
                  <a:lnTo>
                    <a:pt x="821" y="1999"/>
                  </a:lnTo>
                  <a:lnTo>
                    <a:pt x="778" y="2027"/>
                  </a:lnTo>
                  <a:lnTo>
                    <a:pt x="731" y="2049"/>
                  </a:lnTo>
                  <a:lnTo>
                    <a:pt x="678" y="2068"/>
                  </a:lnTo>
                  <a:lnTo>
                    <a:pt x="622" y="2081"/>
                  </a:lnTo>
                  <a:lnTo>
                    <a:pt x="559" y="2089"/>
                  </a:lnTo>
                  <a:lnTo>
                    <a:pt x="494" y="2092"/>
                  </a:lnTo>
                  <a:lnTo>
                    <a:pt x="431" y="2089"/>
                  </a:lnTo>
                  <a:lnTo>
                    <a:pt x="374" y="2082"/>
                  </a:lnTo>
                  <a:lnTo>
                    <a:pt x="322" y="2071"/>
                  </a:lnTo>
                  <a:lnTo>
                    <a:pt x="275" y="2054"/>
                  </a:lnTo>
                  <a:lnTo>
                    <a:pt x="232" y="2033"/>
                  </a:lnTo>
                  <a:lnTo>
                    <a:pt x="193" y="2010"/>
                  </a:lnTo>
                  <a:lnTo>
                    <a:pt x="159" y="1982"/>
                  </a:lnTo>
                  <a:lnTo>
                    <a:pt x="129" y="1950"/>
                  </a:lnTo>
                  <a:lnTo>
                    <a:pt x="101" y="1915"/>
                  </a:lnTo>
                  <a:lnTo>
                    <a:pt x="78" y="1876"/>
                  </a:lnTo>
                  <a:lnTo>
                    <a:pt x="59" y="1836"/>
                  </a:lnTo>
                  <a:lnTo>
                    <a:pt x="42" y="1791"/>
                  </a:lnTo>
                  <a:lnTo>
                    <a:pt x="28" y="1745"/>
                  </a:lnTo>
                  <a:lnTo>
                    <a:pt x="17" y="1695"/>
                  </a:lnTo>
                  <a:lnTo>
                    <a:pt x="10" y="1645"/>
                  </a:lnTo>
                  <a:lnTo>
                    <a:pt x="5" y="1590"/>
                  </a:lnTo>
                  <a:lnTo>
                    <a:pt x="0" y="1536"/>
                  </a:lnTo>
                  <a:lnTo>
                    <a:pt x="0" y="1479"/>
                  </a:lnTo>
                  <a:lnTo>
                    <a:pt x="254" y="1479"/>
                  </a:lnTo>
                  <a:lnTo>
                    <a:pt x="255" y="1540"/>
                  </a:lnTo>
                  <a:lnTo>
                    <a:pt x="260" y="1596"/>
                  </a:lnTo>
                  <a:lnTo>
                    <a:pt x="267" y="1646"/>
                  </a:lnTo>
                  <a:lnTo>
                    <a:pt x="278" y="1689"/>
                  </a:lnTo>
                  <a:lnTo>
                    <a:pt x="290" y="1727"/>
                  </a:lnTo>
                  <a:lnTo>
                    <a:pt x="308" y="1760"/>
                  </a:lnTo>
                  <a:lnTo>
                    <a:pt x="329" y="1787"/>
                  </a:lnTo>
                  <a:lnTo>
                    <a:pt x="356" y="1808"/>
                  </a:lnTo>
                  <a:lnTo>
                    <a:pt x="385" y="1824"/>
                  </a:lnTo>
                  <a:lnTo>
                    <a:pt x="418" y="1837"/>
                  </a:lnTo>
                  <a:lnTo>
                    <a:pt x="457" y="1843"/>
                  </a:lnTo>
                  <a:lnTo>
                    <a:pt x="501" y="1845"/>
                  </a:lnTo>
                  <a:lnTo>
                    <a:pt x="545" y="1844"/>
                  </a:lnTo>
                  <a:lnTo>
                    <a:pt x="584" y="1838"/>
                  </a:lnTo>
                  <a:lnTo>
                    <a:pt x="618" y="1830"/>
                  </a:lnTo>
                  <a:lnTo>
                    <a:pt x="646" y="1817"/>
                  </a:lnTo>
                  <a:lnTo>
                    <a:pt x="669" y="1804"/>
                  </a:lnTo>
                  <a:lnTo>
                    <a:pt x="689" y="1785"/>
                  </a:lnTo>
                  <a:lnTo>
                    <a:pt x="704" y="1765"/>
                  </a:lnTo>
                  <a:lnTo>
                    <a:pt x="715" y="1741"/>
                  </a:lnTo>
                  <a:lnTo>
                    <a:pt x="725" y="1714"/>
                  </a:lnTo>
                  <a:lnTo>
                    <a:pt x="731" y="1685"/>
                  </a:lnTo>
                  <a:lnTo>
                    <a:pt x="736" y="1654"/>
                  </a:lnTo>
                  <a:lnTo>
                    <a:pt x="738" y="1621"/>
                  </a:lnTo>
                  <a:lnTo>
                    <a:pt x="739" y="1585"/>
                  </a:lnTo>
                  <a:lnTo>
                    <a:pt x="740" y="1547"/>
                  </a:lnTo>
                  <a:lnTo>
                    <a:pt x="740" y="1507"/>
                  </a:lnTo>
                  <a:lnTo>
                    <a:pt x="740" y="4"/>
                  </a:lnTo>
                  <a:lnTo>
                    <a:pt x="1018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Freeform 2392"/>
            <p:cNvSpPr/>
            <p:nvPr/>
          </p:nvSpPr>
          <p:spPr bwMode="auto">
            <a:xfrm>
              <a:off x="6619876" y="1019175"/>
              <a:ext cx="3124200" cy="2378075"/>
            </a:xfrm>
            <a:custGeom>
              <a:avLst/>
              <a:gdLst>
                <a:gd name="T0" fmla="*/ 0 w 1968"/>
                <a:gd name="T1" fmla="*/ 0 h 1498"/>
                <a:gd name="T2" fmla="*/ 136 w 1968"/>
                <a:gd name="T3" fmla="*/ 20 h 1498"/>
                <a:gd name="T4" fmla="*/ 271 w 1968"/>
                <a:gd name="T5" fmla="*/ 46 h 1498"/>
                <a:gd name="T6" fmla="*/ 402 w 1968"/>
                <a:gd name="T7" fmla="*/ 80 h 1498"/>
                <a:gd name="T8" fmla="*/ 532 w 1968"/>
                <a:gd name="T9" fmla="*/ 120 h 1498"/>
                <a:gd name="T10" fmla="*/ 656 w 1968"/>
                <a:gd name="T11" fmla="*/ 168 h 1498"/>
                <a:gd name="T12" fmla="*/ 779 w 1968"/>
                <a:gd name="T13" fmla="*/ 222 h 1498"/>
                <a:gd name="T14" fmla="*/ 896 w 1968"/>
                <a:gd name="T15" fmla="*/ 283 h 1498"/>
                <a:gd name="T16" fmla="*/ 1010 w 1968"/>
                <a:gd name="T17" fmla="*/ 350 h 1498"/>
                <a:gd name="T18" fmla="*/ 1120 w 1968"/>
                <a:gd name="T19" fmla="*/ 424 h 1498"/>
                <a:gd name="T20" fmla="*/ 1228 w 1968"/>
                <a:gd name="T21" fmla="*/ 503 h 1498"/>
                <a:gd name="T22" fmla="*/ 1329 w 1968"/>
                <a:gd name="T23" fmla="*/ 590 h 1498"/>
                <a:gd name="T24" fmla="*/ 1425 w 1968"/>
                <a:gd name="T25" fmla="*/ 682 h 1498"/>
                <a:gd name="T26" fmla="*/ 1519 w 1968"/>
                <a:gd name="T27" fmla="*/ 779 h 1498"/>
                <a:gd name="T28" fmla="*/ 1607 w 1968"/>
                <a:gd name="T29" fmla="*/ 883 h 1498"/>
                <a:gd name="T30" fmla="*/ 1689 w 1968"/>
                <a:gd name="T31" fmla="*/ 991 h 1498"/>
                <a:gd name="T32" fmla="*/ 1767 w 1968"/>
                <a:gd name="T33" fmla="*/ 1106 h 1498"/>
                <a:gd name="T34" fmla="*/ 1839 w 1968"/>
                <a:gd name="T35" fmla="*/ 1224 h 1498"/>
                <a:gd name="T36" fmla="*/ 1906 w 1968"/>
                <a:gd name="T37" fmla="*/ 1348 h 1498"/>
                <a:gd name="T38" fmla="*/ 1968 w 1968"/>
                <a:gd name="T39" fmla="*/ 1478 h 1498"/>
                <a:gd name="T40" fmla="*/ 1883 w 1968"/>
                <a:gd name="T41" fmla="*/ 1498 h 1498"/>
                <a:gd name="T42" fmla="*/ 1846 w 1968"/>
                <a:gd name="T43" fmla="*/ 1459 h 1498"/>
                <a:gd name="T44" fmla="*/ 1809 w 1968"/>
                <a:gd name="T45" fmla="*/ 1422 h 1498"/>
                <a:gd name="T46" fmla="*/ 1771 w 1968"/>
                <a:gd name="T47" fmla="*/ 1386 h 1498"/>
                <a:gd name="T48" fmla="*/ 1732 w 1968"/>
                <a:gd name="T49" fmla="*/ 1354 h 1498"/>
                <a:gd name="T50" fmla="*/ 1690 w 1968"/>
                <a:gd name="T51" fmla="*/ 1323 h 1498"/>
                <a:gd name="T52" fmla="*/ 1647 w 1968"/>
                <a:gd name="T53" fmla="*/ 1296 h 1498"/>
                <a:gd name="T54" fmla="*/ 1601 w 1968"/>
                <a:gd name="T55" fmla="*/ 1273 h 1498"/>
                <a:gd name="T56" fmla="*/ 1552 w 1968"/>
                <a:gd name="T57" fmla="*/ 1253 h 1498"/>
                <a:gd name="T58" fmla="*/ 1499 w 1968"/>
                <a:gd name="T59" fmla="*/ 1238 h 1498"/>
                <a:gd name="T60" fmla="*/ 1442 w 1968"/>
                <a:gd name="T61" fmla="*/ 1227 h 1498"/>
                <a:gd name="T62" fmla="*/ 1379 w 1968"/>
                <a:gd name="T63" fmla="*/ 1218 h 1498"/>
                <a:gd name="T64" fmla="*/ 1311 w 1968"/>
                <a:gd name="T65" fmla="*/ 1217 h 1498"/>
                <a:gd name="T66" fmla="*/ 1267 w 1968"/>
                <a:gd name="T67" fmla="*/ 1217 h 1498"/>
                <a:gd name="T68" fmla="*/ 1223 w 1968"/>
                <a:gd name="T69" fmla="*/ 1220 h 1498"/>
                <a:gd name="T70" fmla="*/ 1182 w 1968"/>
                <a:gd name="T71" fmla="*/ 1225 h 1498"/>
                <a:gd name="T72" fmla="*/ 1141 w 1968"/>
                <a:gd name="T73" fmla="*/ 1234 h 1498"/>
                <a:gd name="T74" fmla="*/ 1101 w 1968"/>
                <a:gd name="T75" fmla="*/ 1245 h 1498"/>
                <a:gd name="T76" fmla="*/ 1059 w 1968"/>
                <a:gd name="T77" fmla="*/ 1260 h 1498"/>
                <a:gd name="T78" fmla="*/ 1017 w 1968"/>
                <a:gd name="T79" fmla="*/ 1278 h 1498"/>
                <a:gd name="T80" fmla="*/ 972 w 1968"/>
                <a:gd name="T81" fmla="*/ 1302 h 1498"/>
                <a:gd name="T82" fmla="*/ 925 w 1968"/>
                <a:gd name="T83" fmla="*/ 1330 h 1498"/>
                <a:gd name="T84" fmla="*/ 875 w 1968"/>
                <a:gd name="T85" fmla="*/ 1363 h 1498"/>
                <a:gd name="T86" fmla="*/ 860 w 1968"/>
                <a:gd name="T87" fmla="*/ 1259 h 1498"/>
                <a:gd name="T88" fmla="*/ 837 w 1968"/>
                <a:gd name="T89" fmla="*/ 1158 h 1498"/>
                <a:gd name="T90" fmla="*/ 809 w 1968"/>
                <a:gd name="T91" fmla="*/ 1061 h 1498"/>
                <a:gd name="T92" fmla="*/ 776 w 1968"/>
                <a:gd name="T93" fmla="*/ 968 h 1498"/>
                <a:gd name="T94" fmla="*/ 738 w 1968"/>
                <a:gd name="T95" fmla="*/ 877 h 1498"/>
                <a:gd name="T96" fmla="*/ 697 w 1968"/>
                <a:gd name="T97" fmla="*/ 791 h 1498"/>
                <a:gd name="T98" fmla="*/ 651 w 1968"/>
                <a:gd name="T99" fmla="*/ 707 h 1498"/>
                <a:gd name="T100" fmla="*/ 602 w 1968"/>
                <a:gd name="T101" fmla="*/ 628 h 1498"/>
                <a:gd name="T102" fmla="*/ 550 w 1968"/>
                <a:gd name="T103" fmla="*/ 552 h 1498"/>
                <a:gd name="T104" fmla="*/ 496 w 1968"/>
                <a:gd name="T105" fmla="*/ 480 h 1498"/>
                <a:gd name="T106" fmla="*/ 440 w 1968"/>
                <a:gd name="T107" fmla="*/ 412 h 1498"/>
                <a:gd name="T108" fmla="*/ 384 w 1968"/>
                <a:gd name="T109" fmla="*/ 347 h 1498"/>
                <a:gd name="T110" fmla="*/ 327 w 1968"/>
                <a:gd name="T111" fmla="*/ 286 h 1498"/>
                <a:gd name="T112" fmla="*/ 270 w 1968"/>
                <a:gd name="T113" fmla="*/ 229 h 1498"/>
                <a:gd name="T114" fmla="*/ 213 w 1968"/>
                <a:gd name="T115" fmla="*/ 176 h 1498"/>
                <a:gd name="T116" fmla="*/ 157 w 1968"/>
                <a:gd name="T117" fmla="*/ 126 h 1498"/>
                <a:gd name="T118" fmla="*/ 103 w 1968"/>
                <a:gd name="T119" fmla="*/ 81 h 1498"/>
                <a:gd name="T120" fmla="*/ 50 w 1968"/>
                <a:gd name="T121" fmla="*/ 38 h 1498"/>
                <a:gd name="T122" fmla="*/ 0 w 1968"/>
                <a:gd name="T123" fmla="*/ 0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8" h="1498">
                  <a:moveTo>
                    <a:pt x="0" y="0"/>
                  </a:moveTo>
                  <a:lnTo>
                    <a:pt x="136" y="20"/>
                  </a:lnTo>
                  <a:lnTo>
                    <a:pt x="271" y="46"/>
                  </a:lnTo>
                  <a:lnTo>
                    <a:pt x="402" y="80"/>
                  </a:lnTo>
                  <a:lnTo>
                    <a:pt x="532" y="120"/>
                  </a:lnTo>
                  <a:lnTo>
                    <a:pt x="656" y="168"/>
                  </a:lnTo>
                  <a:lnTo>
                    <a:pt x="779" y="222"/>
                  </a:lnTo>
                  <a:lnTo>
                    <a:pt x="896" y="283"/>
                  </a:lnTo>
                  <a:lnTo>
                    <a:pt x="1010" y="350"/>
                  </a:lnTo>
                  <a:lnTo>
                    <a:pt x="1120" y="424"/>
                  </a:lnTo>
                  <a:lnTo>
                    <a:pt x="1228" y="503"/>
                  </a:lnTo>
                  <a:lnTo>
                    <a:pt x="1329" y="590"/>
                  </a:lnTo>
                  <a:lnTo>
                    <a:pt x="1425" y="682"/>
                  </a:lnTo>
                  <a:lnTo>
                    <a:pt x="1519" y="779"/>
                  </a:lnTo>
                  <a:lnTo>
                    <a:pt x="1607" y="883"/>
                  </a:lnTo>
                  <a:lnTo>
                    <a:pt x="1689" y="991"/>
                  </a:lnTo>
                  <a:lnTo>
                    <a:pt x="1767" y="1106"/>
                  </a:lnTo>
                  <a:lnTo>
                    <a:pt x="1839" y="1224"/>
                  </a:lnTo>
                  <a:lnTo>
                    <a:pt x="1906" y="1348"/>
                  </a:lnTo>
                  <a:lnTo>
                    <a:pt x="1968" y="1478"/>
                  </a:lnTo>
                  <a:lnTo>
                    <a:pt x="1883" y="1498"/>
                  </a:lnTo>
                  <a:lnTo>
                    <a:pt x="1846" y="1459"/>
                  </a:lnTo>
                  <a:lnTo>
                    <a:pt x="1809" y="1422"/>
                  </a:lnTo>
                  <a:lnTo>
                    <a:pt x="1771" y="1386"/>
                  </a:lnTo>
                  <a:lnTo>
                    <a:pt x="1732" y="1354"/>
                  </a:lnTo>
                  <a:lnTo>
                    <a:pt x="1690" y="1323"/>
                  </a:lnTo>
                  <a:lnTo>
                    <a:pt x="1647" y="1296"/>
                  </a:lnTo>
                  <a:lnTo>
                    <a:pt x="1601" y="1273"/>
                  </a:lnTo>
                  <a:lnTo>
                    <a:pt x="1552" y="1253"/>
                  </a:lnTo>
                  <a:lnTo>
                    <a:pt x="1499" y="1238"/>
                  </a:lnTo>
                  <a:lnTo>
                    <a:pt x="1442" y="1227"/>
                  </a:lnTo>
                  <a:lnTo>
                    <a:pt x="1379" y="1218"/>
                  </a:lnTo>
                  <a:lnTo>
                    <a:pt x="1311" y="1217"/>
                  </a:lnTo>
                  <a:lnTo>
                    <a:pt x="1267" y="1217"/>
                  </a:lnTo>
                  <a:lnTo>
                    <a:pt x="1223" y="1220"/>
                  </a:lnTo>
                  <a:lnTo>
                    <a:pt x="1182" y="1225"/>
                  </a:lnTo>
                  <a:lnTo>
                    <a:pt x="1141" y="1234"/>
                  </a:lnTo>
                  <a:lnTo>
                    <a:pt x="1101" y="1245"/>
                  </a:lnTo>
                  <a:lnTo>
                    <a:pt x="1059" y="1260"/>
                  </a:lnTo>
                  <a:lnTo>
                    <a:pt x="1017" y="1278"/>
                  </a:lnTo>
                  <a:lnTo>
                    <a:pt x="972" y="1302"/>
                  </a:lnTo>
                  <a:lnTo>
                    <a:pt x="925" y="1330"/>
                  </a:lnTo>
                  <a:lnTo>
                    <a:pt x="875" y="1363"/>
                  </a:lnTo>
                  <a:lnTo>
                    <a:pt x="860" y="1259"/>
                  </a:lnTo>
                  <a:lnTo>
                    <a:pt x="837" y="1158"/>
                  </a:lnTo>
                  <a:lnTo>
                    <a:pt x="809" y="1061"/>
                  </a:lnTo>
                  <a:lnTo>
                    <a:pt x="776" y="968"/>
                  </a:lnTo>
                  <a:lnTo>
                    <a:pt x="738" y="877"/>
                  </a:lnTo>
                  <a:lnTo>
                    <a:pt x="697" y="791"/>
                  </a:lnTo>
                  <a:lnTo>
                    <a:pt x="651" y="707"/>
                  </a:lnTo>
                  <a:lnTo>
                    <a:pt x="602" y="628"/>
                  </a:lnTo>
                  <a:lnTo>
                    <a:pt x="550" y="552"/>
                  </a:lnTo>
                  <a:lnTo>
                    <a:pt x="496" y="480"/>
                  </a:lnTo>
                  <a:lnTo>
                    <a:pt x="440" y="412"/>
                  </a:lnTo>
                  <a:lnTo>
                    <a:pt x="384" y="347"/>
                  </a:lnTo>
                  <a:lnTo>
                    <a:pt x="327" y="286"/>
                  </a:lnTo>
                  <a:lnTo>
                    <a:pt x="270" y="229"/>
                  </a:lnTo>
                  <a:lnTo>
                    <a:pt x="213" y="176"/>
                  </a:lnTo>
                  <a:lnTo>
                    <a:pt x="157" y="126"/>
                  </a:lnTo>
                  <a:lnTo>
                    <a:pt x="103" y="81"/>
                  </a:lnTo>
                  <a:lnTo>
                    <a:pt x="50" y="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Freeform 2393"/>
            <p:cNvSpPr/>
            <p:nvPr/>
          </p:nvSpPr>
          <p:spPr bwMode="auto">
            <a:xfrm>
              <a:off x="5819776" y="6350"/>
              <a:ext cx="600075" cy="695325"/>
            </a:xfrm>
            <a:custGeom>
              <a:avLst/>
              <a:gdLst>
                <a:gd name="T0" fmla="*/ 56 w 378"/>
                <a:gd name="T1" fmla="*/ 0 h 438"/>
                <a:gd name="T2" fmla="*/ 321 w 378"/>
                <a:gd name="T3" fmla="*/ 0 h 438"/>
                <a:gd name="T4" fmla="*/ 378 w 378"/>
                <a:gd name="T5" fmla="*/ 438 h 438"/>
                <a:gd name="T6" fmla="*/ 0 w 378"/>
                <a:gd name="T7" fmla="*/ 438 h 438"/>
                <a:gd name="T8" fmla="*/ 56 w 37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438">
                  <a:moveTo>
                    <a:pt x="56" y="0"/>
                  </a:moveTo>
                  <a:lnTo>
                    <a:pt x="321" y="0"/>
                  </a:lnTo>
                  <a:lnTo>
                    <a:pt x="378" y="438"/>
                  </a:lnTo>
                  <a:lnTo>
                    <a:pt x="0" y="438"/>
                  </a:lnTo>
                  <a:lnTo>
                    <a:pt x="56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Freeform 2394"/>
            <p:cNvSpPr/>
            <p:nvPr/>
          </p:nvSpPr>
          <p:spPr bwMode="auto">
            <a:xfrm>
              <a:off x="6267451" y="1090613"/>
              <a:ext cx="1454150" cy="2168525"/>
            </a:xfrm>
            <a:custGeom>
              <a:avLst/>
              <a:gdLst>
                <a:gd name="T0" fmla="*/ 0 w 916"/>
                <a:gd name="T1" fmla="*/ 0 h 1366"/>
                <a:gd name="T2" fmla="*/ 43 w 916"/>
                <a:gd name="T3" fmla="*/ 31 h 1366"/>
                <a:gd name="T4" fmla="*/ 91 w 916"/>
                <a:gd name="T5" fmla="*/ 66 h 1366"/>
                <a:gd name="T6" fmla="*/ 141 w 916"/>
                <a:gd name="T7" fmla="*/ 105 h 1366"/>
                <a:gd name="T8" fmla="*/ 194 w 916"/>
                <a:gd name="T9" fmla="*/ 148 h 1366"/>
                <a:gd name="T10" fmla="*/ 249 w 916"/>
                <a:gd name="T11" fmla="*/ 195 h 1366"/>
                <a:gd name="T12" fmla="*/ 305 w 916"/>
                <a:gd name="T13" fmla="*/ 245 h 1366"/>
                <a:gd name="T14" fmla="*/ 364 w 916"/>
                <a:gd name="T15" fmla="*/ 301 h 1366"/>
                <a:gd name="T16" fmla="*/ 421 w 916"/>
                <a:gd name="T17" fmla="*/ 361 h 1366"/>
                <a:gd name="T18" fmla="*/ 478 w 916"/>
                <a:gd name="T19" fmla="*/ 424 h 1366"/>
                <a:gd name="T20" fmla="*/ 535 w 916"/>
                <a:gd name="T21" fmla="*/ 491 h 1366"/>
                <a:gd name="T22" fmla="*/ 590 w 916"/>
                <a:gd name="T23" fmla="*/ 562 h 1366"/>
                <a:gd name="T24" fmla="*/ 643 w 916"/>
                <a:gd name="T25" fmla="*/ 637 h 1366"/>
                <a:gd name="T26" fmla="*/ 693 w 916"/>
                <a:gd name="T27" fmla="*/ 715 h 1366"/>
                <a:gd name="T28" fmla="*/ 739 w 916"/>
                <a:gd name="T29" fmla="*/ 797 h 1366"/>
                <a:gd name="T30" fmla="*/ 782 w 916"/>
                <a:gd name="T31" fmla="*/ 884 h 1366"/>
                <a:gd name="T32" fmla="*/ 820 w 916"/>
                <a:gd name="T33" fmla="*/ 973 h 1366"/>
                <a:gd name="T34" fmla="*/ 853 w 916"/>
                <a:gd name="T35" fmla="*/ 1066 h 1366"/>
                <a:gd name="T36" fmla="*/ 881 w 916"/>
                <a:gd name="T37" fmla="*/ 1162 h 1366"/>
                <a:gd name="T38" fmla="*/ 902 w 916"/>
                <a:gd name="T39" fmla="*/ 1263 h 1366"/>
                <a:gd name="T40" fmla="*/ 916 w 916"/>
                <a:gd name="T41" fmla="*/ 1366 h 1366"/>
                <a:gd name="T42" fmla="*/ 873 w 916"/>
                <a:gd name="T43" fmla="*/ 1331 h 1366"/>
                <a:gd name="T44" fmla="*/ 829 w 916"/>
                <a:gd name="T45" fmla="*/ 1299 h 1366"/>
                <a:gd name="T46" fmla="*/ 785 w 916"/>
                <a:gd name="T47" fmla="*/ 1270 h 1366"/>
                <a:gd name="T48" fmla="*/ 739 w 916"/>
                <a:gd name="T49" fmla="*/ 1243 h 1366"/>
                <a:gd name="T50" fmla="*/ 693 w 916"/>
                <a:gd name="T51" fmla="*/ 1219 h 1366"/>
                <a:gd name="T52" fmla="*/ 643 w 916"/>
                <a:gd name="T53" fmla="*/ 1201 h 1366"/>
                <a:gd name="T54" fmla="*/ 590 w 916"/>
                <a:gd name="T55" fmla="*/ 1186 h 1366"/>
                <a:gd name="T56" fmla="*/ 534 w 916"/>
                <a:gd name="T57" fmla="*/ 1173 h 1366"/>
                <a:gd name="T58" fmla="*/ 474 w 916"/>
                <a:gd name="T59" fmla="*/ 1166 h 1366"/>
                <a:gd name="T60" fmla="*/ 408 w 916"/>
                <a:gd name="T61" fmla="*/ 1165 h 1366"/>
                <a:gd name="T62" fmla="*/ 347 w 916"/>
                <a:gd name="T63" fmla="*/ 1166 h 1366"/>
                <a:gd name="T64" fmla="*/ 290 w 916"/>
                <a:gd name="T65" fmla="*/ 1173 h 1366"/>
                <a:gd name="T66" fmla="*/ 237 w 916"/>
                <a:gd name="T67" fmla="*/ 1183 h 1366"/>
                <a:gd name="T68" fmla="*/ 185 w 916"/>
                <a:gd name="T69" fmla="*/ 1197 h 1366"/>
                <a:gd name="T70" fmla="*/ 138 w 916"/>
                <a:gd name="T71" fmla="*/ 1217 h 1366"/>
                <a:gd name="T72" fmla="*/ 91 w 916"/>
                <a:gd name="T73" fmla="*/ 1239 h 1366"/>
                <a:gd name="T74" fmla="*/ 46 w 916"/>
                <a:gd name="T75" fmla="*/ 1264 h 1366"/>
                <a:gd name="T76" fmla="*/ 0 w 916"/>
                <a:gd name="T77" fmla="*/ 1295 h 1366"/>
                <a:gd name="T78" fmla="*/ 0 w 916"/>
                <a:gd name="T7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6" h="1366">
                  <a:moveTo>
                    <a:pt x="0" y="0"/>
                  </a:moveTo>
                  <a:lnTo>
                    <a:pt x="43" y="31"/>
                  </a:lnTo>
                  <a:lnTo>
                    <a:pt x="91" y="66"/>
                  </a:lnTo>
                  <a:lnTo>
                    <a:pt x="141" y="105"/>
                  </a:lnTo>
                  <a:lnTo>
                    <a:pt x="194" y="148"/>
                  </a:lnTo>
                  <a:lnTo>
                    <a:pt x="249" y="195"/>
                  </a:lnTo>
                  <a:lnTo>
                    <a:pt x="305" y="245"/>
                  </a:lnTo>
                  <a:lnTo>
                    <a:pt x="364" y="301"/>
                  </a:lnTo>
                  <a:lnTo>
                    <a:pt x="421" y="361"/>
                  </a:lnTo>
                  <a:lnTo>
                    <a:pt x="478" y="424"/>
                  </a:lnTo>
                  <a:lnTo>
                    <a:pt x="535" y="491"/>
                  </a:lnTo>
                  <a:lnTo>
                    <a:pt x="590" y="562"/>
                  </a:lnTo>
                  <a:lnTo>
                    <a:pt x="643" y="637"/>
                  </a:lnTo>
                  <a:lnTo>
                    <a:pt x="693" y="715"/>
                  </a:lnTo>
                  <a:lnTo>
                    <a:pt x="739" y="797"/>
                  </a:lnTo>
                  <a:lnTo>
                    <a:pt x="782" y="884"/>
                  </a:lnTo>
                  <a:lnTo>
                    <a:pt x="820" y="973"/>
                  </a:lnTo>
                  <a:lnTo>
                    <a:pt x="853" y="1066"/>
                  </a:lnTo>
                  <a:lnTo>
                    <a:pt x="881" y="1162"/>
                  </a:lnTo>
                  <a:lnTo>
                    <a:pt x="902" y="1263"/>
                  </a:lnTo>
                  <a:lnTo>
                    <a:pt x="916" y="1366"/>
                  </a:lnTo>
                  <a:lnTo>
                    <a:pt x="873" y="1331"/>
                  </a:lnTo>
                  <a:lnTo>
                    <a:pt x="829" y="1299"/>
                  </a:lnTo>
                  <a:lnTo>
                    <a:pt x="785" y="1270"/>
                  </a:lnTo>
                  <a:lnTo>
                    <a:pt x="739" y="1243"/>
                  </a:lnTo>
                  <a:lnTo>
                    <a:pt x="693" y="1219"/>
                  </a:lnTo>
                  <a:lnTo>
                    <a:pt x="643" y="1201"/>
                  </a:lnTo>
                  <a:lnTo>
                    <a:pt x="590" y="1186"/>
                  </a:lnTo>
                  <a:lnTo>
                    <a:pt x="534" y="1173"/>
                  </a:lnTo>
                  <a:lnTo>
                    <a:pt x="474" y="1166"/>
                  </a:lnTo>
                  <a:lnTo>
                    <a:pt x="408" y="1165"/>
                  </a:lnTo>
                  <a:lnTo>
                    <a:pt x="347" y="1166"/>
                  </a:lnTo>
                  <a:lnTo>
                    <a:pt x="290" y="1173"/>
                  </a:lnTo>
                  <a:lnTo>
                    <a:pt x="237" y="1183"/>
                  </a:lnTo>
                  <a:lnTo>
                    <a:pt x="185" y="1197"/>
                  </a:lnTo>
                  <a:lnTo>
                    <a:pt x="138" y="1217"/>
                  </a:lnTo>
                  <a:lnTo>
                    <a:pt x="91" y="1239"/>
                  </a:lnTo>
                  <a:lnTo>
                    <a:pt x="46" y="1264"/>
                  </a:lnTo>
                  <a:lnTo>
                    <a:pt x="0" y="12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Freeform 2395"/>
            <p:cNvSpPr/>
            <p:nvPr/>
          </p:nvSpPr>
          <p:spPr bwMode="auto">
            <a:xfrm>
              <a:off x="4532313" y="1081088"/>
              <a:ext cx="1397000" cy="2105025"/>
            </a:xfrm>
            <a:custGeom>
              <a:avLst/>
              <a:gdLst>
                <a:gd name="T0" fmla="*/ 880 w 880"/>
                <a:gd name="T1" fmla="*/ 0 h 1326"/>
                <a:gd name="T2" fmla="*/ 880 w 880"/>
                <a:gd name="T3" fmla="*/ 1310 h 1326"/>
                <a:gd name="T4" fmla="*/ 844 w 880"/>
                <a:gd name="T5" fmla="*/ 1283 h 1326"/>
                <a:gd name="T6" fmla="*/ 803 w 880"/>
                <a:gd name="T7" fmla="*/ 1256 h 1326"/>
                <a:gd name="T8" fmla="*/ 763 w 880"/>
                <a:gd name="T9" fmla="*/ 1234 h 1326"/>
                <a:gd name="T10" fmla="*/ 718 w 880"/>
                <a:gd name="T11" fmla="*/ 1213 h 1326"/>
                <a:gd name="T12" fmla="*/ 671 w 880"/>
                <a:gd name="T13" fmla="*/ 1196 h 1326"/>
                <a:gd name="T14" fmla="*/ 619 w 880"/>
                <a:gd name="T15" fmla="*/ 1182 h 1326"/>
                <a:gd name="T16" fmla="*/ 565 w 880"/>
                <a:gd name="T17" fmla="*/ 1172 h 1326"/>
                <a:gd name="T18" fmla="*/ 506 w 880"/>
                <a:gd name="T19" fmla="*/ 1165 h 1326"/>
                <a:gd name="T20" fmla="*/ 444 w 880"/>
                <a:gd name="T21" fmla="*/ 1164 h 1326"/>
                <a:gd name="T22" fmla="*/ 384 w 880"/>
                <a:gd name="T23" fmla="*/ 1165 h 1326"/>
                <a:gd name="T24" fmla="*/ 328 w 880"/>
                <a:gd name="T25" fmla="*/ 1171 h 1326"/>
                <a:gd name="T26" fmla="*/ 276 w 880"/>
                <a:gd name="T27" fmla="*/ 1182 h 1326"/>
                <a:gd name="T28" fmla="*/ 227 w 880"/>
                <a:gd name="T29" fmla="*/ 1196 h 1326"/>
                <a:gd name="T30" fmla="*/ 180 w 880"/>
                <a:gd name="T31" fmla="*/ 1214 h 1326"/>
                <a:gd name="T32" fmla="*/ 134 w 880"/>
                <a:gd name="T33" fmla="*/ 1235 h 1326"/>
                <a:gd name="T34" fmla="*/ 90 w 880"/>
                <a:gd name="T35" fmla="*/ 1262 h 1326"/>
                <a:gd name="T36" fmla="*/ 45 w 880"/>
                <a:gd name="T37" fmla="*/ 1291 h 1326"/>
                <a:gd name="T38" fmla="*/ 0 w 880"/>
                <a:gd name="T39" fmla="*/ 1326 h 1326"/>
                <a:gd name="T40" fmla="*/ 17 w 880"/>
                <a:gd name="T41" fmla="*/ 1224 h 1326"/>
                <a:gd name="T42" fmla="*/ 39 w 880"/>
                <a:gd name="T43" fmla="*/ 1128 h 1326"/>
                <a:gd name="T44" fmla="*/ 67 w 880"/>
                <a:gd name="T45" fmla="*/ 1033 h 1326"/>
                <a:gd name="T46" fmla="*/ 101 w 880"/>
                <a:gd name="T47" fmla="*/ 942 h 1326"/>
                <a:gd name="T48" fmla="*/ 138 w 880"/>
                <a:gd name="T49" fmla="*/ 856 h 1326"/>
                <a:gd name="T50" fmla="*/ 180 w 880"/>
                <a:gd name="T51" fmla="*/ 772 h 1326"/>
                <a:gd name="T52" fmla="*/ 225 w 880"/>
                <a:gd name="T53" fmla="*/ 693 h 1326"/>
                <a:gd name="T54" fmla="*/ 273 w 880"/>
                <a:gd name="T55" fmla="*/ 616 h 1326"/>
                <a:gd name="T56" fmla="*/ 324 w 880"/>
                <a:gd name="T57" fmla="*/ 544 h 1326"/>
                <a:gd name="T58" fmla="*/ 377 w 880"/>
                <a:gd name="T59" fmla="*/ 476 h 1326"/>
                <a:gd name="T60" fmla="*/ 431 w 880"/>
                <a:gd name="T61" fmla="*/ 410 h 1326"/>
                <a:gd name="T62" fmla="*/ 485 w 880"/>
                <a:gd name="T63" fmla="*/ 349 h 1326"/>
                <a:gd name="T64" fmla="*/ 540 w 880"/>
                <a:gd name="T65" fmla="*/ 292 h 1326"/>
                <a:gd name="T66" fmla="*/ 594 w 880"/>
                <a:gd name="T67" fmla="*/ 237 h 1326"/>
                <a:gd name="T68" fmla="*/ 647 w 880"/>
                <a:gd name="T69" fmla="*/ 189 h 1326"/>
                <a:gd name="T70" fmla="*/ 699 w 880"/>
                <a:gd name="T71" fmla="*/ 143 h 1326"/>
                <a:gd name="T72" fmla="*/ 749 w 880"/>
                <a:gd name="T73" fmla="*/ 101 h 1326"/>
                <a:gd name="T74" fmla="*/ 796 w 880"/>
                <a:gd name="T75" fmla="*/ 63 h 1326"/>
                <a:gd name="T76" fmla="*/ 839 w 880"/>
                <a:gd name="T77" fmla="*/ 30 h 1326"/>
                <a:gd name="T78" fmla="*/ 880 w 880"/>
                <a:gd name="T7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0" h="1326">
                  <a:moveTo>
                    <a:pt x="880" y="0"/>
                  </a:moveTo>
                  <a:lnTo>
                    <a:pt x="880" y="1310"/>
                  </a:lnTo>
                  <a:lnTo>
                    <a:pt x="844" y="1283"/>
                  </a:lnTo>
                  <a:lnTo>
                    <a:pt x="803" y="1256"/>
                  </a:lnTo>
                  <a:lnTo>
                    <a:pt x="763" y="1234"/>
                  </a:lnTo>
                  <a:lnTo>
                    <a:pt x="718" y="1213"/>
                  </a:lnTo>
                  <a:lnTo>
                    <a:pt x="671" y="1196"/>
                  </a:lnTo>
                  <a:lnTo>
                    <a:pt x="619" y="1182"/>
                  </a:lnTo>
                  <a:lnTo>
                    <a:pt x="565" y="1172"/>
                  </a:lnTo>
                  <a:lnTo>
                    <a:pt x="506" y="1165"/>
                  </a:lnTo>
                  <a:lnTo>
                    <a:pt x="444" y="1164"/>
                  </a:lnTo>
                  <a:lnTo>
                    <a:pt x="384" y="1165"/>
                  </a:lnTo>
                  <a:lnTo>
                    <a:pt x="328" y="1171"/>
                  </a:lnTo>
                  <a:lnTo>
                    <a:pt x="276" y="1182"/>
                  </a:lnTo>
                  <a:lnTo>
                    <a:pt x="227" y="1196"/>
                  </a:lnTo>
                  <a:lnTo>
                    <a:pt x="180" y="1214"/>
                  </a:lnTo>
                  <a:lnTo>
                    <a:pt x="134" y="1235"/>
                  </a:lnTo>
                  <a:lnTo>
                    <a:pt x="90" y="1262"/>
                  </a:lnTo>
                  <a:lnTo>
                    <a:pt x="45" y="1291"/>
                  </a:lnTo>
                  <a:lnTo>
                    <a:pt x="0" y="1326"/>
                  </a:lnTo>
                  <a:lnTo>
                    <a:pt x="17" y="1224"/>
                  </a:lnTo>
                  <a:lnTo>
                    <a:pt x="39" y="1128"/>
                  </a:lnTo>
                  <a:lnTo>
                    <a:pt x="67" y="1033"/>
                  </a:lnTo>
                  <a:lnTo>
                    <a:pt x="101" y="942"/>
                  </a:lnTo>
                  <a:lnTo>
                    <a:pt x="138" y="856"/>
                  </a:lnTo>
                  <a:lnTo>
                    <a:pt x="180" y="772"/>
                  </a:lnTo>
                  <a:lnTo>
                    <a:pt x="225" y="693"/>
                  </a:lnTo>
                  <a:lnTo>
                    <a:pt x="273" y="616"/>
                  </a:lnTo>
                  <a:lnTo>
                    <a:pt x="324" y="544"/>
                  </a:lnTo>
                  <a:lnTo>
                    <a:pt x="377" y="476"/>
                  </a:lnTo>
                  <a:lnTo>
                    <a:pt x="431" y="410"/>
                  </a:lnTo>
                  <a:lnTo>
                    <a:pt x="485" y="349"/>
                  </a:lnTo>
                  <a:lnTo>
                    <a:pt x="540" y="292"/>
                  </a:lnTo>
                  <a:lnTo>
                    <a:pt x="594" y="237"/>
                  </a:lnTo>
                  <a:lnTo>
                    <a:pt x="647" y="189"/>
                  </a:lnTo>
                  <a:lnTo>
                    <a:pt x="699" y="143"/>
                  </a:lnTo>
                  <a:lnTo>
                    <a:pt x="749" y="101"/>
                  </a:lnTo>
                  <a:lnTo>
                    <a:pt x="796" y="63"/>
                  </a:lnTo>
                  <a:lnTo>
                    <a:pt x="839" y="30"/>
                  </a:lnTo>
                  <a:lnTo>
                    <a:pt x="880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45717" y="1790962"/>
            <a:ext cx="1107492" cy="727887"/>
            <a:chOff x="3445717" y="1790962"/>
            <a:chExt cx="1107492" cy="727887"/>
          </a:xfrm>
        </p:grpSpPr>
        <p:cxnSp>
          <p:nvCxnSpPr>
            <p:cNvPr id="19" name="直接连接符 18"/>
            <p:cNvCxnSpPr/>
            <p:nvPr/>
          </p:nvCxnSpPr>
          <p:spPr>
            <a:xfrm flipH="1" flipV="1">
              <a:off x="3969548" y="1790962"/>
              <a:ext cx="583661" cy="7278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445717" y="1790962"/>
              <a:ext cx="52383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 flipH="1">
            <a:off x="550862" y="1572270"/>
            <a:ext cx="2830945" cy="183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高效数据校验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spcBef>
                <a:spcPts val="600"/>
              </a:spcBef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确保数据总量一致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确保数据信息一致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确保数据索引一致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确保数据结构一致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flipH="1">
            <a:off x="550861" y="4147632"/>
            <a:ext cx="2830945" cy="183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高速同步机制</a:t>
            </a:r>
            <a:endParaRPr lang="zh-CN" altLang="en-US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>
              <a:spcBef>
                <a:spcPts val="600"/>
              </a:spcBef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- 100%传输带宽利用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457200" algn="l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可控CPU利用率  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457200" algn="l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内存使用率可配置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457200" algn="l"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支持多表并传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12820" y="3749356"/>
            <a:ext cx="1493268" cy="599508"/>
            <a:chOff x="3512820" y="3749356"/>
            <a:chExt cx="1493268" cy="599508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4100329" y="3749356"/>
              <a:ext cx="905759" cy="599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512820" y="4348864"/>
              <a:ext cx="5875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flipH="1">
            <a:off x="7685499" y="1790962"/>
            <a:ext cx="1107492" cy="727887"/>
            <a:chOff x="3445717" y="1790962"/>
            <a:chExt cx="1107492" cy="727887"/>
          </a:xfrm>
        </p:grpSpPr>
        <p:cxnSp>
          <p:nvCxnSpPr>
            <p:cNvPr id="27" name="直接连接符 26"/>
            <p:cNvCxnSpPr/>
            <p:nvPr/>
          </p:nvCxnSpPr>
          <p:spPr>
            <a:xfrm flipH="1" flipV="1">
              <a:off x="3969548" y="1790962"/>
              <a:ext cx="583661" cy="72788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3445717" y="1790962"/>
              <a:ext cx="52383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856901" y="1572270"/>
            <a:ext cx="283094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多种同步方案</a:t>
            </a:r>
            <a:endParaRPr lang="zh-CN" altLang="en-US" dirty="0" smtClean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endParaRPr lang="zh-CN" altLang="en-US" dirty="0" smtClean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全量数据复制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实时数据同步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增量数据同步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自定义同步范围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复合数据同步方案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56902" y="4147632"/>
            <a:ext cx="283094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小巧稳定高效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体积小巧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断点续传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支持多版本M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ongo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DB同步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7232620" y="3749356"/>
            <a:ext cx="1493268" cy="599508"/>
            <a:chOff x="3512820" y="3749356"/>
            <a:chExt cx="1493268" cy="599508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4100329" y="3749356"/>
              <a:ext cx="905759" cy="5995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512820" y="4348864"/>
              <a:ext cx="5875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21257522">
            <a:off x="3395275" y="1373079"/>
            <a:ext cx="5408712" cy="4625478"/>
            <a:chOff x="4446456" y="2431242"/>
            <a:chExt cx="3260630" cy="2788458"/>
          </a:xfrm>
        </p:grpSpPr>
        <p:sp>
          <p:nvSpPr>
            <p:cNvPr id="7" name="MH_Other_1"/>
            <p:cNvSpPr/>
            <p:nvPr/>
          </p:nvSpPr>
          <p:spPr>
            <a:xfrm rot="12359350" flipV="1">
              <a:off x="4446456" y="3726128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MH_Other_2"/>
            <p:cNvSpPr/>
            <p:nvPr/>
          </p:nvSpPr>
          <p:spPr>
            <a:xfrm rot="12359350" flipV="1">
              <a:off x="4686300" y="3706813"/>
              <a:ext cx="1112838" cy="347662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9" name="MH_Other_3"/>
            <p:cNvPicPr>
              <a:picLocks noChangeAspect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 rot="-6840000">
              <a:off x="5470526" y="3521076"/>
              <a:ext cx="176212" cy="935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MH_Other_4"/>
            <p:cNvSpPr/>
            <p:nvPr/>
          </p:nvSpPr>
          <p:spPr>
            <a:xfrm rot="15959350" flipV="1">
              <a:off x="4943687" y="2845610"/>
              <a:ext cx="1238295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MH_Other_5"/>
            <p:cNvSpPr/>
            <p:nvPr/>
          </p:nvSpPr>
          <p:spPr>
            <a:xfrm rot="15959350" flipV="1">
              <a:off x="5137944" y="3004344"/>
              <a:ext cx="1112838" cy="349250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2" name="MH_Other_6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-3240000">
              <a:off x="5671345" y="3037682"/>
              <a:ext cx="17621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MH_Other_7"/>
            <p:cNvSpPr/>
            <p:nvPr/>
          </p:nvSpPr>
          <p:spPr>
            <a:xfrm rot="19559350" flipV="1">
              <a:off x="5954853" y="2835963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MH_Other_8"/>
            <p:cNvSpPr/>
            <p:nvPr/>
          </p:nvSpPr>
          <p:spPr>
            <a:xfrm rot="19559350" flipV="1">
              <a:off x="5972175" y="3044825"/>
              <a:ext cx="1112838" cy="349250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5" name="MH_Other_9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360000">
              <a:off x="6189663" y="2970214"/>
              <a:ext cx="17621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MH_Other_10"/>
            <p:cNvSpPr/>
            <p:nvPr/>
          </p:nvSpPr>
          <p:spPr>
            <a:xfrm rot="1559350" flipV="1">
              <a:off x="6468790" y="3706836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MH_Other_11"/>
            <p:cNvSpPr/>
            <p:nvPr/>
          </p:nvSpPr>
          <p:spPr>
            <a:xfrm rot="1559350" flipV="1">
              <a:off x="6354763" y="3787776"/>
              <a:ext cx="1111250" cy="347663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8" name="MH_Other_12"/>
            <p:cNvPicPr>
              <a:picLocks noChangeAspect="1"/>
            </p:cNvPicPr>
            <p:nvPr/>
          </p:nvPicPr>
          <p:blipFill>
            <a:blip r:embed="rId1" cstate="email"/>
            <a:srcRect/>
            <a:stretch>
              <a:fillRect/>
            </a:stretch>
          </p:blipFill>
          <p:spPr bwMode="auto">
            <a:xfrm rot="3960000">
              <a:off x="6507163" y="3386138"/>
              <a:ext cx="176213" cy="93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MH_Other_14"/>
            <p:cNvSpPr/>
            <p:nvPr/>
          </p:nvSpPr>
          <p:spPr>
            <a:xfrm rot="5159350" flipV="1">
              <a:off x="5902326" y="4489451"/>
              <a:ext cx="1112837" cy="347662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0" name="MH_Other_15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7560000">
              <a:off x="6306345" y="3867945"/>
              <a:ext cx="176213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MH_Other_16"/>
            <p:cNvSpPr/>
            <p:nvPr/>
          </p:nvSpPr>
          <p:spPr>
            <a:xfrm rot="8759350" flipV="1">
              <a:off x="4960393" y="4597001"/>
              <a:ext cx="1238296" cy="409560"/>
            </a:xfrm>
            <a:custGeom>
              <a:avLst/>
              <a:gdLst/>
              <a:ahLst/>
              <a:cxnLst/>
              <a:rect l="l" t="t" r="r" b="b"/>
              <a:pathLst>
                <a:path w="4329437" h="1327147">
                  <a:moveTo>
                    <a:pt x="0" y="0"/>
                  </a:moveTo>
                  <a:lnTo>
                    <a:pt x="3063884" y="0"/>
                  </a:lnTo>
                  <a:lnTo>
                    <a:pt x="4329437" y="320674"/>
                  </a:lnTo>
                  <a:lnTo>
                    <a:pt x="3216284" y="1327147"/>
                  </a:lnTo>
                  <a:lnTo>
                    <a:pt x="1017114" y="113262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MH_Other_17"/>
            <p:cNvSpPr/>
            <p:nvPr/>
          </p:nvSpPr>
          <p:spPr>
            <a:xfrm rot="8759350" flipV="1">
              <a:off x="5068889" y="4449763"/>
              <a:ext cx="1112837" cy="347662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3" name="MH_Other_18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-10440000">
              <a:off x="5788026" y="3935414"/>
              <a:ext cx="176213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文本框 23"/>
          <p:cNvSpPr txBox="1"/>
          <p:nvPr/>
        </p:nvSpPr>
        <p:spPr>
          <a:xfrm flipH="1">
            <a:off x="498129" y="3007628"/>
            <a:ext cx="3221608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断点续传</a:t>
            </a:r>
            <a:endParaRPr lang="zh-CN" altLang="en-US" sz="20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当发生异常中断时，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自动从断点处继续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向下执行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1482761" y="1570257"/>
            <a:ext cx="3221608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多同步模式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全量，实时，全量和增量，全量和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1393606" y="4956517"/>
            <a:ext cx="32216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支持多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</a:t>
            </a:r>
            <a:endParaRPr lang="zh-CN" altLang="en-US" sz="2000" dirty="0" smtClean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6.0MongoDB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新版本的时许表，桶表均可靠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7746068" y="1752065"/>
            <a:ext cx="3221608" cy="102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DDL</a:t>
            </a:r>
            <a:r>
              <a:rPr lang="zh-CN" altLang="en-US" sz="2000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en-US" altLang="zh-CN" sz="2000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在实时同步期间，用户可以自定义同步某些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操作。同时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操作也会被记录在日志中，方便审查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8422730" y="3651336"/>
            <a:ext cx="3221608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Oplog</a:t>
            </a:r>
            <a:r>
              <a:rPr lang="zh-CN" altLang="en-US" sz="2000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延迟</a:t>
            </a:r>
            <a:endParaRPr lang="zh-CN" altLang="en-US" sz="2000" dirty="0" smtClean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延迟同步Oplog可以方便用户进行故障切换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7905953" y="5180442"/>
            <a:ext cx="3221608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同步范围</a:t>
            </a:r>
            <a:endParaRPr lang="zh-CN" altLang="en-US" sz="2000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实时同步时，可以设置同步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Oplog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的开始结束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时间。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68980" y="1886090"/>
            <a:ext cx="4159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40943" y="3423161"/>
            <a:ext cx="4159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97463" y="5077568"/>
            <a:ext cx="4159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52135" y="5169065"/>
            <a:ext cx="4159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62917" y="3629719"/>
            <a:ext cx="4159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67572"/>
            <a:ext cx="29785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04727" y="2016819"/>
            <a:ext cx="415925" cy="58356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67572"/>
            <a:ext cx="29785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全量同步</a:t>
            </a:r>
            <a:endParaRPr lang="en-US" altLang="zh-CN" sz="1200" dirty="0" smtClean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66" name="图片 3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645" y="1383665"/>
            <a:ext cx="7251065" cy="2767965"/>
          </a:xfrm>
          <a:prstGeom prst="rect">
            <a:avLst/>
          </a:prstGeom>
        </p:spPr>
      </p:pic>
      <p:sp>
        <p:nvSpPr>
          <p:cNvPr id="368" name="文本框 367"/>
          <p:cNvSpPr txBox="1"/>
          <p:nvPr/>
        </p:nvSpPr>
        <p:spPr>
          <a:xfrm flipH="1">
            <a:off x="1156970" y="1383665"/>
            <a:ext cx="160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配置信息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9" name="文本框 368"/>
          <p:cNvSpPr txBox="1"/>
          <p:nvPr/>
        </p:nvSpPr>
        <p:spPr>
          <a:xfrm flipH="1">
            <a:off x="1156970" y="3911600"/>
            <a:ext cx="160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70" name="图片 3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45" y="4310380"/>
            <a:ext cx="5436235" cy="210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ID" val="diagram20198924_3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900.387*205.958"/>
  <p:tag name="KSO_WM_SLIDE_POSITION" val="29.8064*167.02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98924"/>
  <p:tag name="KSO_WM_SLIDE_LAYOUT" val="l"/>
  <p:tag name="KSO_WM_SLIDE_LAYOUT_CNT" val="1"/>
</p:tagLst>
</file>

<file path=ppt/tags/tag2.xml><?xml version="1.0" encoding="utf-8"?>
<p:tagLst xmlns:p="http://schemas.openxmlformats.org/presentationml/2006/main">
  <p:tag name="KSO_WM_SLIDE_ID" val="diagram20198924_3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900.387*205.958"/>
  <p:tag name="KSO_WM_SLIDE_POSITION" val="29.8064*167.02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98924"/>
  <p:tag name="KSO_WM_SLIDE_LAYOUT" val="l"/>
  <p:tag name="KSO_WM_SLIDE_LAYOUT_CNT" val="1"/>
</p:tagLst>
</file>

<file path=ppt/tags/tag3.xml><?xml version="1.0" encoding="utf-8"?>
<p:tagLst xmlns:p="http://schemas.openxmlformats.org/presentationml/2006/main">
  <p:tag name="KSO_WM_SLIDE_ID" val="diagram20198924_3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900.387*205.958"/>
  <p:tag name="KSO_WM_SLIDE_POSITION" val="29.8064*167.02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98924"/>
  <p:tag name="KSO_WM_SLIDE_LAYOUT" val="l"/>
  <p:tag name="KSO_WM_SLIDE_LAYOUT_CNT" val="1"/>
</p:tagLst>
</file>

<file path=ppt/theme/theme1.xml><?xml version="1.0" encoding="utf-8"?>
<a:theme xmlns:a="http://schemas.openxmlformats.org/drawingml/2006/main" name="Office 主题">
  <a:themeElements>
    <a:clrScheme name="简约风蓝色通用发布会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7DA3"/>
      </a:accent1>
      <a:accent2>
        <a:srgbClr val="5B8BB2"/>
      </a:accent2>
      <a:accent3>
        <a:srgbClr val="6798C0"/>
      </a:accent3>
      <a:accent4>
        <a:srgbClr val="74A6CD"/>
      </a:accent4>
      <a:accent5>
        <a:srgbClr val="80B3DB"/>
      </a:accent5>
      <a:accent6>
        <a:srgbClr val="8DC1E9"/>
      </a:accent6>
      <a:hlink>
        <a:srgbClr val="0563C1"/>
      </a:hlink>
      <a:folHlink>
        <a:srgbClr val="954F72"/>
      </a:folHlink>
    </a:clrScheme>
    <a:fontScheme name="Office">
      <a:majorFont>
        <a:latin typeface="思源黑体 CN Medium"/>
        <a:ea typeface=""/>
        <a:cs typeface=""/>
        <a:font script="Jpan" typeface="ＭＳ Ｐゴシック"/>
        <a:font script="Hang" typeface="맑은 고딕"/>
        <a:font script="Hans" typeface="思源黑体 CN Medium"/>
        <a:font script="Hant" typeface="新細明體"/>
        <a:font script="Arab" typeface="思源黑体 CN Medium"/>
        <a:font script="Hebr" typeface="思源黑体 CN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ajorFont>
      <a:minorFont>
        <a:latin typeface="思源黑体 CN Medium"/>
        <a:ea typeface=""/>
        <a:cs typeface=""/>
        <a:font script="Jpan" typeface="ＭＳ Ｐゴシック"/>
        <a:font script="Hang" typeface="맑은 고딕"/>
        <a:font script="Hans" typeface="思源黑体 CN Medium"/>
        <a:font script="Hant" typeface="新細明體"/>
        <a:font script="Arab" typeface="思源黑体 CN Medium"/>
        <a:font script="Hebr" typeface="思源黑体 CN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CN Medium"/>
        <a:ea typeface=""/>
        <a:cs typeface=""/>
        <a:font script="Jpan" typeface="ＭＳ Ｐゴシック"/>
        <a:font script="Hang" typeface="맑은 고딕"/>
        <a:font script="Hans" typeface="思源黑体 CN Medium"/>
        <a:font script="Hant" typeface="新細明體"/>
        <a:font script="Arab" typeface="思源黑体 CN Medium"/>
        <a:font script="Hebr" typeface="思源黑体 CN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ajorFont>
      <a:minorFont>
        <a:latin typeface="思源黑体 CN Medium"/>
        <a:ea typeface=""/>
        <a:cs typeface=""/>
        <a:font script="Jpan" typeface="ＭＳ Ｐゴシック"/>
        <a:font script="Hang" typeface="맑은 고딕"/>
        <a:font script="Hans" typeface="思源黑体 CN Medium"/>
        <a:font script="Hant" typeface="新細明體"/>
        <a:font script="Arab" typeface="思源黑体 CN Medium"/>
        <a:font script="Hebr" typeface="思源黑体 CN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CN Medium"/>
        <a:ea typeface=""/>
        <a:cs typeface=""/>
        <a:font script="Jpan" typeface="ＭＳ Ｐゴシック"/>
        <a:font script="Hang" typeface="맑은 고딕"/>
        <a:font script="Hans" typeface="思源黑体 CN Medium"/>
        <a:font script="Hant" typeface="新細明體"/>
        <a:font script="Arab" typeface="思源黑体 CN Medium"/>
        <a:font script="Hebr" typeface="思源黑体 CN Medium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ajorFont>
      <a:minorFont>
        <a:latin typeface="思源黑体 CN Medium"/>
        <a:ea typeface=""/>
        <a:cs typeface=""/>
        <a:font script="Jpan" typeface="ＭＳ Ｐゴシック"/>
        <a:font script="Hang" typeface="맑은 고딕"/>
        <a:font script="Hans" typeface="思源黑体 CN Medium"/>
        <a:font script="Hant" typeface="新細明體"/>
        <a:font script="Arab" typeface="思源黑体 CN Medium"/>
        <a:font script="Hebr" typeface="思源黑体 CN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192</Paragraphs>
  <Slides>17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思源黑体 CN Medium</vt:lpstr>
      <vt:lpstr>汉仪中黑KW</vt:lpstr>
      <vt:lpstr>思源黑体 CN Bold</vt:lpstr>
      <vt:lpstr>汉仪新人文宋 75W</vt:lpstr>
      <vt:lpstr>汉仪旗黑-50简</vt:lpstr>
      <vt:lpstr>微软雅黑</vt:lpstr>
      <vt:lpstr>汉仪旗黑</vt:lpstr>
      <vt:lpstr>Adobe 黑体 Std R</vt:lpstr>
      <vt:lpstr>Calibri</vt:lpstr>
      <vt:lpstr>Helvetica Neue</vt:lpstr>
      <vt:lpstr>宋体</vt:lpstr>
      <vt:lpstr>汉仪书宋二KW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luoxiwen</dc:creator>
  <cp:lastModifiedBy>　</cp:lastModifiedBy>
  <cp:revision>103</cp:revision>
  <dcterms:created xsi:type="dcterms:W3CDTF">2023-02-14T10:11:35Z</dcterms:created>
  <dcterms:modified xsi:type="dcterms:W3CDTF">2023-02-14T10:11:35Z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F22AD1699F0979C312FFE96394D76153</vt:lpwstr>
  </property>
  <property fmtid="{D5CDD505-2E9C-101B-9397-08002B2CF9AE}" pid="4" name="KSOTemplateUUID">
    <vt:lpwstr>v1.0_mb_ahA5f1phzD/non4iviizQQ==</vt:lpwstr>
  </property>
</Properties>
</file>