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7103725" cy="102342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jd2h+2wYo4u96pe7kDmuoNC/x8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290" cy="513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812" y="0"/>
            <a:ext cx="3078290" cy="513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0804"/>
            <a:ext cx="3078290" cy="5134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大家好 我是上海锦木信息技术有限公司的产品经理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今天由我来介绍MongoT实时同步迁移工具D2T。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10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在实时同步时，QPS可达6W条每秒，一般是很高的 可以满足绝大多少业务场景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我们介绍一下用户使用我们D2T的案例，从业务场景 用时等方便介绍一下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可控 稳定 对比性能图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全方位保障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1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11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某</a:t>
            </a:r>
            <a:r>
              <a:rPr lang="zh-CN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证劵</a:t>
            </a:r>
            <a:r>
              <a:rPr lang="zh-CN"/>
              <a:t>公司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容宅的好处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业务场景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实现效果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，生产中心的业务除了在本地备份外，还可以在灾备中心进行备份，双活架构下支持双中心互备，提升业务韧性，实现业务的双保险。利用D2T同步工具，把远端数据实时写入目标端。</a:t>
            </a:r>
            <a:endParaRPr/>
          </a:p>
        </p:txBody>
      </p:sp>
      <p:sp>
        <p:nvSpPr>
          <p:cNvPr id="328" name="Google Shape;328;p11:notes"/>
          <p:cNvSpPr txBox="1"/>
          <p:nvPr>
            <p:ph idx="12" type="sldNum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2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2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容宅的好处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业务场景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实现效果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某航空公司，要进行MongoDB复制集集群跨大版本升级3.2至4.4版本。由于应用端需要快速升级变更，传统的MOngoDB复制集需要进行逐级版本升级，此过程比较耗时，且出现异常情况，不能及时切换原正确状态。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我司给航空公司的的解决方案是，搭建新4.4版本数据库，利用D2T实时迁移旧数据到新集群，当新旧集群无延迟时，修改应用端数据库地址。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在此案例中，原端数据为700GB，实时数据1w条每秒，中间穿插出现建标，删表等DDL操作。D2T一共用时6小时传输完成，其中全量用时5小时，实时用时1小时。</a:t>
            </a:r>
            <a:endParaRPr/>
          </a:p>
        </p:txBody>
      </p:sp>
      <p:sp>
        <p:nvSpPr>
          <p:cNvPr id="336" name="Google Shape;336;p12:notes"/>
          <p:cNvSpPr txBox="1"/>
          <p:nvPr>
            <p:ph idx="12" type="sldNum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3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13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我们D2T作为 MongoDB数据同步的专业版。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后期我们也会吸取MongoT的开发经验，逐步稳扎的开发其他数据库同步工具。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将分为三个步骤走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14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 多类型数据库：我们将会增加MySQL，PG，达梦等数据库的全量和实时传输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 </a:t>
            </a:r>
            <a:r>
              <a:rPr lang="zh-CN">
                <a:latin typeface="SimSun"/>
                <a:ea typeface="SimSun"/>
                <a:cs typeface="SimSun"/>
                <a:sym typeface="SimSun"/>
              </a:rPr>
              <a:t>异构数据迁移：</a:t>
            </a:r>
            <a:r>
              <a:rPr lang="zh-CN">
                <a:solidFill>
                  <a:srgbClr val="FFFFFF"/>
                </a:solidFill>
              </a:rPr>
              <a:t>在关系型和非关系型数据库中，对SCHEMA模式的兼容性转换，实现数据的大一统抽象集成转换。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 </a:t>
            </a:r>
            <a:r>
              <a:rPr lang="zh-CN">
                <a:latin typeface="SimSun"/>
                <a:ea typeface="SimSun"/>
                <a:cs typeface="SimSun"/>
                <a:sym typeface="SimSun"/>
              </a:rPr>
              <a:t>云平台：集成腾讯云，阿里云，华为云等云平台，对外提供</a:t>
            </a:r>
            <a:r>
              <a:rPr lang="zh-CN"/>
              <a:t>SASS</a:t>
            </a:r>
            <a:r>
              <a:rPr lang="zh-CN">
                <a:latin typeface="SimSun"/>
                <a:ea typeface="SimSun"/>
                <a:cs typeface="SimSun"/>
                <a:sym typeface="SimSun"/>
              </a:rPr>
              <a:t>服务。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imSun"/>
                <a:ea typeface="SimSun"/>
                <a:cs typeface="SimSun"/>
                <a:sym typeface="SimSun"/>
              </a:rPr>
              <a:t>同时</a:t>
            </a:r>
            <a:r>
              <a:rPr lang="zh-CN"/>
              <a:t> </a:t>
            </a:r>
            <a:r>
              <a:rPr lang="zh-CN">
                <a:latin typeface="SimSun"/>
                <a:ea typeface="SimSun"/>
                <a:cs typeface="SimSun"/>
                <a:sym typeface="SimSun"/>
              </a:rPr>
              <a:t>为支持软件国产化，我们将持续支持国产数据库数据迁移，国产操作系统的适配等。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imSun"/>
                <a:ea typeface="SimSun"/>
                <a:cs typeface="SimSun"/>
                <a:sym typeface="SimSun"/>
              </a:rPr>
              <a:t>大家敬请期待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logo </a:t>
            </a:r>
            <a:r>
              <a:rPr lang="zh-CN">
                <a:latin typeface="SimSun"/>
                <a:ea typeface="SimSun"/>
                <a:cs typeface="SimSun"/>
                <a:sym typeface="SimSun"/>
              </a:rPr>
              <a:t>图表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15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 多类型数据库：我们将会增加MySQL，PG，达梦等数据库的全量和实时传输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 </a:t>
            </a:r>
            <a:r>
              <a:rPr lang="zh-CN">
                <a:latin typeface="SimSun"/>
                <a:ea typeface="SimSun"/>
                <a:cs typeface="SimSun"/>
                <a:sym typeface="SimSun"/>
              </a:rPr>
              <a:t>异构数据迁移：</a:t>
            </a:r>
            <a:r>
              <a:rPr lang="zh-CN">
                <a:solidFill>
                  <a:srgbClr val="FFFFFF"/>
                </a:solidFill>
              </a:rPr>
              <a:t>在关系型和非关系型数据库中，对SCHEMA模式的兼容性转换，实现数据的大一统抽象集成转换。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 </a:t>
            </a:r>
            <a:r>
              <a:rPr lang="zh-CN">
                <a:latin typeface="SimSun"/>
                <a:ea typeface="SimSun"/>
                <a:cs typeface="SimSun"/>
                <a:sym typeface="SimSun"/>
              </a:rPr>
              <a:t>云平台：集成腾讯云，阿里云，华为云等云平台，对外提供</a:t>
            </a:r>
            <a:r>
              <a:rPr lang="zh-CN"/>
              <a:t>SASS</a:t>
            </a:r>
            <a:r>
              <a:rPr lang="zh-CN">
                <a:latin typeface="SimSun"/>
                <a:ea typeface="SimSun"/>
                <a:cs typeface="SimSun"/>
                <a:sym typeface="SimSun"/>
              </a:rPr>
              <a:t>服务。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imSun"/>
                <a:ea typeface="SimSun"/>
                <a:cs typeface="SimSun"/>
                <a:sym typeface="SimSun"/>
              </a:rPr>
              <a:t>同时</a:t>
            </a:r>
            <a:r>
              <a:rPr lang="zh-CN"/>
              <a:t> </a:t>
            </a:r>
            <a:r>
              <a:rPr lang="zh-CN">
                <a:latin typeface="SimSun"/>
                <a:ea typeface="SimSun"/>
                <a:cs typeface="SimSun"/>
                <a:sym typeface="SimSun"/>
              </a:rPr>
              <a:t>为支持软件国产化，我们将持续支持国产数据库数据迁移，国产操作系统的适配等。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imSun"/>
                <a:ea typeface="SimSun"/>
                <a:cs typeface="SimSun"/>
                <a:sym typeface="SimSun"/>
              </a:rPr>
              <a:t>大家敬请期待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logo </a:t>
            </a:r>
            <a:r>
              <a:rPr lang="zh-CN">
                <a:latin typeface="SimSun"/>
                <a:ea typeface="SimSun"/>
                <a:cs typeface="SimSun"/>
                <a:sym typeface="SimSun"/>
              </a:rPr>
              <a:t>图表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16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 多类型数据库：我们将会增加MySQL，PG，达梦等数据库的全量和实时传输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 </a:t>
            </a:r>
            <a:r>
              <a:rPr lang="zh-CN">
                <a:latin typeface="SimSun"/>
                <a:ea typeface="SimSun"/>
                <a:cs typeface="SimSun"/>
                <a:sym typeface="SimSun"/>
              </a:rPr>
              <a:t>异构数据迁移：</a:t>
            </a:r>
            <a:r>
              <a:rPr lang="zh-CN">
                <a:solidFill>
                  <a:srgbClr val="FFFFFF"/>
                </a:solidFill>
              </a:rPr>
              <a:t>在关系型和非关系型数据库中，对SCHEMA模式的兼容性转换，实现数据的大一统抽象集成转换。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 </a:t>
            </a:r>
            <a:r>
              <a:rPr lang="zh-CN">
                <a:latin typeface="SimSun"/>
                <a:ea typeface="SimSun"/>
                <a:cs typeface="SimSun"/>
                <a:sym typeface="SimSun"/>
              </a:rPr>
              <a:t>云平台：集成腾讯云，阿里云，华为云等云平台，对外提供</a:t>
            </a:r>
            <a:r>
              <a:rPr lang="zh-CN"/>
              <a:t>SASS</a:t>
            </a:r>
            <a:r>
              <a:rPr lang="zh-CN">
                <a:latin typeface="SimSun"/>
                <a:ea typeface="SimSun"/>
                <a:cs typeface="SimSun"/>
                <a:sym typeface="SimSun"/>
              </a:rPr>
              <a:t>服务。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imSun"/>
                <a:ea typeface="SimSun"/>
                <a:cs typeface="SimSun"/>
                <a:sym typeface="SimSun"/>
              </a:rPr>
              <a:t>同时</a:t>
            </a:r>
            <a:r>
              <a:rPr lang="zh-CN"/>
              <a:t> </a:t>
            </a:r>
            <a:r>
              <a:rPr lang="zh-CN">
                <a:latin typeface="SimSun"/>
                <a:ea typeface="SimSun"/>
                <a:cs typeface="SimSun"/>
                <a:sym typeface="SimSun"/>
              </a:rPr>
              <a:t>为支持软件国产化，我们将持续支持国产数据库数据迁移，国产操作系统的适配等。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imSun"/>
                <a:ea typeface="SimSun"/>
                <a:cs typeface="SimSun"/>
                <a:sym typeface="SimSun"/>
              </a:rPr>
              <a:t>大家敬请期待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logo </a:t>
            </a:r>
            <a:r>
              <a:rPr lang="zh-CN">
                <a:latin typeface="SimSun"/>
                <a:ea typeface="SimSun"/>
                <a:cs typeface="SimSun"/>
                <a:sym typeface="SimSun"/>
              </a:rPr>
              <a:t>图表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7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7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今天会议分为四个主题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 产品概述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 产品功能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 产品优势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 未来发展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正式进入第一个主题 产品概述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相信大家 听到Mongo，即可知道此款工具主要支持MongoDB库的数据迁移。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D2T是一个以JAVA语言开发的通用的软件。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帮助用户进行实现数据备份，实时迁移，备份容灾等业务操作。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在当前的数据库系统生态中，大部分系统都支持多个节点实例间的数据同步机制，如Mysql Master/Slave主从同步，Redis AOF主从同步等，MongoDB的副本集同步，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上述机制很好的支撑了一个集群的数据冗余高可用。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在跨单元、跨数据中心的数据同步，在业务层有时候就显得很重要，它使得同城多机房的负载均衡，多机房的互备，甚至是异地多数据中心容灾和多活成为可能。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由于目前MongoDB副本集内置的主从同步对于这种业务场景有较大的局限性，为此，我们开发了D2T同步工具，可以应用在实例，机房、跨数据中心复制，满足灾备和多活需求。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传统MongoDB数据同步仅支持相同架构的数据同步，D2T支持单节点，复制集，分片三种类型架构的数据相互传输。帮助用户实现类似于复制集点到分片 分片到单节点的数据同步方案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D2T的核心实时同步：我们利用对OPLOG日志的解析和应用，高效安全的实现实时同步。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下面 我们介绍一下 产品功能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我们具有 简单 安全    适用性强 多功能  高性能 特点。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下面我们展开介绍一下高性能特点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7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D2T的特点：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 高效数据校验：保证数据量 数据值 索引信息 表结构的一致性。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 多种同步方案：我们以全量和实时同步为基础，组合封装多种同步方案。例如 我们可以设置读取全量数据后，再读取Oplog数据到某某时间点的全量加增量同步方案。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 高速同步机制： 原则上D2T的性能无上限，提供资源（CPU，内存，带宽）越高，则传输性能越高。无论高性能服务器还是低性能机器，D2T均可高效传输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 小巧稳定：D2T以jar包的方式运行，即在JVM平台上运行，因此可以支持多版本操作系统。当部署安装时，仅以jar命令运行，操作简单，方便易用。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拆分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白活不普通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突出点</a:t>
            </a:r>
            <a:endParaRPr/>
          </a:p>
        </p:txBody>
      </p:sp>
      <p:sp>
        <p:nvSpPr>
          <p:cNvPr id="242" name="Google Shape;242;p7:notes"/>
          <p:cNvSpPr txBox="1"/>
          <p:nvPr>
            <p:ph idx="12" type="sldNum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8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同步模式：</a:t>
            </a:r>
            <a:r>
              <a:rPr lang="zh-CN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全量，实时，全量和增量，全量和实时。 其中增量是指有时间范围限制的Oplog实时同步</a:t>
            </a:r>
            <a:endParaRPr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断点续传：source端MongoDB意外宕机时重启，</a:t>
            </a:r>
            <a:r>
              <a:rPr lang="zh-CN"/>
              <a:t>D2T</a:t>
            </a:r>
            <a:r>
              <a:rPr lang="zh-CN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依然能够正常 无丢失的同步数据。当</a:t>
            </a:r>
            <a:r>
              <a:rPr lang="zh-CN"/>
              <a:t>D2T</a:t>
            </a:r>
            <a:r>
              <a:rPr lang="zh-CN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意外关闭时，下次启动</a:t>
            </a:r>
            <a:r>
              <a:rPr lang="zh-CN"/>
              <a:t>D2T</a:t>
            </a:r>
            <a:r>
              <a:rPr lang="zh-CN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时，能自动追踪到断点处，且进行追加重传。</a:t>
            </a:r>
            <a:endParaRPr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支持多版本：</a:t>
            </a:r>
            <a:r>
              <a:rPr lang="zh-CN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目前</a:t>
            </a:r>
            <a:r>
              <a:rPr lang="zh-CN"/>
              <a:t>D2T</a:t>
            </a:r>
            <a:r>
              <a:rPr lang="zh-CN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支持3.2到6.0的MongoDB。新版本的时许表，桶表均 可靠支持传输同步。</a:t>
            </a:r>
            <a:endParaRPr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DDL操作：源端MongoDB所有操作可应用在目标端，同时记录DDL操作日志，方便日后审计排查。</a:t>
            </a:r>
            <a:endParaRPr>
              <a:solidFill>
                <a:schemeClr val="accent3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Oplog延迟：延迟同步Oplog可以方便用户进行故障切换</a:t>
            </a:r>
            <a:endParaRPr>
              <a:solidFill>
                <a:schemeClr val="accent3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还有其他功能：同步库表名单过滤，oplog同步范围设置 数据校验 等</a:t>
            </a:r>
            <a:endParaRPr>
              <a:solidFill>
                <a:schemeClr val="accent3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9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在40核CPU，128GB内存，1G带宽的服务器中，全量同步模式下 配置8读取线程，16写入线程，QPS达到25w条每秒。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当然在全量同步模式下，原则上来说提供资源数越多，QPS越高。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" type="objOnly">
  <p:cSld name="OBJECT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 txBox="1"/>
          <p:nvPr>
            <p:ph idx="1" type="body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1186774" y="1778438"/>
            <a:ext cx="4873574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/>
        </p:txBody>
      </p:sp>
      <p:sp>
        <p:nvSpPr>
          <p:cNvPr id="47" name="Google Shape;47;p24"/>
          <p:cNvSpPr txBox="1"/>
          <p:nvPr>
            <p:ph idx="2" type="body"/>
          </p:nvPr>
        </p:nvSpPr>
        <p:spPr>
          <a:xfrm>
            <a:off x="1186774" y="2665379"/>
            <a:ext cx="4873574" cy="3524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3" type="body"/>
          </p:nvPr>
        </p:nvSpPr>
        <p:spPr>
          <a:xfrm>
            <a:off x="6256938" y="1778438"/>
            <a:ext cx="4897576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/>
        </p:txBody>
      </p:sp>
      <p:sp>
        <p:nvSpPr>
          <p:cNvPr id="49" name="Google Shape;49;p24"/>
          <p:cNvSpPr txBox="1"/>
          <p:nvPr>
            <p:ph idx="4" type="body"/>
          </p:nvPr>
        </p:nvSpPr>
        <p:spPr>
          <a:xfrm>
            <a:off x="6256938" y="2665379"/>
            <a:ext cx="4897576" cy="3524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/>
          <p:nvPr>
            <p:ph idx="2" type="pic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26"/>
          <p:cNvSpPr txBox="1"/>
          <p:nvPr>
            <p:ph idx="1" type="body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版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简约封面背景" id="80" name="Google Shape;8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1"/>
          <p:cNvGrpSpPr/>
          <p:nvPr/>
        </p:nvGrpSpPr>
        <p:grpSpPr>
          <a:xfrm>
            <a:off x="661670" y="0"/>
            <a:ext cx="10729595" cy="6864985"/>
            <a:chOff x="1042" y="0"/>
            <a:chExt cx="16897" cy="10811"/>
          </a:xfrm>
        </p:grpSpPr>
        <p:sp>
          <p:nvSpPr>
            <p:cNvPr id="82" name="Google Shape;82;p1"/>
            <p:cNvSpPr txBox="1"/>
            <p:nvPr/>
          </p:nvSpPr>
          <p:spPr>
            <a:xfrm>
              <a:off x="1042" y="951"/>
              <a:ext cx="3587" cy="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CN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WHALEAL</a:t>
              </a:r>
              <a:endPara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" name="Google Shape;83;p1"/>
            <p:cNvCxnSpPr/>
            <p:nvPr/>
          </p:nvCxnSpPr>
          <p:spPr>
            <a:xfrm>
              <a:off x="17939" y="0"/>
              <a:ext cx="0" cy="10811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1"/>
            <p:cNvCxnSpPr/>
            <p:nvPr/>
          </p:nvCxnSpPr>
          <p:spPr>
            <a:xfrm>
              <a:off x="17939" y="1986"/>
              <a:ext cx="0" cy="2300"/>
            </a:xfrm>
            <a:prstGeom prst="straightConnector1">
              <a:avLst/>
            </a:prstGeom>
            <a:noFill/>
            <a:ln cap="flat" cmpd="sng" w="508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5" name="Google Shape;85;p1"/>
          <p:cNvSpPr txBox="1"/>
          <p:nvPr/>
        </p:nvSpPr>
        <p:spPr>
          <a:xfrm>
            <a:off x="447675" y="1454150"/>
            <a:ext cx="11296015" cy="1938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1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D2T </a:t>
            </a:r>
            <a:r>
              <a:rPr b="1" i="0" lang="zh-CN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Document Data Transfer</a:t>
            </a:r>
            <a:r>
              <a:rPr b="1" i="0" lang="zh-CN" sz="1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2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1"/>
          <p:cNvGrpSpPr/>
          <p:nvPr/>
        </p:nvGrpSpPr>
        <p:grpSpPr>
          <a:xfrm>
            <a:off x="719455" y="3291209"/>
            <a:ext cx="9843135" cy="2051612"/>
            <a:chOff x="1115" y="3999"/>
            <a:chExt cx="15501" cy="3231"/>
          </a:xfrm>
        </p:grpSpPr>
        <p:grpSp>
          <p:nvGrpSpPr>
            <p:cNvPr id="87" name="Google Shape;87;p1"/>
            <p:cNvGrpSpPr/>
            <p:nvPr/>
          </p:nvGrpSpPr>
          <p:grpSpPr>
            <a:xfrm>
              <a:off x="1206" y="6625"/>
              <a:ext cx="605" cy="605"/>
              <a:chOff x="1216" y="6197"/>
              <a:chExt cx="762" cy="762"/>
            </a:xfrm>
          </p:grpSpPr>
          <p:sp>
            <p:nvSpPr>
              <p:cNvPr id="88" name="Google Shape;88;p1"/>
              <p:cNvSpPr/>
              <p:nvPr/>
            </p:nvSpPr>
            <p:spPr>
              <a:xfrm>
                <a:off x="1216" y="6197"/>
                <a:ext cx="762" cy="7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 rot="5400000">
                <a:off x="1494" y="6498"/>
                <a:ext cx="245" cy="158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" name="Google Shape;90;p1"/>
            <p:cNvSpPr txBox="1"/>
            <p:nvPr/>
          </p:nvSpPr>
          <p:spPr>
            <a:xfrm>
              <a:off x="1897" y="6591"/>
              <a:ext cx="4547" cy="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CN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演讲人：上海锦木</a:t>
              </a:r>
              <a:endPara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" name="Google Shape;91;p1"/>
            <p:cNvGrpSpPr/>
            <p:nvPr/>
          </p:nvGrpSpPr>
          <p:grpSpPr>
            <a:xfrm>
              <a:off x="1115" y="3999"/>
              <a:ext cx="15501" cy="2219"/>
              <a:chOff x="1115" y="3999"/>
              <a:chExt cx="15501" cy="2219"/>
            </a:xfrm>
          </p:grpSpPr>
          <p:sp>
            <p:nvSpPr>
              <p:cNvPr id="92" name="Google Shape;92;p1"/>
              <p:cNvSpPr txBox="1"/>
              <p:nvPr/>
            </p:nvSpPr>
            <p:spPr>
              <a:xfrm>
                <a:off x="6445" y="3999"/>
                <a:ext cx="10171" cy="15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zh-CN" sz="4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实时迁移工具</a:t>
                </a:r>
                <a:endParaRPr b="0" i="0" sz="4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"/>
              <p:cNvSpPr txBox="1"/>
              <p:nvPr/>
            </p:nvSpPr>
            <p:spPr>
              <a:xfrm>
                <a:off x="1115" y="5711"/>
                <a:ext cx="8142" cy="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1206" y="5402"/>
                <a:ext cx="7960" cy="195"/>
              </a:xfrm>
              <a:prstGeom prst="rect">
                <a:avLst/>
              </a:prstGeom>
              <a:solidFill>
                <a:schemeClr val="accen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5" name="Google Shape;95;p1"/>
          <p:cNvSpPr/>
          <p:nvPr/>
        </p:nvSpPr>
        <p:spPr>
          <a:xfrm rot="-5400000">
            <a:off x="11395075" y="-11430"/>
            <a:ext cx="785495" cy="808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"/>
          <p:cNvGrpSpPr/>
          <p:nvPr/>
        </p:nvGrpSpPr>
        <p:grpSpPr>
          <a:xfrm>
            <a:off x="11643995" y="313055"/>
            <a:ext cx="288290" cy="159385"/>
            <a:chOff x="17448" y="1136"/>
            <a:chExt cx="454" cy="251"/>
          </a:xfrm>
        </p:grpSpPr>
        <p:sp>
          <p:nvSpPr>
            <p:cNvPr id="97" name="Google Shape;97;p1"/>
            <p:cNvSpPr/>
            <p:nvPr/>
          </p:nvSpPr>
          <p:spPr>
            <a:xfrm>
              <a:off x="17448" y="1136"/>
              <a:ext cx="454" cy="91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7448" y="1296"/>
              <a:ext cx="454" cy="91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0"/>
          <p:cNvSpPr txBox="1"/>
          <p:nvPr/>
        </p:nvSpPr>
        <p:spPr>
          <a:xfrm flipH="1">
            <a:off x="920336" y="467572"/>
            <a:ext cx="2978563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实时同步</a:t>
            </a:r>
            <a:endParaRPr sz="1200">
              <a:solidFill>
                <a:schemeClr val="accent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20" name="Google Shape;320;p10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21" name="Google Shape;321;p10"/>
          <p:cNvSpPr txBox="1"/>
          <p:nvPr/>
        </p:nvSpPr>
        <p:spPr>
          <a:xfrm flipH="1">
            <a:off x="1156970" y="1383665"/>
            <a:ext cx="1605280" cy="39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配置信息</a:t>
            </a:r>
            <a:endParaRPr sz="12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22" name="Google Shape;322;p10"/>
          <p:cNvSpPr txBox="1"/>
          <p:nvPr/>
        </p:nvSpPr>
        <p:spPr>
          <a:xfrm flipH="1">
            <a:off x="1156970" y="3911600"/>
            <a:ext cx="1605280" cy="39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测试结果</a:t>
            </a:r>
            <a:endParaRPr sz="12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23" name="Google Shape;3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1645" y="1706880"/>
            <a:ext cx="7826375" cy="2338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1645" y="4504690"/>
            <a:ext cx="5785485" cy="1979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585" y="1437640"/>
            <a:ext cx="7670165" cy="388874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1"/>
          <p:cNvSpPr txBox="1"/>
          <p:nvPr/>
        </p:nvSpPr>
        <p:spPr>
          <a:xfrm flipH="1">
            <a:off x="920336" y="467572"/>
            <a:ext cx="2978563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案例-某证劵公司</a:t>
            </a:r>
            <a:endParaRPr sz="24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2" name="Google Shape;332;p11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6790" y="1687830"/>
            <a:ext cx="8401050" cy="422402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2"/>
          <p:cNvSpPr txBox="1"/>
          <p:nvPr/>
        </p:nvSpPr>
        <p:spPr>
          <a:xfrm flipH="1">
            <a:off x="920336" y="467572"/>
            <a:ext cx="2978563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案例-某航空公司</a:t>
            </a:r>
            <a:endParaRPr sz="24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40" name="Google Shape;340;p1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简约封面背景" id="345" name="Google Shape;34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36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3"/>
          <p:cNvSpPr/>
          <p:nvPr/>
        </p:nvSpPr>
        <p:spPr>
          <a:xfrm rot="-5400000">
            <a:off x="2727325" y="-384175"/>
            <a:ext cx="3797935" cy="7688580"/>
          </a:xfrm>
          <a:prstGeom prst="rect">
            <a:avLst/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3"/>
          <p:cNvSpPr/>
          <p:nvPr/>
        </p:nvSpPr>
        <p:spPr>
          <a:xfrm rot="-5400000">
            <a:off x="798195" y="2862898"/>
            <a:ext cx="1160145" cy="119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3"/>
          <p:cNvSpPr txBox="1"/>
          <p:nvPr/>
        </p:nvSpPr>
        <p:spPr>
          <a:xfrm>
            <a:off x="749935" y="2747010"/>
            <a:ext cx="1277620" cy="1198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3"/>
          <p:cNvSpPr txBox="1"/>
          <p:nvPr/>
        </p:nvSpPr>
        <p:spPr>
          <a:xfrm>
            <a:off x="2245995" y="2823210"/>
            <a:ext cx="2868930" cy="8299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未来发展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3"/>
          <p:cNvSpPr txBox="1"/>
          <p:nvPr/>
        </p:nvSpPr>
        <p:spPr>
          <a:xfrm>
            <a:off x="2245995" y="3479165"/>
            <a:ext cx="286893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242626"/>
                </a:solidFill>
                <a:latin typeface="Arial"/>
                <a:ea typeface="Arial"/>
                <a:cs typeface="Arial"/>
                <a:sym typeface="Arial"/>
              </a:rPr>
              <a:t>Future Development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1" name="Google Shape;351;p13"/>
          <p:cNvCxnSpPr/>
          <p:nvPr/>
        </p:nvCxnSpPr>
        <p:spPr>
          <a:xfrm>
            <a:off x="1974215" y="4039870"/>
            <a:ext cx="6497320" cy="0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2" name="Google Shape;352;p13"/>
          <p:cNvSpPr/>
          <p:nvPr/>
        </p:nvSpPr>
        <p:spPr>
          <a:xfrm>
            <a:off x="7355205" y="3968115"/>
            <a:ext cx="1116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3" name="Google Shape;353;p13"/>
          <p:cNvGrpSpPr/>
          <p:nvPr/>
        </p:nvGrpSpPr>
        <p:grpSpPr>
          <a:xfrm>
            <a:off x="661670" y="0"/>
            <a:ext cx="10729595" cy="6864985"/>
            <a:chOff x="1042" y="0"/>
            <a:chExt cx="16897" cy="10811"/>
          </a:xfrm>
        </p:grpSpPr>
        <p:sp>
          <p:nvSpPr>
            <p:cNvPr id="354" name="Google Shape;354;p13"/>
            <p:cNvSpPr txBox="1"/>
            <p:nvPr/>
          </p:nvSpPr>
          <p:spPr>
            <a:xfrm>
              <a:off x="1042" y="951"/>
              <a:ext cx="3587" cy="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DOCER</a:t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5" name="Google Shape;355;p13"/>
            <p:cNvCxnSpPr/>
            <p:nvPr/>
          </p:nvCxnSpPr>
          <p:spPr>
            <a:xfrm>
              <a:off x="17939" y="0"/>
              <a:ext cx="0" cy="10811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" name="Google Shape;356;p13"/>
            <p:cNvCxnSpPr/>
            <p:nvPr/>
          </p:nvCxnSpPr>
          <p:spPr>
            <a:xfrm>
              <a:off x="17939" y="1986"/>
              <a:ext cx="0" cy="2300"/>
            </a:xfrm>
            <a:prstGeom prst="straightConnector1">
              <a:avLst/>
            </a:prstGeom>
            <a:noFill/>
            <a:ln cap="flat" cmpd="sng" w="508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/>
          <p:nvPr/>
        </p:nvSpPr>
        <p:spPr>
          <a:xfrm>
            <a:off x="308759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0950" spcFirstLastPara="1" rIns="6095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665"/>
              <a:buFont typeface="Arial"/>
              <a:buNone/>
            </a:pPr>
            <a:r>
              <a:rPr b="0" i="0" lang="zh-CN" sz="2665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功能展望-</a:t>
            </a:r>
            <a:r>
              <a:rPr b="1" i="0" lang="zh-CN" sz="2665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多类型数据库</a:t>
            </a:r>
            <a:endParaRPr b="0" i="0" sz="2665" u="none" cap="none" strike="noStrike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385" y="1336040"/>
            <a:ext cx="10697845" cy="4185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/>
          <p:nvPr/>
        </p:nvSpPr>
        <p:spPr>
          <a:xfrm>
            <a:off x="308759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0950" spcFirstLastPara="1" rIns="6095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665"/>
              <a:buFont typeface="Arial"/>
              <a:buNone/>
            </a:pPr>
            <a:r>
              <a:rPr b="0" i="0" lang="zh-CN" sz="2665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功能展望-</a:t>
            </a:r>
            <a:r>
              <a:rPr b="1" i="0" lang="zh-CN" sz="2665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异构数据迁移</a:t>
            </a:r>
            <a:endParaRPr b="0" i="0" sz="2665" u="none" cap="none" strike="noStrike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2950" y="1143000"/>
            <a:ext cx="8166735" cy="499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/>
          <p:nvPr/>
        </p:nvSpPr>
        <p:spPr>
          <a:xfrm>
            <a:off x="308759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0950" spcFirstLastPara="1" rIns="6095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665"/>
              <a:buFont typeface="Arial"/>
              <a:buNone/>
            </a:pPr>
            <a:r>
              <a:rPr b="0" i="0" lang="zh-CN" sz="2665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功能展望-云平台</a:t>
            </a:r>
            <a:endParaRPr b="0" i="0" sz="2665" u="none" cap="none" strike="noStrike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0655" y="839470"/>
            <a:ext cx="8475345" cy="470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简约封面背景" id="379" name="Google Shape;3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0" name="Google Shape;380;p17"/>
          <p:cNvGrpSpPr/>
          <p:nvPr/>
        </p:nvGrpSpPr>
        <p:grpSpPr>
          <a:xfrm>
            <a:off x="661670" y="0"/>
            <a:ext cx="10729595" cy="6864985"/>
            <a:chOff x="1042" y="0"/>
            <a:chExt cx="16897" cy="10811"/>
          </a:xfrm>
        </p:grpSpPr>
        <p:sp>
          <p:nvSpPr>
            <p:cNvPr id="381" name="Google Shape;381;p17"/>
            <p:cNvSpPr txBox="1"/>
            <p:nvPr/>
          </p:nvSpPr>
          <p:spPr>
            <a:xfrm>
              <a:off x="1042" y="951"/>
              <a:ext cx="3587" cy="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WHALEAL</a:t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2" name="Google Shape;382;p17"/>
            <p:cNvCxnSpPr/>
            <p:nvPr/>
          </p:nvCxnSpPr>
          <p:spPr>
            <a:xfrm>
              <a:off x="17939" y="0"/>
              <a:ext cx="0" cy="10811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3" name="Google Shape;383;p17"/>
            <p:cNvCxnSpPr/>
            <p:nvPr/>
          </p:nvCxnSpPr>
          <p:spPr>
            <a:xfrm>
              <a:off x="17939" y="1986"/>
              <a:ext cx="0" cy="2300"/>
            </a:xfrm>
            <a:prstGeom prst="straightConnector1">
              <a:avLst/>
            </a:prstGeom>
            <a:noFill/>
            <a:ln cap="flat" cmpd="sng" w="508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84" name="Google Shape;384;p17"/>
          <p:cNvSpPr txBox="1"/>
          <p:nvPr/>
        </p:nvSpPr>
        <p:spPr>
          <a:xfrm>
            <a:off x="553085" y="1453880"/>
            <a:ext cx="6689090" cy="1938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  <a:endParaRPr b="1" sz="1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5" name="Google Shape;385;p17"/>
          <p:cNvGrpSpPr/>
          <p:nvPr/>
        </p:nvGrpSpPr>
        <p:grpSpPr>
          <a:xfrm>
            <a:off x="668020" y="2834640"/>
            <a:ext cx="6458585" cy="1950651"/>
            <a:chOff x="1024" y="4158"/>
            <a:chExt cx="10171" cy="3072"/>
          </a:xfrm>
        </p:grpSpPr>
        <p:grpSp>
          <p:nvGrpSpPr>
            <p:cNvPr id="386" name="Google Shape;386;p17"/>
            <p:cNvGrpSpPr/>
            <p:nvPr/>
          </p:nvGrpSpPr>
          <p:grpSpPr>
            <a:xfrm>
              <a:off x="1206" y="6625"/>
              <a:ext cx="605" cy="605"/>
              <a:chOff x="1216" y="6197"/>
              <a:chExt cx="762" cy="762"/>
            </a:xfrm>
          </p:grpSpPr>
          <p:sp>
            <p:nvSpPr>
              <p:cNvPr id="387" name="Google Shape;387;p17"/>
              <p:cNvSpPr/>
              <p:nvPr/>
            </p:nvSpPr>
            <p:spPr>
              <a:xfrm>
                <a:off x="1216" y="6197"/>
                <a:ext cx="762" cy="7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7"/>
              <p:cNvSpPr/>
              <p:nvPr/>
            </p:nvSpPr>
            <p:spPr>
              <a:xfrm rot="5400000">
                <a:off x="1494" y="6498"/>
                <a:ext cx="245" cy="158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9" name="Google Shape;389;p17"/>
            <p:cNvSpPr txBox="1"/>
            <p:nvPr/>
          </p:nvSpPr>
          <p:spPr>
            <a:xfrm>
              <a:off x="1897" y="6657"/>
              <a:ext cx="3169" cy="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演讲人：上海锦木</a:t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0" name="Google Shape;390;p17"/>
            <p:cNvGrpSpPr/>
            <p:nvPr/>
          </p:nvGrpSpPr>
          <p:grpSpPr>
            <a:xfrm>
              <a:off x="1024" y="4158"/>
              <a:ext cx="10171" cy="2061"/>
              <a:chOff x="1024" y="4158"/>
              <a:chExt cx="10171" cy="2061"/>
            </a:xfrm>
          </p:grpSpPr>
          <p:sp>
            <p:nvSpPr>
              <p:cNvPr id="391" name="Google Shape;391;p17"/>
              <p:cNvSpPr txBox="1"/>
              <p:nvPr/>
            </p:nvSpPr>
            <p:spPr>
              <a:xfrm>
                <a:off x="1024" y="4158"/>
                <a:ext cx="10171" cy="15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CN" sz="4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谢谢大家</a:t>
                </a:r>
                <a:endParaRPr b="1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7"/>
              <p:cNvSpPr txBox="1"/>
              <p:nvPr/>
            </p:nvSpPr>
            <p:spPr>
              <a:xfrm>
                <a:off x="1115" y="5711"/>
                <a:ext cx="8142" cy="5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CN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Thank You So Much</a:t>
                </a:r>
                <a:endParaRPr b="1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7"/>
              <p:cNvSpPr/>
              <p:nvPr/>
            </p:nvSpPr>
            <p:spPr>
              <a:xfrm>
                <a:off x="1206" y="5402"/>
                <a:ext cx="3175" cy="195"/>
              </a:xfrm>
              <a:prstGeom prst="rect">
                <a:avLst/>
              </a:prstGeom>
              <a:solidFill>
                <a:schemeClr val="accen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4" name="Google Shape;394;p17"/>
          <p:cNvSpPr/>
          <p:nvPr/>
        </p:nvSpPr>
        <p:spPr>
          <a:xfrm rot="-5400000">
            <a:off x="11395075" y="-11430"/>
            <a:ext cx="785495" cy="808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7"/>
          <p:cNvSpPr/>
          <p:nvPr/>
        </p:nvSpPr>
        <p:spPr>
          <a:xfrm rot="-5400000">
            <a:off x="10249535" y="768985"/>
            <a:ext cx="1125220" cy="1158240"/>
          </a:xfrm>
          <a:prstGeom prst="rect">
            <a:avLst/>
          </a:prstGeom>
          <a:solidFill>
            <a:srgbClr val="4E7DA4">
              <a:alpha val="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6" name="Google Shape;396;p17"/>
          <p:cNvGrpSpPr/>
          <p:nvPr/>
        </p:nvGrpSpPr>
        <p:grpSpPr>
          <a:xfrm>
            <a:off x="11643995" y="313055"/>
            <a:ext cx="288290" cy="159385"/>
            <a:chOff x="17448" y="1136"/>
            <a:chExt cx="454" cy="251"/>
          </a:xfrm>
        </p:grpSpPr>
        <p:sp>
          <p:nvSpPr>
            <p:cNvPr id="397" name="Google Shape;397;p17"/>
            <p:cNvSpPr/>
            <p:nvPr/>
          </p:nvSpPr>
          <p:spPr>
            <a:xfrm>
              <a:off x="17448" y="1136"/>
              <a:ext cx="454" cy="91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17448" y="1296"/>
              <a:ext cx="454" cy="91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目录页背景"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36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/>
          <p:nvPr/>
        </p:nvSpPr>
        <p:spPr>
          <a:xfrm rot="-5400000">
            <a:off x="-3060065" y="3060065"/>
            <a:ext cx="6859270" cy="739140"/>
          </a:xfrm>
          <a:prstGeom prst="rect">
            <a:avLst/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557655" y="370840"/>
            <a:ext cx="5396230" cy="1198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目录</a:t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612265" y="1231265"/>
            <a:ext cx="3711575" cy="8299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"/>
          <p:cNvGrpSpPr/>
          <p:nvPr/>
        </p:nvGrpSpPr>
        <p:grpSpPr>
          <a:xfrm>
            <a:off x="5824220" y="1624965"/>
            <a:ext cx="5153660" cy="1014730"/>
            <a:chOff x="9172" y="2559"/>
            <a:chExt cx="8116" cy="1598"/>
          </a:xfrm>
        </p:grpSpPr>
        <p:sp>
          <p:nvSpPr>
            <p:cNvPr id="108" name="Google Shape;108;p2"/>
            <p:cNvSpPr txBox="1"/>
            <p:nvPr/>
          </p:nvSpPr>
          <p:spPr>
            <a:xfrm>
              <a:off x="9172" y="2559"/>
              <a:ext cx="1961" cy="15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CN" sz="40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01.</a:t>
              </a:r>
              <a:endPara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" name="Google Shape;109;p2"/>
            <p:cNvCxnSpPr/>
            <p:nvPr/>
          </p:nvCxnSpPr>
          <p:spPr>
            <a:xfrm>
              <a:off x="10719" y="3835"/>
              <a:ext cx="6569" cy="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0" name="Google Shape;110;p2"/>
            <p:cNvSpPr/>
            <p:nvPr/>
          </p:nvSpPr>
          <p:spPr>
            <a:xfrm>
              <a:off x="16154" y="3722"/>
              <a:ext cx="1134" cy="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10562" y="2871"/>
              <a:ext cx="4518" cy="1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C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产品概述</a:t>
              </a:r>
              <a:endPara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12672" y="3244"/>
              <a:ext cx="4518" cy="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C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｜Product Overview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"/>
          <p:cNvSpPr/>
          <p:nvPr/>
        </p:nvSpPr>
        <p:spPr>
          <a:xfrm rot="-5400000">
            <a:off x="11395075" y="-11430"/>
            <a:ext cx="785495" cy="808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2"/>
          <p:cNvGrpSpPr/>
          <p:nvPr/>
        </p:nvGrpSpPr>
        <p:grpSpPr>
          <a:xfrm>
            <a:off x="11643995" y="313055"/>
            <a:ext cx="288290" cy="159385"/>
            <a:chOff x="17448" y="1136"/>
            <a:chExt cx="454" cy="251"/>
          </a:xfrm>
        </p:grpSpPr>
        <p:sp>
          <p:nvSpPr>
            <p:cNvPr id="115" name="Google Shape;115;p2"/>
            <p:cNvSpPr/>
            <p:nvPr/>
          </p:nvSpPr>
          <p:spPr>
            <a:xfrm>
              <a:off x="17448" y="1136"/>
              <a:ext cx="454" cy="91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7448" y="1296"/>
              <a:ext cx="454" cy="91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5824220" y="2767965"/>
            <a:ext cx="5153660" cy="1014730"/>
            <a:chOff x="9172" y="2559"/>
            <a:chExt cx="8116" cy="1598"/>
          </a:xfrm>
        </p:grpSpPr>
        <p:sp>
          <p:nvSpPr>
            <p:cNvPr id="118" name="Google Shape;118;p2"/>
            <p:cNvSpPr txBox="1"/>
            <p:nvPr/>
          </p:nvSpPr>
          <p:spPr>
            <a:xfrm>
              <a:off x="9172" y="2559"/>
              <a:ext cx="1961" cy="15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CN" sz="40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02.</a:t>
              </a:r>
              <a:endPara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" name="Google Shape;119;p2"/>
            <p:cNvCxnSpPr/>
            <p:nvPr/>
          </p:nvCxnSpPr>
          <p:spPr>
            <a:xfrm>
              <a:off x="10719" y="3835"/>
              <a:ext cx="6569" cy="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0" name="Google Shape;120;p2"/>
            <p:cNvSpPr/>
            <p:nvPr/>
          </p:nvSpPr>
          <p:spPr>
            <a:xfrm>
              <a:off x="16154" y="3722"/>
              <a:ext cx="1134" cy="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10562" y="2871"/>
              <a:ext cx="4518" cy="1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C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产品功能</a:t>
              </a:r>
              <a:endPara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12672" y="3244"/>
              <a:ext cx="4518" cy="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CN" sz="1200" u="none" cap="none" strike="noStrike">
                  <a:solidFill>
                    <a:srgbClr val="242626"/>
                  </a:solidFill>
                  <a:latin typeface="Arial"/>
                  <a:ea typeface="Arial"/>
                  <a:cs typeface="Arial"/>
                  <a:sym typeface="Arial"/>
                </a:rPr>
                <a:t>｜Product Function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5824220" y="3910965"/>
            <a:ext cx="5153660" cy="1014730"/>
            <a:chOff x="9172" y="2559"/>
            <a:chExt cx="8116" cy="1598"/>
          </a:xfrm>
        </p:grpSpPr>
        <p:sp>
          <p:nvSpPr>
            <p:cNvPr id="124" name="Google Shape;124;p2"/>
            <p:cNvSpPr txBox="1"/>
            <p:nvPr/>
          </p:nvSpPr>
          <p:spPr>
            <a:xfrm>
              <a:off x="9172" y="2559"/>
              <a:ext cx="1961" cy="15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CN" sz="40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03.</a:t>
              </a:r>
              <a:endPara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" name="Google Shape;125;p2"/>
            <p:cNvCxnSpPr/>
            <p:nvPr/>
          </p:nvCxnSpPr>
          <p:spPr>
            <a:xfrm>
              <a:off x="10719" y="3835"/>
              <a:ext cx="6569" cy="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6" name="Google Shape;126;p2"/>
            <p:cNvSpPr/>
            <p:nvPr/>
          </p:nvSpPr>
          <p:spPr>
            <a:xfrm>
              <a:off x="16154" y="3722"/>
              <a:ext cx="1134" cy="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10562" y="2871"/>
              <a:ext cx="4518" cy="1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C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产品评测</a:t>
              </a:r>
              <a:endPara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12672" y="3244"/>
              <a:ext cx="4518" cy="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CN" sz="1200" u="none" cap="none" strike="noStrike">
                  <a:solidFill>
                    <a:srgbClr val="242626"/>
                  </a:solidFill>
                  <a:latin typeface="Arial"/>
                  <a:ea typeface="Arial"/>
                  <a:cs typeface="Arial"/>
                  <a:sym typeface="Arial"/>
                </a:rPr>
                <a:t>｜Product Superiority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2"/>
          <p:cNvGrpSpPr/>
          <p:nvPr/>
        </p:nvGrpSpPr>
        <p:grpSpPr>
          <a:xfrm>
            <a:off x="5824220" y="5053965"/>
            <a:ext cx="5153660" cy="1014730"/>
            <a:chOff x="9172" y="2559"/>
            <a:chExt cx="8116" cy="1598"/>
          </a:xfrm>
        </p:grpSpPr>
        <p:sp>
          <p:nvSpPr>
            <p:cNvPr id="130" name="Google Shape;130;p2"/>
            <p:cNvSpPr txBox="1"/>
            <p:nvPr/>
          </p:nvSpPr>
          <p:spPr>
            <a:xfrm>
              <a:off x="9172" y="2559"/>
              <a:ext cx="1961" cy="15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CN" sz="40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04.</a:t>
              </a:r>
              <a:endPara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1" name="Google Shape;131;p2"/>
            <p:cNvCxnSpPr/>
            <p:nvPr/>
          </p:nvCxnSpPr>
          <p:spPr>
            <a:xfrm>
              <a:off x="10719" y="3835"/>
              <a:ext cx="6569" cy="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2" name="Google Shape;132;p2"/>
            <p:cNvSpPr/>
            <p:nvPr/>
          </p:nvSpPr>
          <p:spPr>
            <a:xfrm>
              <a:off x="16154" y="3722"/>
              <a:ext cx="1134" cy="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 txBox="1"/>
            <p:nvPr/>
          </p:nvSpPr>
          <p:spPr>
            <a:xfrm>
              <a:off x="10562" y="2871"/>
              <a:ext cx="4518" cy="1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C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未来发展</a:t>
              </a:r>
              <a:endPara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 txBox="1"/>
            <p:nvPr/>
          </p:nvSpPr>
          <p:spPr>
            <a:xfrm>
              <a:off x="12672" y="3244"/>
              <a:ext cx="4518" cy="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CN" sz="1200" u="none" cap="none" strike="noStrike">
                  <a:solidFill>
                    <a:srgbClr val="242626"/>
                  </a:solidFill>
                  <a:latin typeface="Arial"/>
                  <a:ea typeface="Arial"/>
                  <a:cs typeface="Arial"/>
                  <a:sym typeface="Arial"/>
                </a:rPr>
                <a:t>｜Future Development</a:t>
              </a:r>
              <a:endParaRPr b="1" i="0" sz="1200" u="none" cap="none" strike="noStrike">
                <a:solidFill>
                  <a:srgbClr val="24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简约封面背景" id="139" name="Google Shape;13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36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"/>
          <p:cNvSpPr/>
          <p:nvPr/>
        </p:nvSpPr>
        <p:spPr>
          <a:xfrm rot="-5400000">
            <a:off x="2727325" y="-384175"/>
            <a:ext cx="3797935" cy="7688580"/>
          </a:xfrm>
          <a:prstGeom prst="rect">
            <a:avLst/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/>
          <p:nvPr/>
        </p:nvSpPr>
        <p:spPr>
          <a:xfrm rot="-5400000">
            <a:off x="798195" y="2862898"/>
            <a:ext cx="1160145" cy="119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749935" y="2747010"/>
            <a:ext cx="1277620" cy="1198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2245995" y="2823210"/>
            <a:ext cx="2868930" cy="8299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产品概述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2245995" y="3479165"/>
            <a:ext cx="286893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Overview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3"/>
          <p:cNvCxnSpPr/>
          <p:nvPr/>
        </p:nvCxnSpPr>
        <p:spPr>
          <a:xfrm>
            <a:off x="1974215" y="4039870"/>
            <a:ext cx="6497320" cy="0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3"/>
          <p:cNvSpPr/>
          <p:nvPr/>
        </p:nvSpPr>
        <p:spPr>
          <a:xfrm>
            <a:off x="7355205" y="3968115"/>
            <a:ext cx="1116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Google Shape;147;p3"/>
          <p:cNvGrpSpPr/>
          <p:nvPr/>
        </p:nvGrpSpPr>
        <p:grpSpPr>
          <a:xfrm>
            <a:off x="661670" y="0"/>
            <a:ext cx="10729595" cy="6864985"/>
            <a:chOff x="1042" y="0"/>
            <a:chExt cx="16897" cy="10811"/>
          </a:xfrm>
        </p:grpSpPr>
        <p:sp>
          <p:nvSpPr>
            <p:cNvPr id="148" name="Google Shape;148;p3"/>
            <p:cNvSpPr txBox="1"/>
            <p:nvPr/>
          </p:nvSpPr>
          <p:spPr>
            <a:xfrm>
              <a:off x="1042" y="951"/>
              <a:ext cx="3587" cy="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CN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WHALEAL</a:t>
              </a:r>
              <a:endPara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9" name="Google Shape;149;p3"/>
            <p:cNvCxnSpPr/>
            <p:nvPr/>
          </p:nvCxnSpPr>
          <p:spPr>
            <a:xfrm>
              <a:off x="17939" y="0"/>
              <a:ext cx="0" cy="10811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3"/>
            <p:cNvCxnSpPr/>
            <p:nvPr/>
          </p:nvCxnSpPr>
          <p:spPr>
            <a:xfrm>
              <a:off x="17939" y="1986"/>
              <a:ext cx="0" cy="2300"/>
            </a:xfrm>
            <a:prstGeom prst="straightConnector1">
              <a:avLst/>
            </a:prstGeom>
            <a:noFill/>
            <a:ln cap="flat" cmpd="sng" w="508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/>
          <p:nvPr/>
        </p:nvSpPr>
        <p:spPr>
          <a:xfrm rot="-5400000">
            <a:off x="5704205" y="-5701030"/>
            <a:ext cx="784860" cy="12190095"/>
          </a:xfrm>
          <a:prstGeom prst="rect">
            <a:avLst/>
          </a:prstGeom>
          <a:solidFill>
            <a:schemeClr val="accent1">
              <a:alpha val="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4"/>
          <p:cNvGrpSpPr/>
          <p:nvPr/>
        </p:nvGrpSpPr>
        <p:grpSpPr>
          <a:xfrm>
            <a:off x="425768" y="514350"/>
            <a:ext cx="10164127" cy="521970"/>
            <a:chOff x="671" y="810"/>
            <a:chExt cx="16006" cy="822"/>
          </a:xfrm>
        </p:grpSpPr>
        <p:sp>
          <p:nvSpPr>
            <p:cNvPr id="157" name="Google Shape;157;p4"/>
            <p:cNvSpPr/>
            <p:nvPr/>
          </p:nvSpPr>
          <p:spPr>
            <a:xfrm>
              <a:off x="982" y="810"/>
              <a:ext cx="15695" cy="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CN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服务</a:t>
              </a:r>
              <a:endPara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675" y="1065"/>
              <a:ext cx="302" cy="3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4"/>
          <p:cNvSpPr/>
          <p:nvPr/>
        </p:nvSpPr>
        <p:spPr>
          <a:xfrm rot="-5400000">
            <a:off x="11395075" y="-11430"/>
            <a:ext cx="785495" cy="808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4"/>
          <p:cNvGrpSpPr/>
          <p:nvPr/>
        </p:nvGrpSpPr>
        <p:grpSpPr>
          <a:xfrm>
            <a:off x="11643995" y="313055"/>
            <a:ext cx="288290" cy="159385"/>
            <a:chOff x="17448" y="1136"/>
            <a:chExt cx="454" cy="251"/>
          </a:xfrm>
        </p:grpSpPr>
        <p:sp>
          <p:nvSpPr>
            <p:cNvPr id="161" name="Google Shape;161;p4"/>
            <p:cNvSpPr/>
            <p:nvPr/>
          </p:nvSpPr>
          <p:spPr>
            <a:xfrm>
              <a:off x="17448" y="1136"/>
              <a:ext cx="454" cy="91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7448" y="1296"/>
              <a:ext cx="454" cy="91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4"/>
          <p:cNvSpPr/>
          <p:nvPr/>
        </p:nvSpPr>
        <p:spPr>
          <a:xfrm>
            <a:off x="1255395" y="2740660"/>
            <a:ext cx="1565910" cy="156464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1535430" y="3019425"/>
            <a:ext cx="1005840" cy="10071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1132205" y="4501515"/>
            <a:ext cx="1812290" cy="45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数据迁移</a:t>
            </a:r>
            <a:endParaRPr b="1"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6687820" y="2740660"/>
            <a:ext cx="1565910" cy="156464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6968490" y="3019425"/>
            <a:ext cx="1005840" cy="10071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6435090" y="4501515"/>
            <a:ext cx="2072005" cy="45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架构转化</a:t>
            </a:r>
            <a:endParaRPr b="1" sz="18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3970020" y="2740660"/>
            <a:ext cx="1565910" cy="156464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4250690" y="3020378"/>
            <a:ext cx="1005840" cy="10071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"/>
          <p:cNvSpPr txBox="1"/>
          <p:nvPr/>
        </p:nvSpPr>
        <p:spPr>
          <a:xfrm>
            <a:off x="3846830" y="4501515"/>
            <a:ext cx="1812290" cy="45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异地容灾</a:t>
            </a:r>
            <a:endParaRPr b="1"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9369425" y="2740660"/>
            <a:ext cx="1565910" cy="156464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9649460" y="3019425"/>
            <a:ext cx="1005840" cy="10071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9245600" y="4501515"/>
            <a:ext cx="1812290" cy="45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实时同步</a:t>
            </a:r>
            <a:endParaRPr b="1"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32313537353836363b32313537353834393bb0ecb9abc9f3c5fa" id="175" name="Google Shape;17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0065" y="3288665"/>
            <a:ext cx="495935" cy="4959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313537353836363b32313537353835303bc9cccef1cec4bcfe" id="176" name="Google Shape;17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00880" y="3276600"/>
            <a:ext cx="50800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313537353836363b32313537353834373bcebbd6c3" id="177" name="Google Shape;17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17410" y="3253105"/>
            <a:ext cx="508635" cy="5086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313537353836363b32313537353835353bb4f2d3a1bbfa" id="178" name="Google Shape;178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11080" y="3288665"/>
            <a:ext cx="495935" cy="49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简约封面背景" id="183" name="Google Shape;1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36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/>
          <p:nvPr/>
        </p:nvSpPr>
        <p:spPr>
          <a:xfrm rot="-5400000">
            <a:off x="2727325" y="-384810"/>
            <a:ext cx="3797935" cy="7688580"/>
          </a:xfrm>
          <a:prstGeom prst="rect">
            <a:avLst/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 rot="-5400000">
            <a:off x="798195" y="2862898"/>
            <a:ext cx="1160145" cy="119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749935" y="2747010"/>
            <a:ext cx="1277620" cy="1198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 txBox="1"/>
          <p:nvPr/>
        </p:nvSpPr>
        <p:spPr>
          <a:xfrm>
            <a:off x="2245995" y="2823210"/>
            <a:ext cx="2868930" cy="8299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产品功能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2245995" y="3479165"/>
            <a:ext cx="286893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242626"/>
                </a:solidFill>
                <a:latin typeface="Arial"/>
                <a:ea typeface="Arial"/>
                <a:cs typeface="Arial"/>
                <a:sym typeface="Arial"/>
              </a:rPr>
              <a:t>Product Function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5"/>
          <p:cNvCxnSpPr/>
          <p:nvPr/>
        </p:nvCxnSpPr>
        <p:spPr>
          <a:xfrm>
            <a:off x="1974215" y="4039870"/>
            <a:ext cx="6497320" cy="0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5"/>
          <p:cNvSpPr/>
          <p:nvPr/>
        </p:nvSpPr>
        <p:spPr>
          <a:xfrm>
            <a:off x="7355205" y="3968115"/>
            <a:ext cx="1116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p5"/>
          <p:cNvGrpSpPr/>
          <p:nvPr/>
        </p:nvGrpSpPr>
        <p:grpSpPr>
          <a:xfrm>
            <a:off x="661670" y="0"/>
            <a:ext cx="10729595" cy="6864985"/>
            <a:chOff x="1042" y="0"/>
            <a:chExt cx="16897" cy="10811"/>
          </a:xfrm>
        </p:grpSpPr>
        <p:sp>
          <p:nvSpPr>
            <p:cNvPr id="192" name="Google Shape;192;p5"/>
            <p:cNvSpPr txBox="1"/>
            <p:nvPr/>
          </p:nvSpPr>
          <p:spPr>
            <a:xfrm>
              <a:off x="1042" y="951"/>
              <a:ext cx="3587" cy="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WHALEAL</a:t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3" name="Google Shape;193;p5"/>
            <p:cNvCxnSpPr/>
            <p:nvPr/>
          </p:nvCxnSpPr>
          <p:spPr>
            <a:xfrm>
              <a:off x="17939" y="0"/>
              <a:ext cx="0" cy="10811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17939" y="1986"/>
              <a:ext cx="0" cy="2300"/>
            </a:xfrm>
            <a:prstGeom prst="straightConnector1">
              <a:avLst/>
            </a:prstGeom>
            <a:noFill/>
            <a:ln cap="flat" cmpd="sng" w="508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/>
          <p:nvPr/>
        </p:nvSpPr>
        <p:spPr>
          <a:xfrm rot="-5400000">
            <a:off x="5704205" y="-5701030"/>
            <a:ext cx="784860" cy="12190095"/>
          </a:xfrm>
          <a:prstGeom prst="rect">
            <a:avLst/>
          </a:prstGeom>
          <a:solidFill>
            <a:schemeClr val="accent1">
              <a:alpha val="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6"/>
          <p:cNvGrpSpPr/>
          <p:nvPr/>
        </p:nvGrpSpPr>
        <p:grpSpPr>
          <a:xfrm>
            <a:off x="425768" y="514350"/>
            <a:ext cx="10164127" cy="521970"/>
            <a:chOff x="671" y="810"/>
            <a:chExt cx="16006" cy="822"/>
          </a:xfrm>
        </p:grpSpPr>
        <p:sp>
          <p:nvSpPr>
            <p:cNvPr id="201" name="Google Shape;201;p6"/>
            <p:cNvSpPr/>
            <p:nvPr/>
          </p:nvSpPr>
          <p:spPr>
            <a:xfrm>
              <a:off x="982" y="810"/>
              <a:ext cx="15695" cy="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优势</a:t>
              </a:r>
              <a:endPara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 rot="-5400000">
              <a:off x="675" y="1065"/>
              <a:ext cx="302" cy="3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6"/>
          <p:cNvSpPr/>
          <p:nvPr/>
        </p:nvSpPr>
        <p:spPr>
          <a:xfrm rot="-5400000">
            <a:off x="11395075" y="-11430"/>
            <a:ext cx="785495" cy="808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6"/>
          <p:cNvGrpSpPr/>
          <p:nvPr/>
        </p:nvGrpSpPr>
        <p:grpSpPr>
          <a:xfrm>
            <a:off x="11643995" y="313055"/>
            <a:ext cx="288290" cy="159385"/>
            <a:chOff x="17448" y="1136"/>
            <a:chExt cx="454" cy="251"/>
          </a:xfrm>
        </p:grpSpPr>
        <p:sp>
          <p:nvSpPr>
            <p:cNvPr id="205" name="Google Shape;205;p6"/>
            <p:cNvSpPr/>
            <p:nvPr/>
          </p:nvSpPr>
          <p:spPr>
            <a:xfrm>
              <a:off x="17448" y="1136"/>
              <a:ext cx="454" cy="91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7448" y="1296"/>
              <a:ext cx="454" cy="91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6"/>
          <p:cNvGrpSpPr/>
          <p:nvPr/>
        </p:nvGrpSpPr>
        <p:grpSpPr>
          <a:xfrm>
            <a:off x="1612900" y="3344545"/>
            <a:ext cx="8717280" cy="1125220"/>
            <a:chOff x="1561709" y="4667876"/>
            <a:chExt cx="8717652" cy="1124666"/>
          </a:xfrm>
        </p:grpSpPr>
        <p:sp>
          <p:nvSpPr>
            <p:cNvPr id="208" name="Google Shape;208;p6"/>
            <p:cNvSpPr/>
            <p:nvPr/>
          </p:nvSpPr>
          <p:spPr>
            <a:xfrm>
              <a:off x="1561709" y="4667876"/>
              <a:ext cx="1124373" cy="1124666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  <a:effectLst>
              <a:outerShdw blurRad="152400" sx="102000" rotWithShape="0" algn="br" dir="13500000" dist="63500" sy="102000">
                <a:schemeClr val="l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3461647" y="4667876"/>
              <a:ext cx="1124373" cy="1124666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  <a:effectLst>
              <a:outerShdw blurRad="152400" sx="102000" rotWithShape="0" algn="br" dir="13500000" dist="63500" sy="102000">
                <a:schemeClr val="l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5359427" y="4667876"/>
              <a:ext cx="1124373" cy="1124666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  <a:effectLst>
              <a:outerShdw blurRad="152400" sx="102000" rotWithShape="0" algn="br" dir="13500000" dist="63500" sy="102000">
                <a:schemeClr val="l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7257207" y="4667876"/>
              <a:ext cx="1124373" cy="1124666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  <a:effectLst>
              <a:outerShdw blurRad="152400" sx="102000" rotWithShape="0" algn="br" dir="13500000" dist="63500" sy="102000">
                <a:schemeClr val="l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9154988" y="4667876"/>
              <a:ext cx="1124373" cy="1124666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  <a:effectLst>
              <a:outerShdw blurRad="152400" sx="102000" rotWithShape="0" algn="br" dir="13500000" dist="63500" sy="102000">
                <a:schemeClr val="l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6"/>
          <p:cNvSpPr/>
          <p:nvPr/>
        </p:nvSpPr>
        <p:spPr>
          <a:xfrm>
            <a:off x="2986405" y="3895725"/>
            <a:ext cx="2175510" cy="1083310"/>
          </a:xfrm>
          <a:custGeom>
            <a:rect b="b" l="l" r="r" t="t"/>
            <a:pathLst>
              <a:path extrusionOk="0" h="1107346" w="2223735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"/>
          <p:cNvSpPr/>
          <p:nvPr/>
        </p:nvSpPr>
        <p:spPr>
          <a:xfrm flipH="1" rot="10800000">
            <a:off x="1088390" y="2811780"/>
            <a:ext cx="2176145" cy="1083945"/>
          </a:xfrm>
          <a:custGeom>
            <a:rect b="b" l="l" r="r" t="t"/>
            <a:pathLst>
              <a:path extrusionOk="0" h="1107346" w="2223735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"/>
          <p:cNvSpPr/>
          <p:nvPr/>
        </p:nvSpPr>
        <p:spPr>
          <a:xfrm>
            <a:off x="6788150" y="3895725"/>
            <a:ext cx="2169795" cy="1083310"/>
          </a:xfrm>
          <a:custGeom>
            <a:rect b="b" l="l" r="r" t="t"/>
            <a:pathLst>
              <a:path extrusionOk="0" h="1107346" w="2223735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/>
          <p:nvPr/>
        </p:nvSpPr>
        <p:spPr>
          <a:xfrm flipH="1" rot="10800000">
            <a:off x="4884420" y="2811780"/>
            <a:ext cx="2175510" cy="1083945"/>
          </a:xfrm>
          <a:custGeom>
            <a:rect b="b" l="l" r="r" t="t"/>
            <a:pathLst>
              <a:path extrusionOk="0" h="1107346" w="2223735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/>
          <p:nvPr/>
        </p:nvSpPr>
        <p:spPr>
          <a:xfrm flipH="1" rot="10800000">
            <a:off x="8679815" y="2811780"/>
            <a:ext cx="2175510" cy="1083945"/>
          </a:xfrm>
          <a:custGeom>
            <a:rect b="b" l="l" r="r" t="t"/>
            <a:pathLst>
              <a:path extrusionOk="0" h="1107346" w="2223735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1611630" y="3326765"/>
            <a:ext cx="1124585" cy="1124585"/>
          </a:xfrm>
          <a:prstGeom prst="ellipse">
            <a:avLst/>
          </a:prstGeom>
          <a:solidFill>
            <a:schemeClr val="accent6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"/>
          <p:cNvSpPr/>
          <p:nvPr/>
        </p:nvSpPr>
        <p:spPr>
          <a:xfrm>
            <a:off x="3511550" y="3326765"/>
            <a:ext cx="1124585" cy="1124585"/>
          </a:xfrm>
          <a:prstGeom prst="ellipse">
            <a:avLst/>
          </a:prstGeom>
          <a:solidFill>
            <a:schemeClr val="accent6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6"/>
          <p:cNvSpPr/>
          <p:nvPr/>
        </p:nvSpPr>
        <p:spPr>
          <a:xfrm>
            <a:off x="5409565" y="3326765"/>
            <a:ext cx="1123950" cy="1124585"/>
          </a:xfrm>
          <a:prstGeom prst="ellipse">
            <a:avLst/>
          </a:prstGeom>
          <a:solidFill>
            <a:schemeClr val="accent6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"/>
          <p:cNvSpPr/>
          <p:nvPr/>
        </p:nvSpPr>
        <p:spPr>
          <a:xfrm>
            <a:off x="7306945" y="3326765"/>
            <a:ext cx="1124585" cy="1124585"/>
          </a:xfrm>
          <a:prstGeom prst="ellipse">
            <a:avLst/>
          </a:prstGeom>
          <a:solidFill>
            <a:schemeClr val="accent6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6"/>
          <p:cNvSpPr/>
          <p:nvPr/>
        </p:nvSpPr>
        <p:spPr>
          <a:xfrm>
            <a:off x="9204960" y="3326765"/>
            <a:ext cx="1124585" cy="1124585"/>
          </a:xfrm>
          <a:prstGeom prst="ellipse">
            <a:avLst/>
          </a:prstGeom>
          <a:solidFill>
            <a:schemeClr val="accent6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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/>
          <p:nvPr/>
        </p:nvSpPr>
        <p:spPr>
          <a:xfrm>
            <a:off x="892175" y="5169535"/>
            <a:ext cx="2560955" cy="4070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ctr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6"/>
          <p:cNvSpPr/>
          <p:nvPr/>
        </p:nvSpPr>
        <p:spPr>
          <a:xfrm>
            <a:off x="919480" y="4778375"/>
            <a:ext cx="2564765" cy="39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简单操作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6"/>
          <p:cNvSpPr txBox="1"/>
          <p:nvPr/>
        </p:nvSpPr>
        <p:spPr>
          <a:xfrm>
            <a:off x="4646295" y="5169535"/>
            <a:ext cx="2560955" cy="77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727373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727373"/>
                </a:solidFill>
                <a:latin typeface="Arial"/>
                <a:ea typeface="Arial"/>
                <a:cs typeface="Arial"/>
                <a:sym typeface="Arial"/>
              </a:rPr>
              <a:t>使用多操作系统，多版本MongoDB，多架构集群</a:t>
            </a:r>
            <a:endParaRPr b="0" i="0" sz="1400" u="none" cap="none" strike="noStrike">
              <a:solidFill>
                <a:srgbClr val="7273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"/>
          <p:cNvSpPr/>
          <p:nvPr/>
        </p:nvSpPr>
        <p:spPr>
          <a:xfrm>
            <a:off x="4646295" y="4763770"/>
            <a:ext cx="2561590" cy="39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强适用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"/>
          <p:cNvSpPr txBox="1"/>
          <p:nvPr/>
        </p:nvSpPr>
        <p:spPr>
          <a:xfrm>
            <a:off x="8455025" y="5165725"/>
            <a:ext cx="2560955" cy="168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满足正常业务的全量和实时同步并发量需求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8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273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8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273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6"/>
          <p:cNvSpPr/>
          <p:nvPr/>
        </p:nvSpPr>
        <p:spPr>
          <a:xfrm>
            <a:off x="8442960" y="4609783"/>
            <a:ext cx="2585085" cy="706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高性能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6"/>
          <p:cNvSpPr txBox="1"/>
          <p:nvPr/>
        </p:nvSpPr>
        <p:spPr>
          <a:xfrm>
            <a:off x="2821940" y="1674495"/>
            <a:ext cx="2560955" cy="886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727373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727373"/>
                </a:solidFill>
                <a:latin typeface="Arial"/>
                <a:ea typeface="Arial"/>
                <a:cs typeface="Arial"/>
                <a:sym typeface="Arial"/>
              </a:rPr>
              <a:t>内网传输</a:t>
            </a:r>
            <a:endParaRPr b="0" i="0" sz="1400" u="none" cap="none" strike="noStrike">
              <a:solidFill>
                <a:srgbClr val="7273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8000"/>
              </a:lnSpc>
              <a:spcBef>
                <a:spcPts val="900"/>
              </a:spcBef>
              <a:spcAft>
                <a:spcPts val="0"/>
              </a:spcAft>
              <a:buClr>
                <a:srgbClr val="727373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727373"/>
                </a:solidFill>
                <a:latin typeface="Arial"/>
                <a:ea typeface="Arial"/>
                <a:cs typeface="Arial"/>
                <a:sym typeface="Arial"/>
              </a:rPr>
              <a:t>DDL操作日志记录</a:t>
            </a:r>
            <a:endParaRPr b="0" i="0" sz="1400" u="none" cap="none" strike="noStrike">
              <a:solidFill>
                <a:srgbClr val="7273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6"/>
          <p:cNvSpPr/>
          <p:nvPr/>
        </p:nvSpPr>
        <p:spPr>
          <a:xfrm>
            <a:off x="2821940" y="2604770"/>
            <a:ext cx="2559685" cy="39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安全审计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 txBox="1"/>
          <p:nvPr/>
        </p:nvSpPr>
        <p:spPr>
          <a:xfrm>
            <a:off x="6711950" y="1674495"/>
            <a:ext cx="2561590" cy="77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727373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727373"/>
                </a:solidFill>
                <a:latin typeface="Arial"/>
                <a:ea typeface="Arial"/>
                <a:cs typeface="Arial"/>
                <a:sym typeface="Arial"/>
              </a:rPr>
              <a:t>功能丰富，可组合进行多活，容灾，备份等</a:t>
            </a:r>
            <a:endParaRPr b="0" i="0" sz="1400" u="none" cap="none" strike="noStrike">
              <a:solidFill>
                <a:srgbClr val="7273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6"/>
          <p:cNvSpPr/>
          <p:nvPr/>
        </p:nvSpPr>
        <p:spPr>
          <a:xfrm>
            <a:off x="6711315" y="2604770"/>
            <a:ext cx="2561590" cy="39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多功能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32313537353836363b32313537353834393bb0ecb9abc9f3c5fa" id="233" name="Google Shape;23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5955" y="3641090"/>
            <a:ext cx="495935" cy="4959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313537353836363b32313537353835303bc9cccef1cec4bcfe" id="234" name="Google Shape;23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9525" y="3637915"/>
            <a:ext cx="50800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313537353836363b32313537353834373bcebbd6c3" id="235" name="Google Shape;23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8015" y="3618865"/>
            <a:ext cx="546100" cy="54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313537353836363b32313537353836303bc8d5c0fa" id="236" name="Google Shape;236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499600" y="3618865"/>
            <a:ext cx="527050" cy="527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313537353836363b32313537353835373bcec4bcfebcd0" id="237" name="Google Shape;237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06030" y="3643630"/>
            <a:ext cx="527050" cy="5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6"/>
          <p:cNvSpPr txBox="1"/>
          <p:nvPr/>
        </p:nvSpPr>
        <p:spPr>
          <a:xfrm>
            <a:off x="1263650" y="5408295"/>
            <a:ext cx="1825625" cy="431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轻量级JAR部署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7"/>
          <p:cNvGrpSpPr/>
          <p:nvPr/>
        </p:nvGrpSpPr>
        <p:grpSpPr>
          <a:xfrm>
            <a:off x="3643724" y="1612900"/>
            <a:ext cx="4904552" cy="4603750"/>
            <a:chOff x="2444751" y="6350"/>
            <a:chExt cx="7299325" cy="6851650"/>
          </a:xfrm>
        </p:grpSpPr>
        <p:sp>
          <p:nvSpPr>
            <p:cNvPr id="245" name="Google Shape;245;p7"/>
            <p:cNvSpPr/>
            <p:nvPr/>
          </p:nvSpPr>
          <p:spPr>
            <a:xfrm>
              <a:off x="2444751" y="1016000"/>
              <a:ext cx="3132138" cy="2282825"/>
            </a:xfrm>
            <a:custGeom>
              <a:rect b="b" l="l" r="r" t="t"/>
              <a:pathLst>
                <a:path extrusionOk="0" h="1438" w="1973">
                  <a:moveTo>
                    <a:pt x="1973" y="0"/>
                  </a:moveTo>
                  <a:lnTo>
                    <a:pt x="1926" y="37"/>
                  </a:lnTo>
                  <a:lnTo>
                    <a:pt x="1874" y="80"/>
                  </a:lnTo>
                  <a:lnTo>
                    <a:pt x="1821" y="126"/>
                  </a:lnTo>
                  <a:lnTo>
                    <a:pt x="1767" y="177"/>
                  </a:lnTo>
                  <a:lnTo>
                    <a:pt x="1711" y="231"/>
                  </a:lnTo>
                  <a:lnTo>
                    <a:pt x="1655" y="289"/>
                  </a:lnTo>
                  <a:lnTo>
                    <a:pt x="1598" y="351"/>
                  </a:lnTo>
                  <a:lnTo>
                    <a:pt x="1544" y="416"/>
                  </a:lnTo>
                  <a:lnTo>
                    <a:pt x="1490" y="486"/>
                  </a:lnTo>
                  <a:lnTo>
                    <a:pt x="1437" y="560"/>
                  </a:lnTo>
                  <a:lnTo>
                    <a:pt x="1386" y="636"/>
                  </a:lnTo>
                  <a:lnTo>
                    <a:pt x="1339" y="719"/>
                  </a:lnTo>
                  <a:lnTo>
                    <a:pt x="1294" y="802"/>
                  </a:lnTo>
                  <a:lnTo>
                    <a:pt x="1254" y="892"/>
                  </a:lnTo>
                  <a:lnTo>
                    <a:pt x="1218" y="983"/>
                  </a:lnTo>
                  <a:lnTo>
                    <a:pt x="1186" y="1080"/>
                  </a:lnTo>
                  <a:lnTo>
                    <a:pt x="1161" y="1179"/>
                  </a:lnTo>
                  <a:lnTo>
                    <a:pt x="1140" y="1282"/>
                  </a:lnTo>
                  <a:lnTo>
                    <a:pt x="1126" y="1389"/>
                  </a:lnTo>
                  <a:lnTo>
                    <a:pt x="1090" y="1357"/>
                  </a:lnTo>
                  <a:lnTo>
                    <a:pt x="1050" y="1328"/>
                  </a:lnTo>
                  <a:lnTo>
                    <a:pt x="1011" y="1301"/>
                  </a:lnTo>
                  <a:lnTo>
                    <a:pt x="968" y="1278"/>
                  </a:lnTo>
                  <a:lnTo>
                    <a:pt x="922" y="1255"/>
                  </a:lnTo>
                  <a:lnTo>
                    <a:pt x="873" y="1239"/>
                  </a:lnTo>
                  <a:lnTo>
                    <a:pt x="821" y="1223"/>
                  </a:lnTo>
                  <a:lnTo>
                    <a:pt x="763" y="1213"/>
                  </a:lnTo>
                  <a:lnTo>
                    <a:pt x="702" y="1206"/>
                  </a:lnTo>
                  <a:lnTo>
                    <a:pt x="634" y="1205"/>
                  </a:lnTo>
                  <a:lnTo>
                    <a:pt x="586" y="1205"/>
                  </a:lnTo>
                  <a:lnTo>
                    <a:pt x="540" y="1208"/>
                  </a:lnTo>
                  <a:lnTo>
                    <a:pt x="497" y="1213"/>
                  </a:lnTo>
                  <a:lnTo>
                    <a:pt x="455" y="1223"/>
                  </a:lnTo>
                  <a:lnTo>
                    <a:pt x="414" y="1234"/>
                  </a:lnTo>
                  <a:lnTo>
                    <a:pt x="372" y="1250"/>
                  </a:lnTo>
                  <a:lnTo>
                    <a:pt x="330" y="1269"/>
                  </a:lnTo>
                  <a:lnTo>
                    <a:pt x="287" y="1293"/>
                  </a:lnTo>
                  <a:lnTo>
                    <a:pt x="241" y="1321"/>
                  </a:lnTo>
                  <a:lnTo>
                    <a:pt x="192" y="1354"/>
                  </a:lnTo>
                  <a:lnTo>
                    <a:pt x="140" y="1393"/>
                  </a:lnTo>
                  <a:lnTo>
                    <a:pt x="85" y="1438"/>
                  </a:lnTo>
                  <a:lnTo>
                    <a:pt x="0" y="1438"/>
                  </a:lnTo>
                  <a:lnTo>
                    <a:pt x="67" y="1311"/>
                  </a:lnTo>
                  <a:lnTo>
                    <a:pt x="139" y="1190"/>
                  </a:lnTo>
                  <a:lnTo>
                    <a:pt x="214" y="1073"/>
                  </a:lnTo>
                  <a:lnTo>
                    <a:pt x="295" y="961"/>
                  </a:lnTo>
                  <a:lnTo>
                    <a:pt x="379" y="855"/>
                  </a:lnTo>
                  <a:lnTo>
                    <a:pt x="468" y="754"/>
                  </a:lnTo>
                  <a:lnTo>
                    <a:pt x="561" y="659"/>
                  </a:lnTo>
                  <a:lnTo>
                    <a:pt x="657" y="568"/>
                  </a:lnTo>
                  <a:lnTo>
                    <a:pt x="759" y="485"/>
                  </a:lnTo>
                  <a:lnTo>
                    <a:pt x="864" y="407"/>
                  </a:lnTo>
                  <a:lnTo>
                    <a:pt x="972" y="335"/>
                  </a:lnTo>
                  <a:lnTo>
                    <a:pt x="1085" y="270"/>
                  </a:lnTo>
                  <a:lnTo>
                    <a:pt x="1201" y="211"/>
                  </a:lnTo>
                  <a:lnTo>
                    <a:pt x="1321" y="159"/>
                  </a:lnTo>
                  <a:lnTo>
                    <a:pt x="1445" y="113"/>
                  </a:lnTo>
                  <a:lnTo>
                    <a:pt x="1572" y="73"/>
                  </a:lnTo>
                  <a:lnTo>
                    <a:pt x="1703" y="41"/>
                  </a:lnTo>
                  <a:lnTo>
                    <a:pt x="1837" y="18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4740276" y="3536950"/>
              <a:ext cx="1622425" cy="3321050"/>
            </a:xfrm>
            <a:custGeom>
              <a:rect b="b" l="l" r="r" t="t"/>
              <a:pathLst>
                <a:path extrusionOk="0" h="2092" w="1022">
                  <a:moveTo>
                    <a:pt x="1018" y="0"/>
                  </a:moveTo>
                  <a:lnTo>
                    <a:pt x="1022" y="1507"/>
                  </a:lnTo>
                  <a:lnTo>
                    <a:pt x="1021" y="1571"/>
                  </a:lnTo>
                  <a:lnTo>
                    <a:pt x="1015" y="1631"/>
                  </a:lnTo>
                  <a:lnTo>
                    <a:pt x="1005" y="1689"/>
                  </a:lnTo>
                  <a:lnTo>
                    <a:pt x="991" y="1744"/>
                  </a:lnTo>
                  <a:lnTo>
                    <a:pt x="973" y="1795"/>
                  </a:lnTo>
                  <a:lnTo>
                    <a:pt x="951" y="1844"/>
                  </a:lnTo>
                  <a:lnTo>
                    <a:pt x="926" y="1889"/>
                  </a:lnTo>
                  <a:lnTo>
                    <a:pt x="895" y="1929"/>
                  </a:lnTo>
                  <a:lnTo>
                    <a:pt x="860" y="1965"/>
                  </a:lnTo>
                  <a:lnTo>
                    <a:pt x="821" y="1999"/>
                  </a:lnTo>
                  <a:lnTo>
                    <a:pt x="778" y="2027"/>
                  </a:lnTo>
                  <a:lnTo>
                    <a:pt x="731" y="2049"/>
                  </a:lnTo>
                  <a:lnTo>
                    <a:pt x="678" y="2068"/>
                  </a:lnTo>
                  <a:lnTo>
                    <a:pt x="622" y="2081"/>
                  </a:lnTo>
                  <a:lnTo>
                    <a:pt x="559" y="2089"/>
                  </a:lnTo>
                  <a:lnTo>
                    <a:pt x="494" y="2092"/>
                  </a:lnTo>
                  <a:lnTo>
                    <a:pt x="431" y="2089"/>
                  </a:lnTo>
                  <a:lnTo>
                    <a:pt x="374" y="2082"/>
                  </a:lnTo>
                  <a:lnTo>
                    <a:pt x="322" y="2071"/>
                  </a:lnTo>
                  <a:lnTo>
                    <a:pt x="275" y="2054"/>
                  </a:lnTo>
                  <a:lnTo>
                    <a:pt x="232" y="2033"/>
                  </a:lnTo>
                  <a:lnTo>
                    <a:pt x="193" y="2010"/>
                  </a:lnTo>
                  <a:lnTo>
                    <a:pt x="159" y="1982"/>
                  </a:lnTo>
                  <a:lnTo>
                    <a:pt x="129" y="1950"/>
                  </a:lnTo>
                  <a:lnTo>
                    <a:pt x="101" y="1915"/>
                  </a:lnTo>
                  <a:lnTo>
                    <a:pt x="78" y="1876"/>
                  </a:lnTo>
                  <a:lnTo>
                    <a:pt x="59" y="1836"/>
                  </a:lnTo>
                  <a:lnTo>
                    <a:pt x="42" y="1791"/>
                  </a:lnTo>
                  <a:lnTo>
                    <a:pt x="28" y="1745"/>
                  </a:lnTo>
                  <a:lnTo>
                    <a:pt x="17" y="1695"/>
                  </a:lnTo>
                  <a:lnTo>
                    <a:pt x="10" y="1645"/>
                  </a:lnTo>
                  <a:lnTo>
                    <a:pt x="5" y="1590"/>
                  </a:lnTo>
                  <a:lnTo>
                    <a:pt x="0" y="1536"/>
                  </a:lnTo>
                  <a:lnTo>
                    <a:pt x="0" y="1479"/>
                  </a:lnTo>
                  <a:lnTo>
                    <a:pt x="254" y="1479"/>
                  </a:lnTo>
                  <a:lnTo>
                    <a:pt x="255" y="1540"/>
                  </a:lnTo>
                  <a:lnTo>
                    <a:pt x="260" y="1596"/>
                  </a:lnTo>
                  <a:lnTo>
                    <a:pt x="267" y="1646"/>
                  </a:lnTo>
                  <a:lnTo>
                    <a:pt x="278" y="1689"/>
                  </a:lnTo>
                  <a:lnTo>
                    <a:pt x="290" y="1727"/>
                  </a:lnTo>
                  <a:lnTo>
                    <a:pt x="308" y="1760"/>
                  </a:lnTo>
                  <a:lnTo>
                    <a:pt x="329" y="1787"/>
                  </a:lnTo>
                  <a:lnTo>
                    <a:pt x="356" y="1808"/>
                  </a:lnTo>
                  <a:lnTo>
                    <a:pt x="385" y="1824"/>
                  </a:lnTo>
                  <a:lnTo>
                    <a:pt x="418" y="1837"/>
                  </a:lnTo>
                  <a:lnTo>
                    <a:pt x="457" y="1843"/>
                  </a:lnTo>
                  <a:lnTo>
                    <a:pt x="501" y="1845"/>
                  </a:lnTo>
                  <a:lnTo>
                    <a:pt x="545" y="1844"/>
                  </a:lnTo>
                  <a:lnTo>
                    <a:pt x="584" y="1838"/>
                  </a:lnTo>
                  <a:lnTo>
                    <a:pt x="618" y="1830"/>
                  </a:lnTo>
                  <a:lnTo>
                    <a:pt x="646" y="1817"/>
                  </a:lnTo>
                  <a:lnTo>
                    <a:pt x="669" y="1804"/>
                  </a:lnTo>
                  <a:lnTo>
                    <a:pt x="689" y="1785"/>
                  </a:lnTo>
                  <a:lnTo>
                    <a:pt x="704" y="1765"/>
                  </a:lnTo>
                  <a:lnTo>
                    <a:pt x="715" y="1741"/>
                  </a:lnTo>
                  <a:lnTo>
                    <a:pt x="725" y="1714"/>
                  </a:lnTo>
                  <a:lnTo>
                    <a:pt x="731" y="1685"/>
                  </a:lnTo>
                  <a:lnTo>
                    <a:pt x="736" y="1654"/>
                  </a:lnTo>
                  <a:lnTo>
                    <a:pt x="738" y="1621"/>
                  </a:lnTo>
                  <a:lnTo>
                    <a:pt x="739" y="1585"/>
                  </a:lnTo>
                  <a:lnTo>
                    <a:pt x="740" y="1547"/>
                  </a:lnTo>
                  <a:lnTo>
                    <a:pt x="740" y="1507"/>
                  </a:lnTo>
                  <a:lnTo>
                    <a:pt x="740" y="4"/>
                  </a:lnTo>
                  <a:lnTo>
                    <a:pt x="1018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6619876" y="1019175"/>
              <a:ext cx="3124200" cy="2378075"/>
            </a:xfrm>
            <a:custGeom>
              <a:rect b="b" l="l" r="r" t="t"/>
              <a:pathLst>
                <a:path extrusionOk="0" h="1498" w="1968">
                  <a:moveTo>
                    <a:pt x="0" y="0"/>
                  </a:moveTo>
                  <a:lnTo>
                    <a:pt x="136" y="20"/>
                  </a:lnTo>
                  <a:lnTo>
                    <a:pt x="271" y="46"/>
                  </a:lnTo>
                  <a:lnTo>
                    <a:pt x="402" y="80"/>
                  </a:lnTo>
                  <a:lnTo>
                    <a:pt x="532" y="120"/>
                  </a:lnTo>
                  <a:lnTo>
                    <a:pt x="656" y="168"/>
                  </a:lnTo>
                  <a:lnTo>
                    <a:pt x="779" y="222"/>
                  </a:lnTo>
                  <a:lnTo>
                    <a:pt x="896" y="283"/>
                  </a:lnTo>
                  <a:lnTo>
                    <a:pt x="1010" y="350"/>
                  </a:lnTo>
                  <a:lnTo>
                    <a:pt x="1120" y="424"/>
                  </a:lnTo>
                  <a:lnTo>
                    <a:pt x="1228" y="503"/>
                  </a:lnTo>
                  <a:lnTo>
                    <a:pt x="1329" y="590"/>
                  </a:lnTo>
                  <a:lnTo>
                    <a:pt x="1425" y="682"/>
                  </a:lnTo>
                  <a:lnTo>
                    <a:pt x="1519" y="779"/>
                  </a:lnTo>
                  <a:lnTo>
                    <a:pt x="1607" y="883"/>
                  </a:lnTo>
                  <a:lnTo>
                    <a:pt x="1689" y="991"/>
                  </a:lnTo>
                  <a:lnTo>
                    <a:pt x="1767" y="1106"/>
                  </a:lnTo>
                  <a:lnTo>
                    <a:pt x="1839" y="1224"/>
                  </a:lnTo>
                  <a:lnTo>
                    <a:pt x="1906" y="1348"/>
                  </a:lnTo>
                  <a:lnTo>
                    <a:pt x="1968" y="1478"/>
                  </a:lnTo>
                  <a:lnTo>
                    <a:pt x="1883" y="1498"/>
                  </a:lnTo>
                  <a:lnTo>
                    <a:pt x="1846" y="1459"/>
                  </a:lnTo>
                  <a:lnTo>
                    <a:pt x="1809" y="1422"/>
                  </a:lnTo>
                  <a:lnTo>
                    <a:pt x="1771" y="1386"/>
                  </a:lnTo>
                  <a:lnTo>
                    <a:pt x="1732" y="1354"/>
                  </a:lnTo>
                  <a:lnTo>
                    <a:pt x="1690" y="1323"/>
                  </a:lnTo>
                  <a:lnTo>
                    <a:pt x="1647" y="1296"/>
                  </a:lnTo>
                  <a:lnTo>
                    <a:pt x="1601" y="1273"/>
                  </a:lnTo>
                  <a:lnTo>
                    <a:pt x="1552" y="1253"/>
                  </a:lnTo>
                  <a:lnTo>
                    <a:pt x="1499" y="1238"/>
                  </a:lnTo>
                  <a:lnTo>
                    <a:pt x="1442" y="1227"/>
                  </a:lnTo>
                  <a:lnTo>
                    <a:pt x="1379" y="1218"/>
                  </a:lnTo>
                  <a:lnTo>
                    <a:pt x="1311" y="1217"/>
                  </a:lnTo>
                  <a:lnTo>
                    <a:pt x="1267" y="1217"/>
                  </a:lnTo>
                  <a:lnTo>
                    <a:pt x="1223" y="1220"/>
                  </a:lnTo>
                  <a:lnTo>
                    <a:pt x="1182" y="1225"/>
                  </a:lnTo>
                  <a:lnTo>
                    <a:pt x="1141" y="1234"/>
                  </a:lnTo>
                  <a:lnTo>
                    <a:pt x="1101" y="1245"/>
                  </a:lnTo>
                  <a:lnTo>
                    <a:pt x="1059" y="1260"/>
                  </a:lnTo>
                  <a:lnTo>
                    <a:pt x="1017" y="1278"/>
                  </a:lnTo>
                  <a:lnTo>
                    <a:pt x="972" y="1302"/>
                  </a:lnTo>
                  <a:lnTo>
                    <a:pt x="925" y="1330"/>
                  </a:lnTo>
                  <a:lnTo>
                    <a:pt x="875" y="1363"/>
                  </a:lnTo>
                  <a:lnTo>
                    <a:pt x="860" y="1259"/>
                  </a:lnTo>
                  <a:lnTo>
                    <a:pt x="837" y="1158"/>
                  </a:lnTo>
                  <a:lnTo>
                    <a:pt x="809" y="1061"/>
                  </a:lnTo>
                  <a:lnTo>
                    <a:pt x="776" y="968"/>
                  </a:lnTo>
                  <a:lnTo>
                    <a:pt x="738" y="877"/>
                  </a:lnTo>
                  <a:lnTo>
                    <a:pt x="697" y="791"/>
                  </a:lnTo>
                  <a:lnTo>
                    <a:pt x="651" y="707"/>
                  </a:lnTo>
                  <a:lnTo>
                    <a:pt x="602" y="628"/>
                  </a:lnTo>
                  <a:lnTo>
                    <a:pt x="550" y="552"/>
                  </a:lnTo>
                  <a:lnTo>
                    <a:pt x="496" y="480"/>
                  </a:lnTo>
                  <a:lnTo>
                    <a:pt x="440" y="412"/>
                  </a:lnTo>
                  <a:lnTo>
                    <a:pt x="384" y="347"/>
                  </a:lnTo>
                  <a:lnTo>
                    <a:pt x="327" y="286"/>
                  </a:lnTo>
                  <a:lnTo>
                    <a:pt x="270" y="229"/>
                  </a:lnTo>
                  <a:lnTo>
                    <a:pt x="213" y="176"/>
                  </a:lnTo>
                  <a:lnTo>
                    <a:pt x="157" y="126"/>
                  </a:lnTo>
                  <a:lnTo>
                    <a:pt x="103" y="81"/>
                  </a:lnTo>
                  <a:lnTo>
                    <a:pt x="5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5819776" y="6350"/>
              <a:ext cx="600075" cy="695325"/>
            </a:xfrm>
            <a:custGeom>
              <a:rect b="b" l="l" r="r" t="t"/>
              <a:pathLst>
                <a:path extrusionOk="0" h="438" w="378">
                  <a:moveTo>
                    <a:pt x="56" y="0"/>
                  </a:moveTo>
                  <a:lnTo>
                    <a:pt x="321" y="0"/>
                  </a:lnTo>
                  <a:lnTo>
                    <a:pt x="378" y="438"/>
                  </a:lnTo>
                  <a:lnTo>
                    <a:pt x="0" y="438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6267451" y="1090613"/>
              <a:ext cx="1454150" cy="2168525"/>
            </a:xfrm>
            <a:custGeom>
              <a:rect b="b" l="l" r="r" t="t"/>
              <a:pathLst>
                <a:path extrusionOk="0" h="1366" w="916">
                  <a:moveTo>
                    <a:pt x="0" y="0"/>
                  </a:moveTo>
                  <a:lnTo>
                    <a:pt x="43" y="31"/>
                  </a:lnTo>
                  <a:lnTo>
                    <a:pt x="91" y="66"/>
                  </a:lnTo>
                  <a:lnTo>
                    <a:pt x="141" y="105"/>
                  </a:lnTo>
                  <a:lnTo>
                    <a:pt x="194" y="148"/>
                  </a:lnTo>
                  <a:lnTo>
                    <a:pt x="249" y="195"/>
                  </a:lnTo>
                  <a:lnTo>
                    <a:pt x="305" y="245"/>
                  </a:lnTo>
                  <a:lnTo>
                    <a:pt x="364" y="301"/>
                  </a:lnTo>
                  <a:lnTo>
                    <a:pt x="421" y="361"/>
                  </a:lnTo>
                  <a:lnTo>
                    <a:pt x="478" y="424"/>
                  </a:lnTo>
                  <a:lnTo>
                    <a:pt x="535" y="491"/>
                  </a:lnTo>
                  <a:lnTo>
                    <a:pt x="590" y="562"/>
                  </a:lnTo>
                  <a:lnTo>
                    <a:pt x="643" y="637"/>
                  </a:lnTo>
                  <a:lnTo>
                    <a:pt x="693" y="715"/>
                  </a:lnTo>
                  <a:lnTo>
                    <a:pt x="739" y="797"/>
                  </a:lnTo>
                  <a:lnTo>
                    <a:pt x="782" y="884"/>
                  </a:lnTo>
                  <a:lnTo>
                    <a:pt x="820" y="973"/>
                  </a:lnTo>
                  <a:lnTo>
                    <a:pt x="853" y="1066"/>
                  </a:lnTo>
                  <a:lnTo>
                    <a:pt x="881" y="1162"/>
                  </a:lnTo>
                  <a:lnTo>
                    <a:pt x="902" y="1263"/>
                  </a:lnTo>
                  <a:lnTo>
                    <a:pt x="916" y="1366"/>
                  </a:lnTo>
                  <a:lnTo>
                    <a:pt x="873" y="1331"/>
                  </a:lnTo>
                  <a:lnTo>
                    <a:pt x="829" y="1299"/>
                  </a:lnTo>
                  <a:lnTo>
                    <a:pt x="785" y="1270"/>
                  </a:lnTo>
                  <a:lnTo>
                    <a:pt x="739" y="1243"/>
                  </a:lnTo>
                  <a:lnTo>
                    <a:pt x="693" y="1219"/>
                  </a:lnTo>
                  <a:lnTo>
                    <a:pt x="643" y="1201"/>
                  </a:lnTo>
                  <a:lnTo>
                    <a:pt x="590" y="1186"/>
                  </a:lnTo>
                  <a:lnTo>
                    <a:pt x="534" y="1173"/>
                  </a:lnTo>
                  <a:lnTo>
                    <a:pt x="474" y="1166"/>
                  </a:lnTo>
                  <a:lnTo>
                    <a:pt x="408" y="1165"/>
                  </a:lnTo>
                  <a:lnTo>
                    <a:pt x="347" y="1166"/>
                  </a:lnTo>
                  <a:lnTo>
                    <a:pt x="290" y="1173"/>
                  </a:lnTo>
                  <a:lnTo>
                    <a:pt x="237" y="1183"/>
                  </a:lnTo>
                  <a:lnTo>
                    <a:pt x="185" y="1197"/>
                  </a:lnTo>
                  <a:lnTo>
                    <a:pt x="138" y="1217"/>
                  </a:lnTo>
                  <a:lnTo>
                    <a:pt x="91" y="1239"/>
                  </a:lnTo>
                  <a:lnTo>
                    <a:pt x="46" y="1264"/>
                  </a:lnTo>
                  <a:lnTo>
                    <a:pt x="0" y="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532313" y="1081088"/>
              <a:ext cx="1397000" cy="2105025"/>
            </a:xfrm>
            <a:custGeom>
              <a:rect b="b" l="l" r="r" t="t"/>
              <a:pathLst>
                <a:path extrusionOk="0" h="1326" w="880">
                  <a:moveTo>
                    <a:pt x="880" y="0"/>
                  </a:moveTo>
                  <a:lnTo>
                    <a:pt x="880" y="1310"/>
                  </a:lnTo>
                  <a:lnTo>
                    <a:pt x="844" y="1283"/>
                  </a:lnTo>
                  <a:lnTo>
                    <a:pt x="803" y="1256"/>
                  </a:lnTo>
                  <a:lnTo>
                    <a:pt x="763" y="1234"/>
                  </a:lnTo>
                  <a:lnTo>
                    <a:pt x="718" y="1213"/>
                  </a:lnTo>
                  <a:lnTo>
                    <a:pt x="671" y="1196"/>
                  </a:lnTo>
                  <a:lnTo>
                    <a:pt x="619" y="1182"/>
                  </a:lnTo>
                  <a:lnTo>
                    <a:pt x="565" y="1172"/>
                  </a:lnTo>
                  <a:lnTo>
                    <a:pt x="506" y="1165"/>
                  </a:lnTo>
                  <a:lnTo>
                    <a:pt x="444" y="1164"/>
                  </a:lnTo>
                  <a:lnTo>
                    <a:pt x="384" y="1165"/>
                  </a:lnTo>
                  <a:lnTo>
                    <a:pt x="328" y="1171"/>
                  </a:lnTo>
                  <a:lnTo>
                    <a:pt x="276" y="1182"/>
                  </a:lnTo>
                  <a:lnTo>
                    <a:pt x="227" y="1196"/>
                  </a:lnTo>
                  <a:lnTo>
                    <a:pt x="180" y="1214"/>
                  </a:lnTo>
                  <a:lnTo>
                    <a:pt x="134" y="1235"/>
                  </a:lnTo>
                  <a:lnTo>
                    <a:pt x="90" y="1262"/>
                  </a:lnTo>
                  <a:lnTo>
                    <a:pt x="45" y="1291"/>
                  </a:lnTo>
                  <a:lnTo>
                    <a:pt x="0" y="1326"/>
                  </a:lnTo>
                  <a:lnTo>
                    <a:pt x="17" y="1224"/>
                  </a:lnTo>
                  <a:lnTo>
                    <a:pt x="39" y="1128"/>
                  </a:lnTo>
                  <a:lnTo>
                    <a:pt x="67" y="1033"/>
                  </a:lnTo>
                  <a:lnTo>
                    <a:pt x="101" y="942"/>
                  </a:lnTo>
                  <a:lnTo>
                    <a:pt x="138" y="856"/>
                  </a:lnTo>
                  <a:lnTo>
                    <a:pt x="180" y="772"/>
                  </a:lnTo>
                  <a:lnTo>
                    <a:pt x="225" y="693"/>
                  </a:lnTo>
                  <a:lnTo>
                    <a:pt x="273" y="616"/>
                  </a:lnTo>
                  <a:lnTo>
                    <a:pt x="324" y="544"/>
                  </a:lnTo>
                  <a:lnTo>
                    <a:pt x="377" y="476"/>
                  </a:lnTo>
                  <a:lnTo>
                    <a:pt x="431" y="410"/>
                  </a:lnTo>
                  <a:lnTo>
                    <a:pt x="485" y="349"/>
                  </a:lnTo>
                  <a:lnTo>
                    <a:pt x="540" y="292"/>
                  </a:lnTo>
                  <a:lnTo>
                    <a:pt x="594" y="237"/>
                  </a:lnTo>
                  <a:lnTo>
                    <a:pt x="647" y="189"/>
                  </a:lnTo>
                  <a:lnTo>
                    <a:pt x="699" y="143"/>
                  </a:lnTo>
                  <a:lnTo>
                    <a:pt x="749" y="101"/>
                  </a:lnTo>
                  <a:lnTo>
                    <a:pt x="796" y="63"/>
                  </a:lnTo>
                  <a:lnTo>
                    <a:pt x="839" y="30"/>
                  </a:lnTo>
                  <a:lnTo>
                    <a:pt x="88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251" name="Google Shape;251;p7"/>
          <p:cNvGrpSpPr/>
          <p:nvPr/>
        </p:nvGrpSpPr>
        <p:grpSpPr>
          <a:xfrm>
            <a:off x="3445717" y="1790962"/>
            <a:ext cx="1107492" cy="727887"/>
            <a:chOff x="3445717" y="1790962"/>
            <a:chExt cx="1107492" cy="727887"/>
          </a:xfrm>
        </p:grpSpPr>
        <p:cxnSp>
          <p:nvCxnSpPr>
            <p:cNvPr id="252" name="Google Shape;252;p7"/>
            <p:cNvCxnSpPr/>
            <p:nvPr/>
          </p:nvCxnSpPr>
          <p:spPr>
            <a:xfrm rot="10800000">
              <a:off x="3969548" y="1790962"/>
              <a:ext cx="583661" cy="727887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" name="Google Shape;253;p7"/>
            <p:cNvCxnSpPr/>
            <p:nvPr/>
          </p:nvCxnSpPr>
          <p:spPr>
            <a:xfrm rot="10800000">
              <a:off x="3445717" y="1790962"/>
              <a:ext cx="523831" cy="0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</p:grpSp>
      <p:sp>
        <p:nvSpPr>
          <p:cNvPr id="254" name="Google Shape;254;p7"/>
          <p:cNvSpPr txBox="1"/>
          <p:nvPr/>
        </p:nvSpPr>
        <p:spPr>
          <a:xfrm flipH="1">
            <a:off x="550862" y="1572270"/>
            <a:ext cx="2830945" cy="1830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高效数据校验</a:t>
            </a:r>
            <a:endParaRPr sz="180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- 确保数据总量一致</a:t>
            </a:r>
            <a:endParaRPr sz="14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- 确保数据信息一致</a:t>
            </a:r>
            <a:endParaRPr sz="14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- 确保数据索引一致</a:t>
            </a:r>
            <a:endParaRPr sz="14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- 确保数据结构一致</a:t>
            </a:r>
            <a:endParaRPr sz="14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55" name="Google Shape;255;p7"/>
          <p:cNvSpPr txBox="1"/>
          <p:nvPr/>
        </p:nvSpPr>
        <p:spPr>
          <a:xfrm flipH="1">
            <a:off x="550861" y="4147632"/>
            <a:ext cx="2830945" cy="1830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高速同步机制</a:t>
            </a:r>
            <a:endParaRPr sz="18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	- 100%传输带宽利用</a:t>
            </a:r>
            <a:endParaRPr sz="14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45720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- 可控CPU利用率    </a:t>
            </a:r>
            <a:endParaRPr b="0" i="0" sz="14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45720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- 内存使用率可配置</a:t>
            </a:r>
            <a:endParaRPr b="0" i="0" sz="14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45720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- 支持多表并传  </a:t>
            </a:r>
            <a:endParaRPr b="0" i="0" sz="14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56" name="Google Shape;256;p7"/>
          <p:cNvGrpSpPr/>
          <p:nvPr/>
        </p:nvGrpSpPr>
        <p:grpSpPr>
          <a:xfrm>
            <a:off x="3512820" y="3749356"/>
            <a:ext cx="1493268" cy="599508"/>
            <a:chOff x="3512820" y="3749356"/>
            <a:chExt cx="1493268" cy="599508"/>
          </a:xfrm>
        </p:grpSpPr>
        <p:cxnSp>
          <p:nvCxnSpPr>
            <p:cNvPr id="257" name="Google Shape;257;p7"/>
            <p:cNvCxnSpPr/>
            <p:nvPr/>
          </p:nvCxnSpPr>
          <p:spPr>
            <a:xfrm flipH="1">
              <a:off x="4100329" y="3749356"/>
              <a:ext cx="905759" cy="599508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7"/>
            <p:cNvCxnSpPr/>
            <p:nvPr/>
          </p:nvCxnSpPr>
          <p:spPr>
            <a:xfrm>
              <a:off x="3512820" y="4348864"/>
              <a:ext cx="587509" cy="0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med" w="med" type="oval"/>
              <a:tailEnd len="sm" w="sm" type="none"/>
            </a:ln>
          </p:spPr>
        </p:cxnSp>
      </p:grpSp>
      <p:grpSp>
        <p:nvGrpSpPr>
          <p:cNvPr id="259" name="Google Shape;259;p7"/>
          <p:cNvGrpSpPr/>
          <p:nvPr/>
        </p:nvGrpSpPr>
        <p:grpSpPr>
          <a:xfrm flipH="1">
            <a:off x="7685499" y="1790962"/>
            <a:ext cx="1107492" cy="727887"/>
            <a:chOff x="3445717" y="1790962"/>
            <a:chExt cx="1107492" cy="727887"/>
          </a:xfrm>
        </p:grpSpPr>
        <p:cxnSp>
          <p:nvCxnSpPr>
            <p:cNvPr id="260" name="Google Shape;260;p7"/>
            <p:cNvCxnSpPr/>
            <p:nvPr/>
          </p:nvCxnSpPr>
          <p:spPr>
            <a:xfrm rot="10800000">
              <a:off x="3969548" y="1790962"/>
              <a:ext cx="583661" cy="727887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7"/>
            <p:cNvCxnSpPr/>
            <p:nvPr/>
          </p:nvCxnSpPr>
          <p:spPr>
            <a:xfrm rot="10800000">
              <a:off x="3445717" y="1790962"/>
              <a:ext cx="523831" cy="0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</p:grpSp>
      <p:sp>
        <p:nvSpPr>
          <p:cNvPr id="262" name="Google Shape;262;p7"/>
          <p:cNvSpPr txBox="1"/>
          <p:nvPr/>
        </p:nvSpPr>
        <p:spPr>
          <a:xfrm>
            <a:off x="8856901" y="1572270"/>
            <a:ext cx="2830945" cy="2183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多种同步方案</a:t>
            </a:r>
            <a:endParaRPr sz="1800">
              <a:solidFill>
                <a:schemeClr val="accent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- 全量数据复制</a:t>
            </a:r>
            <a:endParaRPr sz="14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- 实时数据同步</a:t>
            </a:r>
            <a:endParaRPr sz="14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- 增量数据同步</a:t>
            </a:r>
            <a:endParaRPr sz="14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- 自定义同步范围</a:t>
            </a:r>
            <a:endParaRPr sz="14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- 复合数据同步方案</a:t>
            </a:r>
            <a:endParaRPr sz="14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63" name="Google Shape;263;p7"/>
          <p:cNvSpPr txBox="1"/>
          <p:nvPr/>
        </p:nvSpPr>
        <p:spPr>
          <a:xfrm>
            <a:off x="8856902" y="4147632"/>
            <a:ext cx="2830945" cy="1245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小巧稳定高效</a:t>
            </a:r>
            <a:endParaRPr sz="1800">
              <a:solidFill>
                <a:schemeClr val="accent3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- 体积小巧</a:t>
            </a:r>
            <a:endParaRPr sz="14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- 断点续传</a:t>
            </a:r>
            <a:endParaRPr sz="14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- 支持多版本MongoDB同步</a:t>
            </a:r>
            <a:endParaRPr sz="14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64" name="Google Shape;264;p7"/>
          <p:cNvGrpSpPr/>
          <p:nvPr/>
        </p:nvGrpSpPr>
        <p:grpSpPr>
          <a:xfrm flipH="1">
            <a:off x="7232620" y="3749356"/>
            <a:ext cx="1493268" cy="599508"/>
            <a:chOff x="3512820" y="3749356"/>
            <a:chExt cx="1493268" cy="599508"/>
          </a:xfrm>
        </p:grpSpPr>
        <p:cxnSp>
          <p:nvCxnSpPr>
            <p:cNvPr id="265" name="Google Shape;265;p7"/>
            <p:cNvCxnSpPr/>
            <p:nvPr/>
          </p:nvCxnSpPr>
          <p:spPr>
            <a:xfrm flipH="1">
              <a:off x="4100329" y="3749356"/>
              <a:ext cx="905759" cy="599508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7"/>
            <p:cNvCxnSpPr/>
            <p:nvPr/>
          </p:nvCxnSpPr>
          <p:spPr>
            <a:xfrm>
              <a:off x="3512820" y="4348864"/>
              <a:ext cx="587509" cy="0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med" w="med" type="oval"/>
              <a:tailEnd len="sm" w="sm" type="none"/>
            </a:ln>
          </p:spPr>
        </p:cxnSp>
      </p:grpSp>
      <p:sp>
        <p:nvSpPr>
          <p:cNvPr id="267" name="Google Shape;267;p7"/>
          <p:cNvSpPr txBox="1"/>
          <p:nvPr/>
        </p:nvSpPr>
        <p:spPr>
          <a:xfrm flipH="1">
            <a:off x="920336" y="467572"/>
            <a:ext cx="2978563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特点</a:t>
            </a:r>
            <a:endParaRPr sz="18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68" name="Google Shape;268;p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8"/>
          <p:cNvGrpSpPr/>
          <p:nvPr/>
        </p:nvGrpSpPr>
        <p:grpSpPr>
          <a:xfrm rot="-342478">
            <a:off x="3357321" y="1351485"/>
            <a:ext cx="5498701" cy="4809532"/>
            <a:chOff x="4419331" y="2418436"/>
            <a:chExt cx="3314879" cy="2899414"/>
          </a:xfrm>
        </p:grpSpPr>
        <p:sp>
          <p:nvSpPr>
            <p:cNvPr id="274" name="Google Shape;274;p8"/>
            <p:cNvSpPr/>
            <p:nvPr/>
          </p:nvSpPr>
          <p:spPr>
            <a:xfrm flipH="1" rot="1559350">
              <a:off x="4446456" y="3726128"/>
              <a:ext cx="1238296" cy="409560"/>
            </a:xfrm>
            <a:custGeom>
              <a:rect b="b" l="l" r="r" t="t"/>
              <a:pathLst>
                <a:path extrusionOk="0" h="1327147" w="4329437">
                  <a:moveTo>
                    <a:pt x="0" y="0"/>
                  </a:moveTo>
                  <a:lnTo>
                    <a:pt x="3063884" y="0"/>
                  </a:lnTo>
                  <a:lnTo>
                    <a:pt x="4329437" y="320674"/>
                  </a:lnTo>
                  <a:lnTo>
                    <a:pt x="3216284" y="1327147"/>
                  </a:lnTo>
                  <a:lnTo>
                    <a:pt x="1017114" y="11326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 flipH="1" rot="1559350">
              <a:off x="4686300" y="3706813"/>
              <a:ext cx="1112838" cy="347662"/>
            </a:xfrm>
            <a:custGeom>
              <a:rect b="b" l="l" r="r" t="t"/>
              <a:pathLst>
                <a:path extrusionOk="0" h="1129027" w="3888432">
                  <a:moveTo>
                    <a:pt x="0" y="0"/>
                  </a:moveTo>
                  <a:lnTo>
                    <a:pt x="3323919" y="0"/>
                  </a:lnTo>
                  <a:lnTo>
                    <a:pt x="3888432" y="564514"/>
                  </a:lnTo>
                  <a:lnTo>
                    <a:pt x="3323919" y="1129027"/>
                  </a:lnTo>
                  <a:lnTo>
                    <a:pt x="1011895" y="1118735"/>
                  </a:lnTo>
                  <a:lnTo>
                    <a:pt x="0" y="824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A5D7A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pic>
          <p:nvPicPr>
            <p:cNvPr id="276" name="Google Shape;276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6840000">
              <a:off x="5470526" y="3521076"/>
              <a:ext cx="176212" cy="9350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8"/>
            <p:cNvSpPr/>
            <p:nvPr/>
          </p:nvSpPr>
          <p:spPr>
            <a:xfrm flipH="1" rot="5159350">
              <a:off x="4943687" y="2845610"/>
              <a:ext cx="1238295" cy="409560"/>
            </a:xfrm>
            <a:custGeom>
              <a:rect b="b" l="l" r="r" t="t"/>
              <a:pathLst>
                <a:path extrusionOk="0" h="1327147" w="4329437">
                  <a:moveTo>
                    <a:pt x="0" y="0"/>
                  </a:moveTo>
                  <a:lnTo>
                    <a:pt x="3063884" y="0"/>
                  </a:lnTo>
                  <a:lnTo>
                    <a:pt x="4329437" y="320674"/>
                  </a:lnTo>
                  <a:lnTo>
                    <a:pt x="3216284" y="1327147"/>
                  </a:lnTo>
                  <a:lnTo>
                    <a:pt x="1017114" y="11326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 flipH="1" rot="5159350">
              <a:off x="5137944" y="3004344"/>
              <a:ext cx="1112838" cy="349250"/>
            </a:xfrm>
            <a:custGeom>
              <a:rect b="b" l="l" r="r" t="t"/>
              <a:pathLst>
                <a:path extrusionOk="0" h="1129027" w="3888432">
                  <a:moveTo>
                    <a:pt x="0" y="0"/>
                  </a:moveTo>
                  <a:lnTo>
                    <a:pt x="3323919" y="0"/>
                  </a:lnTo>
                  <a:lnTo>
                    <a:pt x="3888432" y="564514"/>
                  </a:lnTo>
                  <a:lnTo>
                    <a:pt x="3323919" y="1129027"/>
                  </a:lnTo>
                  <a:lnTo>
                    <a:pt x="1011895" y="1118735"/>
                  </a:lnTo>
                  <a:lnTo>
                    <a:pt x="0" y="8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pic>
          <p:nvPicPr>
            <p:cNvPr id="279" name="Google Shape;279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3240000">
              <a:off x="5671345" y="3037682"/>
              <a:ext cx="176212" cy="93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" name="Google Shape;280;p8"/>
            <p:cNvSpPr/>
            <p:nvPr/>
          </p:nvSpPr>
          <p:spPr>
            <a:xfrm flipH="1" rot="8759350">
              <a:off x="5954853" y="2835963"/>
              <a:ext cx="1238296" cy="409560"/>
            </a:xfrm>
            <a:custGeom>
              <a:rect b="b" l="l" r="r" t="t"/>
              <a:pathLst>
                <a:path extrusionOk="0" h="1327147" w="4329437">
                  <a:moveTo>
                    <a:pt x="0" y="0"/>
                  </a:moveTo>
                  <a:lnTo>
                    <a:pt x="3063884" y="0"/>
                  </a:lnTo>
                  <a:lnTo>
                    <a:pt x="4329437" y="320674"/>
                  </a:lnTo>
                  <a:lnTo>
                    <a:pt x="3216284" y="1327147"/>
                  </a:lnTo>
                  <a:lnTo>
                    <a:pt x="1017114" y="11326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81" name="Google Shape;281;p8"/>
            <p:cNvSpPr/>
            <p:nvPr/>
          </p:nvSpPr>
          <p:spPr>
            <a:xfrm flipH="1" rot="8759350">
              <a:off x="5972175" y="3044825"/>
              <a:ext cx="1112838" cy="349250"/>
            </a:xfrm>
            <a:custGeom>
              <a:rect b="b" l="l" r="r" t="t"/>
              <a:pathLst>
                <a:path extrusionOk="0" h="1129027" w="3888432">
                  <a:moveTo>
                    <a:pt x="0" y="0"/>
                  </a:moveTo>
                  <a:lnTo>
                    <a:pt x="3323919" y="0"/>
                  </a:lnTo>
                  <a:lnTo>
                    <a:pt x="3888432" y="564514"/>
                  </a:lnTo>
                  <a:lnTo>
                    <a:pt x="3323919" y="1129027"/>
                  </a:lnTo>
                  <a:lnTo>
                    <a:pt x="1011895" y="1118735"/>
                  </a:lnTo>
                  <a:lnTo>
                    <a:pt x="0" y="8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pic>
          <p:nvPicPr>
            <p:cNvPr id="282" name="Google Shape;282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360000">
              <a:off x="6189663" y="2970214"/>
              <a:ext cx="176212" cy="93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" name="Google Shape;283;p8"/>
            <p:cNvSpPr/>
            <p:nvPr/>
          </p:nvSpPr>
          <p:spPr>
            <a:xfrm flipH="1" rot="-9240650">
              <a:off x="6468790" y="3706836"/>
              <a:ext cx="1238296" cy="409560"/>
            </a:xfrm>
            <a:custGeom>
              <a:rect b="b" l="l" r="r" t="t"/>
              <a:pathLst>
                <a:path extrusionOk="0" h="1327147" w="4329437">
                  <a:moveTo>
                    <a:pt x="0" y="0"/>
                  </a:moveTo>
                  <a:lnTo>
                    <a:pt x="3063884" y="0"/>
                  </a:lnTo>
                  <a:lnTo>
                    <a:pt x="4329437" y="320674"/>
                  </a:lnTo>
                  <a:lnTo>
                    <a:pt x="3216284" y="1327147"/>
                  </a:lnTo>
                  <a:lnTo>
                    <a:pt x="1017114" y="11326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84" name="Google Shape;284;p8"/>
            <p:cNvSpPr/>
            <p:nvPr/>
          </p:nvSpPr>
          <p:spPr>
            <a:xfrm flipH="1" rot="-9240650">
              <a:off x="6354763" y="3787776"/>
              <a:ext cx="1111250" cy="347663"/>
            </a:xfrm>
            <a:custGeom>
              <a:rect b="b" l="l" r="r" t="t"/>
              <a:pathLst>
                <a:path extrusionOk="0" h="1129027" w="3888432">
                  <a:moveTo>
                    <a:pt x="0" y="0"/>
                  </a:moveTo>
                  <a:lnTo>
                    <a:pt x="3323919" y="0"/>
                  </a:lnTo>
                  <a:lnTo>
                    <a:pt x="3888432" y="564514"/>
                  </a:lnTo>
                  <a:lnTo>
                    <a:pt x="3323919" y="1129027"/>
                  </a:lnTo>
                  <a:lnTo>
                    <a:pt x="1011895" y="1118735"/>
                  </a:lnTo>
                  <a:lnTo>
                    <a:pt x="0" y="8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pic>
          <p:nvPicPr>
            <p:cNvPr id="285" name="Google Shape;285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3960000">
              <a:off x="6507163" y="3386138"/>
              <a:ext cx="176213" cy="9350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Google Shape;286;p8"/>
            <p:cNvSpPr/>
            <p:nvPr/>
          </p:nvSpPr>
          <p:spPr>
            <a:xfrm flipH="1" rot="-5640650">
              <a:off x="5902326" y="4489451"/>
              <a:ext cx="1112837" cy="347662"/>
            </a:xfrm>
            <a:custGeom>
              <a:rect b="b" l="l" r="r" t="t"/>
              <a:pathLst>
                <a:path extrusionOk="0" h="1129027" w="3888432">
                  <a:moveTo>
                    <a:pt x="0" y="0"/>
                  </a:moveTo>
                  <a:lnTo>
                    <a:pt x="3323919" y="0"/>
                  </a:lnTo>
                  <a:lnTo>
                    <a:pt x="3888432" y="564514"/>
                  </a:lnTo>
                  <a:lnTo>
                    <a:pt x="3323919" y="1129027"/>
                  </a:lnTo>
                  <a:lnTo>
                    <a:pt x="1011895" y="1118735"/>
                  </a:lnTo>
                  <a:lnTo>
                    <a:pt x="0" y="8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pic>
          <p:nvPicPr>
            <p:cNvPr id="287" name="Google Shape;287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7560000">
              <a:off x="6306345" y="3867945"/>
              <a:ext cx="176213" cy="93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8"/>
            <p:cNvSpPr/>
            <p:nvPr/>
          </p:nvSpPr>
          <p:spPr>
            <a:xfrm flipH="1" rot="-2040650">
              <a:off x="4960393" y="4597001"/>
              <a:ext cx="1238296" cy="409560"/>
            </a:xfrm>
            <a:custGeom>
              <a:rect b="b" l="l" r="r" t="t"/>
              <a:pathLst>
                <a:path extrusionOk="0" h="1327147" w="4329437">
                  <a:moveTo>
                    <a:pt x="0" y="0"/>
                  </a:moveTo>
                  <a:lnTo>
                    <a:pt x="3063884" y="0"/>
                  </a:lnTo>
                  <a:lnTo>
                    <a:pt x="4329437" y="320674"/>
                  </a:lnTo>
                  <a:lnTo>
                    <a:pt x="3216284" y="1327147"/>
                  </a:lnTo>
                  <a:lnTo>
                    <a:pt x="1017114" y="11326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 flipH="1" rot="-2040650">
              <a:off x="5068889" y="4449763"/>
              <a:ext cx="1112837" cy="347662"/>
            </a:xfrm>
            <a:custGeom>
              <a:rect b="b" l="l" r="r" t="t"/>
              <a:pathLst>
                <a:path extrusionOk="0" h="1129027" w="3888432">
                  <a:moveTo>
                    <a:pt x="0" y="0"/>
                  </a:moveTo>
                  <a:lnTo>
                    <a:pt x="3323919" y="0"/>
                  </a:lnTo>
                  <a:lnTo>
                    <a:pt x="3888432" y="564514"/>
                  </a:lnTo>
                  <a:lnTo>
                    <a:pt x="3323919" y="1129027"/>
                  </a:lnTo>
                  <a:lnTo>
                    <a:pt x="1011895" y="1118735"/>
                  </a:lnTo>
                  <a:lnTo>
                    <a:pt x="0" y="8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pic>
          <p:nvPicPr>
            <p:cNvPr id="290" name="Google Shape;290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10440000">
              <a:off x="5788026" y="3935414"/>
              <a:ext cx="176213" cy="936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1" name="Google Shape;291;p8"/>
          <p:cNvSpPr txBox="1"/>
          <p:nvPr/>
        </p:nvSpPr>
        <p:spPr>
          <a:xfrm flipH="1">
            <a:off x="498129" y="3007628"/>
            <a:ext cx="3221608" cy="845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断点续传</a:t>
            </a:r>
            <a:endParaRPr sz="200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当发生异常中断时，MongoT自动从断点处继续向下执行</a:t>
            </a:r>
            <a:endParaRPr sz="12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2" name="Google Shape;292;p8"/>
          <p:cNvSpPr txBox="1"/>
          <p:nvPr/>
        </p:nvSpPr>
        <p:spPr>
          <a:xfrm flipH="1">
            <a:off x="1482761" y="1570257"/>
            <a:ext cx="3221608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多同步模式</a:t>
            </a:r>
            <a:endParaRPr sz="20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全量，实时，全量和增量，全量和实时</a:t>
            </a:r>
            <a:endParaRPr sz="12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3" name="Google Shape;293;p8"/>
          <p:cNvSpPr txBox="1"/>
          <p:nvPr/>
        </p:nvSpPr>
        <p:spPr>
          <a:xfrm flipH="1">
            <a:off x="1393606" y="4956517"/>
            <a:ext cx="3221608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accent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支持多版本</a:t>
            </a:r>
            <a:endParaRPr sz="2000">
              <a:solidFill>
                <a:schemeClr val="accent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目前MongoT支持3.2到6.0MongoDB版本</a:t>
            </a:r>
            <a:endParaRPr sz="12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新版本的时许表，桶表均可靠支持</a:t>
            </a:r>
            <a:endParaRPr sz="12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4" name="Google Shape;294;p8"/>
          <p:cNvSpPr txBox="1"/>
          <p:nvPr/>
        </p:nvSpPr>
        <p:spPr>
          <a:xfrm flipH="1">
            <a:off x="7746068" y="1752065"/>
            <a:ext cx="3221608" cy="1029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accent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DDL操作</a:t>
            </a:r>
            <a:endParaRPr sz="2000">
              <a:solidFill>
                <a:schemeClr val="accent3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在实时同步期间，用户可以自定义同步某些DDL操作。同时DDL操作也会被记录在日志中，方便审查操作</a:t>
            </a:r>
            <a:endParaRPr sz="12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5" name="Google Shape;295;p8"/>
          <p:cNvSpPr txBox="1"/>
          <p:nvPr/>
        </p:nvSpPr>
        <p:spPr>
          <a:xfrm flipH="1">
            <a:off x="8422730" y="3651336"/>
            <a:ext cx="3221608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accent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Oplog延迟</a:t>
            </a:r>
            <a:endParaRPr sz="2000">
              <a:solidFill>
                <a:schemeClr val="accent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延迟同步Oplog可以方便用户进行故障切换</a:t>
            </a:r>
            <a:endParaRPr sz="12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6" name="Google Shape;296;p8"/>
          <p:cNvSpPr txBox="1"/>
          <p:nvPr/>
        </p:nvSpPr>
        <p:spPr>
          <a:xfrm flipH="1">
            <a:off x="7905953" y="5180442"/>
            <a:ext cx="3221608" cy="845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accent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同步范围</a:t>
            </a:r>
            <a:endParaRPr sz="2000">
              <a:solidFill>
                <a:schemeClr val="accent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实时同步时，可以设置同步Oplog的开始结束时间。</a:t>
            </a:r>
            <a:endParaRPr sz="12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7" name="Google Shape;297;p8"/>
          <p:cNvSpPr/>
          <p:nvPr/>
        </p:nvSpPr>
        <p:spPr>
          <a:xfrm>
            <a:off x="5068980" y="1886090"/>
            <a:ext cx="415925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</a:t>
            </a:r>
            <a:endParaRPr sz="3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8" name="Google Shape;298;p8"/>
          <p:cNvSpPr/>
          <p:nvPr/>
        </p:nvSpPr>
        <p:spPr>
          <a:xfrm>
            <a:off x="4040943" y="3423161"/>
            <a:ext cx="415925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</a:t>
            </a:r>
            <a:endParaRPr sz="3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9" name="Google Shape;299;p8"/>
          <p:cNvSpPr/>
          <p:nvPr/>
        </p:nvSpPr>
        <p:spPr>
          <a:xfrm>
            <a:off x="4897463" y="5077568"/>
            <a:ext cx="415925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</a:t>
            </a:r>
            <a:endParaRPr sz="3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0" name="Google Shape;300;p8"/>
          <p:cNvSpPr/>
          <p:nvPr/>
        </p:nvSpPr>
        <p:spPr>
          <a:xfrm>
            <a:off x="6752135" y="5169065"/>
            <a:ext cx="415925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</a:t>
            </a:r>
            <a:endParaRPr sz="3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1" name="Google Shape;301;p8"/>
          <p:cNvSpPr/>
          <p:nvPr/>
        </p:nvSpPr>
        <p:spPr>
          <a:xfrm>
            <a:off x="7762917" y="3629719"/>
            <a:ext cx="415925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</a:t>
            </a:r>
            <a:endParaRPr sz="3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2" name="Google Shape;302;p8"/>
          <p:cNvSpPr txBox="1"/>
          <p:nvPr/>
        </p:nvSpPr>
        <p:spPr>
          <a:xfrm flipH="1">
            <a:off x="920336" y="467572"/>
            <a:ext cx="297856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功能</a:t>
            </a:r>
            <a:endParaRPr sz="18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3" name="Google Shape;303;p8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4" name="Google Shape;304;p8"/>
          <p:cNvSpPr/>
          <p:nvPr/>
        </p:nvSpPr>
        <p:spPr>
          <a:xfrm>
            <a:off x="7004727" y="2016819"/>
            <a:ext cx="415925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</a:t>
            </a:r>
            <a:endParaRPr sz="3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"/>
          <p:cNvSpPr txBox="1"/>
          <p:nvPr/>
        </p:nvSpPr>
        <p:spPr>
          <a:xfrm flipH="1">
            <a:off x="920336" y="467572"/>
            <a:ext cx="2978563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全量同步</a:t>
            </a:r>
            <a:endParaRPr sz="1200">
              <a:solidFill>
                <a:schemeClr val="accent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0" name="Google Shape;310;p9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11" name="Google Shape;3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1645" y="1383665"/>
            <a:ext cx="7251065" cy="276796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9"/>
          <p:cNvSpPr txBox="1"/>
          <p:nvPr/>
        </p:nvSpPr>
        <p:spPr>
          <a:xfrm flipH="1">
            <a:off x="1156970" y="1383665"/>
            <a:ext cx="1605280" cy="39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配置信息</a:t>
            </a:r>
            <a:endParaRPr sz="12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3" name="Google Shape;313;p9"/>
          <p:cNvSpPr txBox="1"/>
          <p:nvPr/>
        </p:nvSpPr>
        <p:spPr>
          <a:xfrm flipH="1">
            <a:off x="1156970" y="3911600"/>
            <a:ext cx="1605280" cy="39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测试结果</a:t>
            </a:r>
            <a:endParaRPr sz="12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14" name="Google Shape;31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1645" y="4310380"/>
            <a:ext cx="5436235" cy="2103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简约风蓝色通用发布会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E7DA3"/>
      </a:accent1>
      <a:accent2>
        <a:srgbClr val="5B8BB2"/>
      </a:accent2>
      <a:accent3>
        <a:srgbClr val="6798C0"/>
      </a:accent3>
      <a:accent4>
        <a:srgbClr val="74A6CD"/>
      </a:accent4>
      <a:accent5>
        <a:srgbClr val="80B3DB"/>
      </a:accent5>
      <a:accent6>
        <a:srgbClr val="8DC1E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2023-08-01T06:06:20Z</dcterms:created>
  <dc:creator>luoxiwen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2052-5.5.1.7991</vt:lpwstr>
  </property>
  <property fmtid="{D5CDD505-2E9C-101B-9397-08002B2CF9AE}" pid="3" name="ICV">
    <vt:lpwstr>C3ECD269E8900E25DCA0C86402F876CE_43</vt:lpwstr>
  </property>
  <property fmtid="{D5CDD505-2E9C-101B-9397-08002B2CF9AE}" pid="4" name="KSOTemplateUUID">
    <vt:lpwstr>v1.0_mb_ahA5f1phzD/non4iviizQQ==</vt:lpwstr>
  </property>
</Properties>
</file>