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075" r:id="rId2"/>
    <p:sldId id="3078" r:id="rId3"/>
    <p:sldId id="3080" r:id="rId4"/>
    <p:sldId id="3074" r:id="rId5"/>
    <p:sldId id="3081" r:id="rId6"/>
    <p:sldId id="3079" r:id="rId7"/>
    <p:sldId id="3082" r:id="rId8"/>
    <p:sldId id="308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48" d="100"/>
          <a:sy n="48" d="100"/>
        </p:scale>
        <p:origin x="53"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5AC56-7E93-43CC-887C-EA15430C9A7B}" type="datetimeFigureOut">
              <a:rPr lang="zh-CN" altLang="en-US" smtClean="0"/>
              <a:t>2022/9/27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FEB17-2E40-4AF8-9DC6-6DCD211A98E6}" type="slidenum">
              <a:rPr lang="zh-CN" altLang="en-US" smtClean="0"/>
              <a:t>‹#›</a:t>
            </a:fld>
            <a:endParaRPr lang="zh-CN" altLang="en-US"/>
          </a:p>
        </p:txBody>
      </p:sp>
    </p:spTree>
    <p:extLst>
      <p:ext uri="{BB962C8B-B14F-4D97-AF65-F5344CB8AC3E}">
        <p14:creationId xmlns:p14="http://schemas.microsoft.com/office/powerpoint/2010/main" val="302278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pPr/>
              <a:t>2</a:t>
            </a:fld>
            <a:endParaRPr lang="zh-CN" altLang="en-US"/>
          </a:p>
        </p:txBody>
      </p:sp>
    </p:spTree>
    <p:extLst>
      <p:ext uri="{BB962C8B-B14F-4D97-AF65-F5344CB8AC3E}">
        <p14:creationId xmlns:p14="http://schemas.microsoft.com/office/powerpoint/2010/main" val="247848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pPr/>
              <a:t>3</a:t>
            </a:fld>
            <a:endParaRPr lang="zh-CN" altLang="en-US"/>
          </a:p>
        </p:txBody>
      </p:sp>
    </p:spTree>
    <p:extLst>
      <p:ext uri="{BB962C8B-B14F-4D97-AF65-F5344CB8AC3E}">
        <p14:creationId xmlns:p14="http://schemas.microsoft.com/office/powerpoint/2010/main" val="404552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pPr/>
              <a:t>4</a:t>
            </a:fld>
            <a:endParaRPr lang="zh-CN" altLang="en-US"/>
          </a:p>
        </p:txBody>
      </p:sp>
    </p:spTree>
    <p:extLst>
      <p:ext uri="{BB962C8B-B14F-4D97-AF65-F5344CB8AC3E}">
        <p14:creationId xmlns:p14="http://schemas.microsoft.com/office/powerpoint/2010/main" val="600429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pPr/>
              <a:t>5</a:t>
            </a:fld>
            <a:endParaRPr lang="zh-CN" altLang="en-US"/>
          </a:p>
        </p:txBody>
      </p:sp>
    </p:spTree>
    <p:extLst>
      <p:ext uri="{BB962C8B-B14F-4D97-AF65-F5344CB8AC3E}">
        <p14:creationId xmlns:p14="http://schemas.microsoft.com/office/powerpoint/2010/main" val="379710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pPr/>
              <a:t>6</a:t>
            </a:fld>
            <a:endParaRPr lang="zh-CN" altLang="en-US"/>
          </a:p>
        </p:txBody>
      </p:sp>
    </p:spTree>
    <p:extLst>
      <p:ext uri="{BB962C8B-B14F-4D97-AF65-F5344CB8AC3E}">
        <p14:creationId xmlns:p14="http://schemas.microsoft.com/office/powerpoint/2010/main" val="378066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pPr/>
              <a:t>7</a:t>
            </a:fld>
            <a:endParaRPr lang="zh-CN" altLang="en-US"/>
          </a:p>
        </p:txBody>
      </p:sp>
    </p:spTree>
    <p:extLst>
      <p:ext uri="{BB962C8B-B14F-4D97-AF65-F5344CB8AC3E}">
        <p14:creationId xmlns:p14="http://schemas.microsoft.com/office/powerpoint/2010/main" val="831684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pPr/>
              <a:t>8</a:t>
            </a:fld>
            <a:endParaRPr lang="zh-CN" altLang="en-US"/>
          </a:p>
        </p:txBody>
      </p:sp>
    </p:spTree>
    <p:extLst>
      <p:ext uri="{BB962C8B-B14F-4D97-AF65-F5344CB8AC3E}">
        <p14:creationId xmlns:p14="http://schemas.microsoft.com/office/powerpoint/2010/main" val="1269194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1F76B-7CEF-4059-A44F-FA08096105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09DBC0-8E92-453F-A03D-970F7635E1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A3149E5-9971-4046-B9AB-D8E928E81BC0}"/>
              </a:ext>
            </a:extLst>
          </p:cNvPr>
          <p:cNvSpPr>
            <a:spLocks noGrp="1"/>
          </p:cNvSpPr>
          <p:nvPr>
            <p:ph type="dt" sz="half" idx="10"/>
          </p:nvPr>
        </p:nvSpPr>
        <p:spPr/>
        <p:txBody>
          <a:bodyPr/>
          <a:lstStyle/>
          <a:p>
            <a:fld id="{D475726D-1723-431F-A87E-EA4CB76C0A39}"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34FB3A8B-0EF5-47FF-ABF9-ECD1B4A525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49A16D-B4F3-4859-A499-3FB7585EE262}"/>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257596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9286B-D14B-425F-852C-1C45784E05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3A947C2-412F-4E10-92DC-4394FD41B2D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4E47E2-1088-4184-8525-5F4C25B3B8F4}"/>
              </a:ext>
            </a:extLst>
          </p:cNvPr>
          <p:cNvSpPr>
            <a:spLocks noGrp="1"/>
          </p:cNvSpPr>
          <p:nvPr>
            <p:ph type="dt" sz="half" idx="10"/>
          </p:nvPr>
        </p:nvSpPr>
        <p:spPr/>
        <p:txBody>
          <a:bodyPr/>
          <a:lstStyle/>
          <a:p>
            <a:fld id="{D475726D-1723-431F-A87E-EA4CB76C0A39}"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D2A67026-2552-4D00-AE70-4631E80A79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941FF6-68E9-4B81-A301-C6D0D6A3DAEF}"/>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270235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DB44631-F049-4A39-90FB-79FE0B2C170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9B09071-FC0B-4DEB-BD6D-5FDF32AE660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E1AE2D-5AB7-4011-9622-9CA7F781D1B7}"/>
              </a:ext>
            </a:extLst>
          </p:cNvPr>
          <p:cNvSpPr>
            <a:spLocks noGrp="1"/>
          </p:cNvSpPr>
          <p:nvPr>
            <p:ph type="dt" sz="half" idx="10"/>
          </p:nvPr>
        </p:nvSpPr>
        <p:spPr/>
        <p:txBody>
          <a:bodyPr/>
          <a:lstStyle/>
          <a:p>
            <a:fld id="{D475726D-1723-431F-A87E-EA4CB76C0A39}"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144B0B2C-0650-457A-8A69-99A80E46A2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79E7E8-80FA-4CD1-923C-9A99D020EB45}"/>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3000009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8FA3B-38C8-4693-BCF9-D07FA90A0D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9A4471-071D-4E3F-9D10-095562C369E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F1AEC6-BC4B-4BA4-8588-C49F9C4270D9}"/>
              </a:ext>
            </a:extLst>
          </p:cNvPr>
          <p:cNvSpPr>
            <a:spLocks noGrp="1"/>
          </p:cNvSpPr>
          <p:nvPr>
            <p:ph type="dt" sz="half" idx="10"/>
          </p:nvPr>
        </p:nvSpPr>
        <p:spPr/>
        <p:txBody>
          <a:bodyPr/>
          <a:lstStyle/>
          <a:p>
            <a:fld id="{D475726D-1723-431F-A87E-EA4CB76C0A39}"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F4D60FFF-9E8F-499E-859F-1E8D81EE6B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37A6F3-785E-4717-BBDD-E52EFBE8C827}"/>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512155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84B57-77FE-4CB9-BF3B-C7BD2A84B9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B36EE45-6F5D-45C4-B9E1-C7049076B4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4941C6E-A9D6-48A1-B625-8D05F7C86EEC}"/>
              </a:ext>
            </a:extLst>
          </p:cNvPr>
          <p:cNvSpPr>
            <a:spLocks noGrp="1"/>
          </p:cNvSpPr>
          <p:nvPr>
            <p:ph type="dt" sz="half" idx="10"/>
          </p:nvPr>
        </p:nvSpPr>
        <p:spPr/>
        <p:txBody>
          <a:bodyPr/>
          <a:lstStyle/>
          <a:p>
            <a:fld id="{D475726D-1723-431F-A87E-EA4CB76C0A39}"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B4AF623E-FA46-4791-B220-1936A35697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86BC4D-4F00-4D01-A480-E9A59350CB2E}"/>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822293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CE4C4-BE21-42A2-B064-EC0D2E0AB7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F0452B-02FB-4F6F-A8DE-BE5EC682232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FA315B7-7101-4708-B8EB-3755DCD08DA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ED565EA-A123-4796-AAD5-D1073A3A7A2D}"/>
              </a:ext>
            </a:extLst>
          </p:cNvPr>
          <p:cNvSpPr>
            <a:spLocks noGrp="1"/>
          </p:cNvSpPr>
          <p:nvPr>
            <p:ph type="dt" sz="half" idx="10"/>
          </p:nvPr>
        </p:nvSpPr>
        <p:spPr/>
        <p:txBody>
          <a:bodyPr/>
          <a:lstStyle/>
          <a:p>
            <a:fld id="{D475726D-1723-431F-A87E-EA4CB76C0A39}" type="datetimeFigureOut">
              <a:rPr lang="zh-CN" altLang="en-US" smtClean="0"/>
              <a:t>2022/9/27</a:t>
            </a:fld>
            <a:endParaRPr lang="zh-CN" altLang="en-US"/>
          </a:p>
        </p:txBody>
      </p:sp>
      <p:sp>
        <p:nvSpPr>
          <p:cNvPr id="6" name="页脚占位符 5">
            <a:extLst>
              <a:ext uri="{FF2B5EF4-FFF2-40B4-BE49-F238E27FC236}">
                <a16:creationId xmlns:a16="http://schemas.microsoft.com/office/drawing/2014/main" id="{F67FF0E9-980A-4A8C-8864-E81F892AE9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F99146-951E-41F2-80DB-B2030F02096F}"/>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360218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FEAA4-B2CF-4F6E-B7E9-1B93A6C09E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4697A29-AA43-43F1-8271-5349125A7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E4A8C39-ABEC-4895-834B-77F8C456308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DCF45AC-8834-414E-955D-DFF975156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F817D7E-83BF-4DBD-BD8B-D243BEE2558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DCE11C-D70C-4754-BCE5-54D3A5730A92}"/>
              </a:ext>
            </a:extLst>
          </p:cNvPr>
          <p:cNvSpPr>
            <a:spLocks noGrp="1"/>
          </p:cNvSpPr>
          <p:nvPr>
            <p:ph type="dt" sz="half" idx="10"/>
          </p:nvPr>
        </p:nvSpPr>
        <p:spPr/>
        <p:txBody>
          <a:bodyPr/>
          <a:lstStyle/>
          <a:p>
            <a:fld id="{D475726D-1723-431F-A87E-EA4CB76C0A39}" type="datetimeFigureOut">
              <a:rPr lang="zh-CN" altLang="en-US" smtClean="0"/>
              <a:t>2022/9/27</a:t>
            </a:fld>
            <a:endParaRPr lang="zh-CN" altLang="en-US"/>
          </a:p>
        </p:txBody>
      </p:sp>
      <p:sp>
        <p:nvSpPr>
          <p:cNvPr id="8" name="页脚占位符 7">
            <a:extLst>
              <a:ext uri="{FF2B5EF4-FFF2-40B4-BE49-F238E27FC236}">
                <a16:creationId xmlns:a16="http://schemas.microsoft.com/office/drawing/2014/main" id="{673D686F-ED52-483B-989E-D008A67A0EF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BC59AA-150A-47C2-A686-F274EF318493}"/>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169887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45305-E30A-4A87-A483-BC066464E87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9D92324-10C9-4202-9948-FC74CF750C5C}"/>
              </a:ext>
            </a:extLst>
          </p:cNvPr>
          <p:cNvSpPr>
            <a:spLocks noGrp="1"/>
          </p:cNvSpPr>
          <p:nvPr>
            <p:ph type="dt" sz="half" idx="10"/>
          </p:nvPr>
        </p:nvSpPr>
        <p:spPr/>
        <p:txBody>
          <a:bodyPr/>
          <a:lstStyle/>
          <a:p>
            <a:fld id="{D475726D-1723-431F-A87E-EA4CB76C0A39}" type="datetimeFigureOut">
              <a:rPr lang="zh-CN" altLang="en-US" smtClean="0"/>
              <a:t>2022/9/27</a:t>
            </a:fld>
            <a:endParaRPr lang="zh-CN" altLang="en-US"/>
          </a:p>
        </p:txBody>
      </p:sp>
      <p:sp>
        <p:nvSpPr>
          <p:cNvPr id="4" name="页脚占位符 3">
            <a:extLst>
              <a:ext uri="{FF2B5EF4-FFF2-40B4-BE49-F238E27FC236}">
                <a16:creationId xmlns:a16="http://schemas.microsoft.com/office/drawing/2014/main" id="{5E4BF751-0C3D-48EF-9DDE-1F2253BB43C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8C2C16E-18B9-4643-94AD-95696D3D885D}"/>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1636085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385F222-4EF9-4D92-9D5B-B9B35018FDDE}"/>
              </a:ext>
            </a:extLst>
          </p:cNvPr>
          <p:cNvSpPr>
            <a:spLocks noGrp="1"/>
          </p:cNvSpPr>
          <p:nvPr>
            <p:ph type="dt" sz="half" idx="10"/>
          </p:nvPr>
        </p:nvSpPr>
        <p:spPr/>
        <p:txBody>
          <a:bodyPr/>
          <a:lstStyle/>
          <a:p>
            <a:fld id="{D475726D-1723-431F-A87E-EA4CB76C0A39}" type="datetimeFigureOut">
              <a:rPr lang="zh-CN" altLang="en-US" smtClean="0"/>
              <a:t>2022/9/27</a:t>
            </a:fld>
            <a:endParaRPr lang="zh-CN" altLang="en-US"/>
          </a:p>
        </p:txBody>
      </p:sp>
      <p:sp>
        <p:nvSpPr>
          <p:cNvPr id="3" name="页脚占位符 2">
            <a:extLst>
              <a:ext uri="{FF2B5EF4-FFF2-40B4-BE49-F238E27FC236}">
                <a16:creationId xmlns:a16="http://schemas.microsoft.com/office/drawing/2014/main" id="{8E088792-244A-448C-83B2-C95DA3959B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21791D-0615-419C-B06A-559C6BC15F85}"/>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3741661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09FC6-0DDE-484B-A114-B6B89F72B1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003025C-F1D8-4F66-BD0D-2A608D20F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DA7E14C-5E92-4C00-BEDD-786E30EA7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D4939A-F57F-4D76-8042-2B56C9AC4AAB}"/>
              </a:ext>
            </a:extLst>
          </p:cNvPr>
          <p:cNvSpPr>
            <a:spLocks noGrp="1"/>
          </p:cNvSpPr>
          <p:nvPr>
            <p:ph type="dt" sz="half" idx="10"/>
          </p:nvPr>
        </p:nvSpPr>
        <p:spPr/>
        <p:txBody>
          <a:bodyPr/>
          <a:lstStyle/>
          <a:p>
            <a:fld id="{D475726D-1723-431F-A87E-EA4CB76C0A39}" type="datetimeFigureOut">
              <a:rPr lang="zh-CN" altLang="en-US" smtClean="0"/>
              <a:t>2022/9/27</a:t>
            </a:fld>
            <a:endParaRPr lang="zh-CN" altLang="en-US"/>
          </a:p>
        </p:txBody>
      </p:sp>
      <p:sp>
        <p:nvSpPr>
          <p:cNvPr id="6" name="页脚占位符 5">
            <a:extLst>
              <a:ext uri="{FF2B5EF4-FFF2-40B4-BE49-F238E27FC236}">
                <a16:creationId xmlns:a16="http://schemas.microsoft.com/office/drawing/2014/main" id="{768D6DA4-5CDA-4947-9D5F-075D37C2E3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A199ED-4602-451D-ABF4-62899FCAC4CC}"/>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326350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5A6B6-A2D8-43F0-AB7D-C7AE6E95D6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F7EA37-2F4B-4CDF-8AD8-6BAA5D67C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45A9711-AEEB-4B6E-BB56-FD6B0574D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7090C6C-7C4B-49EE-964A-CFF498A6D949}"/>
              </a:ext>
            </a:extLst>
          </p:cNvPr>
          <p:cNvSpPr>
            <a:spLocks noGrp="1"/>
          </p:cNvSpPr>
          <p:nvPr>
            <p:ph type="dt" sz="half" idx="10"/>
          </p:nvPr>
        </p:nvSpPr>
        <p:spPr/>
        <p:txBody>
          <a:bodyPr/>
          <a:lstStyle/>
          <a:p>
            <a:fld id="{D475726D-1723-431F-A87E-EA4CB76C0A39}" type="datetimeFigureOut">
              <a:rPr lang="zh-CN" altLang="en-US" smtClean="0"/>
              <a:t>2022/9/27</a:t>
            </a:fld>
            <a:endParaRPr lang="zh-CN" altLang="en-US"/>
          </a:p>
        </p:txBody>
      </p:sp>
      <p:sp>
        <p:nvSpPr>
          <p:cNvPr id="6" name="页脚占位符 5">
            <a:extLst>
              <a:ext uri="{FF2B5EF4-FFF2-40B4-BE49-F238E27FC236}">
                <a16:creationId xmlns:a16="http://schemas.microsoft.com/office/drawing/2014/main" id="{1B449592-4862-4611-8547-61520546EF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1FED53-0792-46AD-9421-5FA62BEB1499}"/>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3117975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E5EFB2B-249B-4ABE-BAC9-E4C6BE27D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429A508-2267-4CB9-9546-9F74CB3B40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BADFC8-F0C6-4E71-831B-91EAA271B3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5726D-1723-431F-A87E-EA4CB76C0A39}"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89DCF8BA-4BB3-4741-80BD-68792BCF96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341B3D-0EAB-4CD1-9D67-6DF5044FC0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2634799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hyperlink" Target="https://www.bilibili.com/video/av456221765/" TargetMode="External"/><Relationship Id="rId5" Type="http://schemas.openxmlformats.org/officeDocument/2006/relationships/image" Target="../media/image3.png"/><Relationship Id="rId10" Type="http://schemas.openxmlformats.org/officeDocument/2006/relationships/image" Target="../media/image8.svg"/><Relationship Id="rId4" Type="http://schemas.microsoft.com/office/2007/relationships/hdphoto" Target="../media/hdphoto1.wdp"/><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08B6B87-F335-45F1-A828-6F728C691B8B}"/>
              </a:ext>
            </a:extLst>
          </p:cNvPr>
          <p:cNvSpPr>
            <a:spLocks noGrp="1"/>
          </p:cNvSpPr>
          <p:nvPr/>
        </p:nvSpPr>
        <p:spPr>
          <a:xfrm>
            <a:off x="0" y="98716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1" lang="zh-CN" altLang="en-US" sz="44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等线" panose="02010600030101010101" pitchFamily="2" charset="-122"/>
              </a:rPr>
              <a:t>个人介绍</a:t>
            </a:r>
          </a:p>
        </p:txBody>
      </p:sp>
      <p:cxnSp>
        <p:nvCxnSpPr>
          <p:cNvPr id="5" name="直线连接符 10">
            <a:extLst>
              <a:ext uri="{FF2B5EF4-FFF2-40B4-BE49-F238E27FC236}">
                <a16:creationId xmlns:a16="http://schemas.microsoft.com/office/drawing/2014/main" id="{ACD65CF7-BC54-4518-8E09-DC9D98AC7F8D}"/>
              </a:ext>
            </a:extLst>
          </p:cNvPr>
          <p:cNvCxnSpPr/>
          <p:nvPr/>
        </p:nvCxnSpPr>
        <p:spPr>
          <a:xfrm flipV="1">
            <a:off x="0" y="2312731"/>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E9F00211-A7FD-4A85-81E7-21145C00A1C7}"/>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729207" y="987167"/>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16">
            <a:extLst>
              <a:ext uri="{FF2B5EF4-FFF2-40B4-BE49-F238E27FC236}">
                <a16:creationId xmlns:a16="http://schemas.microsoft.com/office/drawing/2014/main" id="{F0B59BF7-41BF-4E1F-8F2B-D2F9D0B72348}"/>
              </a:ext>
            </a:extLst>
          </p:cNvPr>
          <p:cNvSpPr txBox="1"/>
          <p:nvPr/>
        </p:nvSpPr>
        <p:spPr>
          <a:xfrm>
            <a:off x="4819648" y="4947502"/>
            <a:ext cx="3268549"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姓名 冯柏钧</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学号 </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12011124</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院系 计算机科学与工程系</a:t>
            </a:r>
          </a:p>
        </p:txBody>
      </p:sp>
      <p:pic>
        <p:nvPicPr>
          <p:cNvPr id="3" name="图片 2">
            <a:extLst>
              <a:ext uri="{FF2B5EF4-FFF2-40B4-BE49-F238E27FC236}">
                <a16:creationId xmlns:a16="http://schemas.microsoft.com/office/drawing/2014/main" id="{4FB0A532-805F-4DF8-8867-1C8F016BA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8349" y="2852928"/>
            <a:ext cx="935301" cy="1152144"/>
          </a:xfrm>
          <a:prstGeom prst="rect">
            <a:avLst/>
          </a:prstGeom>
        </p:spPr>
      </p:pic>
    </p:spTree>
    <p:extLst>
      <p:ext uri="{BB962C8B-B14F-4D97-AF65-F5344CB8AC3E}">
        <p14:creationId xmlns:p14="http://schemas.microsoft.com/office/powerpoint/2010/main" val="131841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
            <a:ext cx="9144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FF0000"/>
              </a:solidFill>
              <a:latin typeface="等线" panose="02010600030101010101" pitchFamily="2" charset="-122"/>
              <a:ea typeface="等线" panose="02010600030101010101" pitchFamily="2" charset="-122"/>
              <a:cs typeface="DengXian" charset="-122"/>
            </a:endParaRPr>
          </a:p>
        </p:txBody>
      </p:sp>
      <p:sp>
        <p:nvSpPr>
          <p:cNvPr id="13" name="矩形 12"/>
          <p:cNvSpPr/>
          <p:nvPr/>
        </p:nvSpPr>
        <p:spPr>
          <a:xfrm>
            <a:off x="2491670" y="4214665"/>
            <a:ext cx="8572569" cy="800219"/>
          </a:xfrm>
          <a:prstGeom prst="rect">
            <a:avLst/>
          </a:prstGeom>
        </p:spPr>
        <p:txBody>
          <a:bodyPr wrap="square">
            <a:spAutoFit/>
          </a:bodyPr>
          <a:lstStyle/>
          <a:p>
            <a:pPr lvl="0"/>
            <a:r>
              <a:rPr lang="en-US" altLang="zh-CN" sz="2800" dirty="0">
                <a:solidFill>
                  <a:schemeClr val="tx1">
                    <a:lumMod val="85000"/>
                    <a:lumOff val="15000"/>
                  </a:schemeClr>
                </a:solidFill>
                <a:latin typeface="DengXian" charset="-122"/>
                <a:ea typeface="DengXian" charset="-122"/>
                <a:cs typeface="DengXian" charset="-122"/>
              </a:rPr>
              <a:t>Define Your Version of AI </a:t>
            </a:r>
            <a:endParaRPr lang="zh-CN" altLang="en-US" sz="2800" dirty="0">
              <a:solidFill>
                <a:schemeClr val="tx1">
                  <a:lumMod val="85000"/>
                  <a:lumOff val="15000"/>
                </a:schemeClr>
              </a:solidFill>
              <a:latin typeface="DengXian" charset="-122"/>
              <a:ea typeface="DengXian" charset="-122"/>
              <a:cs typeface="DengXian" charset="-122"/>
            </a:endParaRPr>
          </a:p>
          <a:p>
            <a:endParaRPr lang="en-US" altLang="zh-CN" b="1" dirty="0">
              <a:solidFill>
                <a:schemeClr val="tx1">
                  <a:lumMod val="85000"/>
                  <a:lumOff val="15000"/>
                </a:schemeClr>
              </a:solidFill>
              <a:latin typeface="DengXian" charset="-122"/>
              <a:ea typeface="DengXian" charset="-122"/>
              <a:cs typeface="DengXian" charset="-122"/>
            </a:endParaRPr>
          </a:p>
        </p:txBody>
      </p:sp>
      <p:sp>
        <p:nvSpPr>
          <p:cNvPr id="12" name="矩形 11">
            <a:extLst>
              <a:ext uri="{FF2B5EF4-FFF2-40B4-BE49-F238E27FC236}">
                <a16:creationId xmlns:a16="http://schemas.microsoft.com/office/drawing/2014/main" id="{4EEEE06A-4737-F348-A808-77913753EB61}"/>
              </a:ext>
            </a:extLst>
          </p:cNvPr>
          <p:cNvSpPr/>
          <p:nvPr/>
        </p:nvSpPr>
        <p:spPr>
          <a:xfrm>
            <a:off x="2491670" y="2121784"/>
            <a:ext cx="9602359" cy="1815882"/>
          </a:xfrm>
          <a:prstGeom prst="rect">
            <a:avLst/>
          </a:prstGeom>
        </p:spPr>
        <p:txBody>
          <a:bodyPr wrap="square">
            <a:spAutoFit/>
          </a:bodyPr>
          <a:lstStyle/>
          <a:p>
            <a:pPr lvl="0"/>
            <a:r>
              <a:rPr lang="en-US" altLang="zh-CN" sz="2800" dirty="0">
                <a:solidFill>
                  <a:schemeClr val="tx1">
                    <a:lumMod val="85000"/>
                    <a:lumOff val="15000"/>
                  </a:schemeClr>
                </a:solidFill>
                <a:latin typeface="DengXian" charset="-122"/>
                <a:ea typeface="DengXian" charset="-122"/>
                <a:cs typeface="DengXian" charset="-122"/>
              </a:rPr>
              <a:t>Finalize your Project Title. Team Leaders are To Arrange Meetings with TA and Industrial Supervisors. Record Why You Choose Such Topic for Your Project? Write a Preliminary Project Plan Describing How You Want to Do the Project? </a:t>
            </a:r>
            <a:endParaRPr lang="en-US" altLang="zh-CN" b="1" dirty="0">
              <a:solidFill>
                <a:schemeClr val="tx1">
                  <a:lumMod val="85000"/>
                  <a:lumOff val="15000"/>
                </a:schemeClr>
              </a:solidFill>
              <a:latin typeface="DengXian" charset="-122"/>
              <a:ea typeface="DengXian" charset="-122"/>
              <a:cs typeface="DengXian" charset="-122"/>
            </a:endParaRPr>
          </a:p>
        </p:txBody>
      </p:sp>
      <p:cxnSp>
        <p:nvCxnSpPr>
          <p:cNvPr id="14" name="直线连接符 13">
            <a:extLst>
              <a:ext uri="{FF2B5EF4-FFF2-40B4-BE49-F238E27FC236}">
                <a16:creationId xmlns:a16="http://schemas.microsoft.com/office/drawing/2014/main" id="{50FDBE11-939F-3944-AFB3-39780F6AB28D}"/>
              </a:ext>
            </a:extLst>
          </p:cNvPr>
          <p:cNvCxnSpPr>
            <a:cxnSpLocks/>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图片 16">
            <a:extLst>
              <a:ext uri="{FF2B5EF4-FFF2-40B4-BE49-F238E27FC236}">
                <a16:creationId xmlns:a16="http://schemas.microsoft.com/office/drawing/2014/main" id="{22964378-AE9B-A740-9A3D-EA7776D4A715}"/>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31236" y="0"/>
            <a:ext cx="4627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形 10" descr="徽章 1">
            <a:extLst>
              <a:ext uri="{FF2B5EF4-FFF2-40B4-BE49-F238E27FC236}">
                <a16:creationId xmlns:a16="http://schemas.microsoft.com/office/drawing/2014/main" id="{CF5AF239-E28F-364D-8A10-7871DFDB6160}"/>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670" y="2154427"/>
            <a:ext cx="914400" cy="914400"/>
          </a:xfrm>
          <a:prstGeom prst="rect">
            <a:avLst/>
          </a:prstGeom>
          <a:noFill/>
        </p:spPr>
      </p:pic>
      <p:pic>
        <p:nvPicPr>
          <p:cNvPr id="15" name="图形 14" descr="徽章">
            <a:extLst>
              <a:ext uri="{FF2B5EF4-FFF2-40B4-BE49-F238E27FC236}">
                <a16:creationId xmlns:a16="http://schemas.microsoft.com/office/drawing/2014/main" id="{57452784-E93A-6549-AE51-085DAFC9E3CF}"/>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7670" y="4094195"/>
            <a:ext cx="914400" cy="914400"/>
          </a:xfrm>
          <a:prstGeom prst="rect">
            <a:avLst/>
          </a:prstGeom>
          <a:noFill/>
        </p:spPr>
      </p:pic>
      <p:pic>
        <p:nvPicPr>
          <p:cNvPr id="16" name="图形 15" descr="徽章 3">
            <a:extLst>
              <a:ext uri="{FF2B5EF4-FFF2-40B4-BE49-F238E27FC236}">
                <a16:creationId xmlns:a16="http://schemas.microsoft.com/office/drawing/2014/main" id="{5C047279-F38F-B048-9E42-7AA744FA0C8A}"/>
              </a:ext>
            </a:extLst>
          </p:cNvPr>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7670" y="5311320"/>
            <a:ext cx="914400" cy="914400"/>
          </a:xfrm>
          <a:prstGeom prst="rect">
            <a:avLst/>
          </a:prstGeom>
          <a:noFill/>
        </p:spPr>
      </p:pic>
      <p:sp>
        <p:nvSpPr>
          <p:cNvPr id="17" name="矩形 16">
            <a:extLst>
              <a:ext uri="{FF2B5EF4-FFF2-40B4-BE49-F238E27FC236}">
                <a16:creationId xmlns:a16="http://schemas.microsoft.com/office/drawing/2014/main" id="{1E627B08-EEDA-D948-9E6B-EC59966131A2}"/>
              </a:ext>
            </a:extLst>
          </p:cNvPr>
          <p:cNvSpPr/>
          <p:nvPr/>
        </p:nvSpPr>
        <p:spPr>
          <a:xfrm>
            <a:off x="2491670" y="5186078"/>
            <a:ext cx="9404496" cy="954107"/>
          </a:xfrm>
          <a:prstGeom prst="rect">
            <a:avLst/>
          </a:prstGeom>
        </p:spPr>
        <p:txBody>
          <a:bodyPr wrap="square">
            <a:spAutoFit/>
          </a:bodyPr>
          <a:lstStyle/>
          <a:p>
            <a:pPr lvl="0"/>
            <a:r>
              <a:rPr lang="en-US" altLang="zh-CN" sz="2800" dirty="0">
                <a:solidFill>
                  <a:schemeClr val="tx1">
                    <a:lumMod val="85000"/>
                    <a:lumOff val="15000"/>
                  </a:schemeClr>
                </a:solidFill>
                <a:latin typeface="DengXian" charset="-122"/>
                <a:ea typeface="DengXian" charset="-122"/>
                <a:cs typeface="DengXian" charset="-122"/>
              </a:rPr>
              <a:t>Think about the AI principle behind ALPHAGO by Watching </a:t>
            </a:r>
          </a:p>
          <a:p>
            <a:r>
              <a:rPr kumimoji="0" lang="en" altLang="zh-CN" sz="2800" b="0" i="0" u="none" strike="noStrike" kern="1200" cap="none" spc="0" normalizeH="0" baseline="0" noProof="0" dirty="0">
                <a:ln>
                  <a:noFill/>
                </a:ln>
                <a:solidFill>
                  <a:prstClr val="black">
                    <a:lumMod val="85000"/>
                    <a:lumOff val="15000"/>
                  </a:prstClr>
                </a:solidFill>
                <a:effectLst/>
                <a:uLnTx/>
                <a:uFillTx/>
                <a:latin typeface="DengXian" charset="-122"/>
                <a:ea typeface="DengXian" charset="-122"/>
                <a:cs typeface="DengXian" charset="-122"/>
                <a:hlinkClick r:id="rId11"/>
              </a:rPr>
              <a:t>https://www.bilibili.com/video/av456221765/</a:t>
            </a:r>
            <a:r>
              <a:rPr lang="en" altLang="zh-CN" sz="2800" dirty="0">
                <a:solidFill>
                  <a:prstClr val="black">
                    <a:lumMod val="85000"/>
                    <a:lumOff val="15000"/>
                  </a:prstClr>
                </a:solidFill>
                <a:latin typeface="DengXian" charset="-122"/>
                <a:ea typeface="DengXian" charset="-122"/>
                <a:cs typeface="DengXian" charset="-122"/>
              </a:rPr>
              <a:t> </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DengXian" charset="-122"/>
              <a:ea typeface="DengXian" charset="-122"/>
              <a:cs typeface="DengXian" charset="-122"/>
            </a:endParaRPr>
          </a:p>
        </p:txBody>
      </p:sp>
    </p:spTree>
    <p:extLst>
      <p:ext uri="{BB962C8B-B14F-4D97-AF65-F5344CB8AC3E}">
        <p14:creationId xmlns:p14="http://schemas.microsoft.com/office/powerpoint/2010/main" val="118907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
            <a:ext cx="9144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FF0000"/>
              </a:solidFill>
              <a:latin typeface="等线" panose="02010600030101010101" pitchFamily="2" charset="-122"/>
              <a:ea typeface="等线" panose="02010600030101010101" pitchFamily="2" charset="-122"/>
              <a:cs typeface="DengXian" charset="-122"/>
            </a:endParaRPr>
          </a:p>
        </p:txBody>
      </p:sp>
      <p:sp>
        <p:nvSpPr>
          <p:cNvPr id="12" name="矩形 11">
            <a:extLst>
              <a:ext uri="{FF2B5EF4-FFF2-40B4-BE49-F238E27FC236}">
                <a16:creationId xmlns:a16="http://schemas.microsoft.com/office/drawing/2014/main" id="{4EEEE06A-4737-F348-A808-77913753EB61}"/>
              </a:ext>
            </a:extLst>
          </p:cNvPr>
          <p:cNvSpPr/>
          <p:nvPr/>
        </p:nvSpPr>
        <p:spPr>
          <a:xfrm>
            <a:off x="2022070" y="1576352"/>
            <a:ext cx="9602359" cy="4832092"/>
          </a:xfrm>
          <a:prstGeom prst="rect">
            <a:avLst/>
          </a:prstGeom>
        </p:spPr>
        <p:txBody>
          <a:bodyPr wrap="square">
            <a:spAutoFit/>
          </a:bodyPr>
          <a:lstStyle/>
          <a:p>
            <a:pPr lvl="0"/>
            <a:r>
              <a:rPr lang="en-US" altLang="zh-CN" sz="2800" dirty="0">
                <a:solidFill>
                  <a:schemeClr val="tx1">
                    <a:lumMod val="85000"/>
                    <a:lumOff val="15000"/>
                  </a:schemeClr>
                </a:solidFill>
                <a:latin typeface="DengXian" charset="-122"/>
                <a:ea typeface="DengXian" charset="-122"/>
                <a:cs typeface="DengXian" charset="-122"/>
              </a:rPr>
              <a:t>Project Title: Smart Library (</a:t>
            </a:r>
            <a:r>
              <a:rPr lang="zh-CN" altLang="en-US" sz="2800" dirty="0">
                <a:solidFill>
                  <a:schemeClr val="tx1">
                    <a:lumMod val="85000"/>
                    <a:lumOff val="15000"/>
                  </a:schemeClr>
                </a:solidFill>
                <a:latin typeface="DengXian" charset="-122"/>
                <a:ea typeface="DengXian" charset="-122"/>
                <a:cs typeface="DengXian" charset="-122"/>
              </a:rPr>
              <a:t>智能图书馆</a:t>
            </a:r>
            <a:r>
              <a:rPr lang="en-US" altLang="zh-CN" sz="2800" dirty="0">
                <a:solidFill>
                  <a:schemeClr val="tx1">
                    <a:lumMod val="85000"/>
                    <a:lumOff val="15000"/>
                  </a:schemeClr>
                </a:solidFill>
                <a:latin typeface="DengXian" charset="-122"/>
                <a:ea typeface="DengXian" charset="-122"/>
                <a:cs typeface="DengXian" charset="-122"/>
              </a:rPr>
              <a:t>)</a:t>
            </a:r>
          </a:p>
          <a:p>
            <a:pPr lvl="0"/>
            <a:r>
              <a:rPr lang="en-US" altLang="zh-CN" sz="2800" dirty="0">
                <a:solidFill>
                  <a:schemeClr val="tx1">
                    <a:lumMod val="85000"/>
                    <a:lumOff val="15000"/>
                  </a:schemeClr>
                </a:solidFill>
                <a:latin typeface="DengXian" charset="-122"/>
                <a:ea typeface="DengXian" charset="-122"/>
                <a:cs typeface="DengXian" charset="-122"/>
              </a:rPr>
              <a:t>Group 16 </a:t>
            </a:r>
          </a:p>
          <a:p>
            <a:pPr lvl="0"/>
            <a:r>
              <a:rPr lang="en-US" altLang="zh-CN" sz="2800" dirty="0">
                <a:solidFill>
                  <a:schemeClr val="tx1">
                    <a:lumMod val="85000"/>
                    <a:lumOff val="15000"/>
                  </a:schemeClr>
                </a:solidFill>
                <a:latin typeface="DengXian" charset="-122"/>
                <a:ea typeface="DengXian" charset="-122"/>
                <a:cs typeface="DengXian" charset="-122"/>
              </a:rPr>
              <a:t>Reason: We choose this project because library is one of best places for us students to study, and we find it interesting to see how</a:t>
            </a:r>
          </a:p>
          <a:p>
            <a:pPr lvl="0"/>
            <a:r>
              <a:rPr lang="en-US" altLang="zh-CN" sz="2800" dirty="0">
                <a:solidFill>
                  <a:schemeClr val="tx1">
                    <a:lumMod val="85000"/>
                    <a:lumOff val="15000"/>
                  </a:schemeClr>
                </a:solidFill>
                <a:latin typeface="DengXian" charset="-122"/>
                <a:ea typeface="DengXian" charset="-122"/>
                <a:cs typeface="DengXian" charset="-122"/>
              </a:rPr>
              <a:t>Long students spend in the library and how often they usually go to the library.</a:t>
            </a:r>
          </a:p>
          <a:p>
            <a:pPr lvl="0"/>
            <a:endParaRPr lang="en-US" altLang="zh-CN" sz="2800" dirty="0">
              <a:solidFill>
                <a:schemeClr val="tx1">
                  <a:lumMod val="85000"/>
                  <a:lumOff val="15000"/>
                </a:schemeClr>
              </a:solidFill>
              <a:latin typeface="DengXian" charset="-122"/>
              <a:ea typeface="DengXian" charset="-122"/>
              <a:cs typeface="DengXian" charset="-122"/>
            </a:endParaRPr>
          </a:p>
          <a:p>
            <a:pPr lvl="0"/>
            <a:r>
              <a:rPr lang="en-US" altLang="zh-CN" sz="2800" dirty="0">
                <a:solidFill>
                  <a:schemeClr val="tx1">
                    <a:lumMod val="85000"/>
                    <a:lumOff val="15000"/>
                  </a:schemeClr>
                </a:solidFill>
                <a:latin typeface="DengXian" charset="-122"/>
                <a:ea typeface="DengXian" charset="-122"/>
                <a:cs typeface="DengXian" charset="-122"/>
              </a:rPr>
              <a:t>Plan: We plan to divide the reader data into 6 dimensions, reduce dimensionality clustering, and redefine the portrait according to the clustering results.</a:t>
            </a:r>
          </a:p>
        </p:txBody>
      </p:sp>
      <p:cxnSp>
        <p:nvCxnSpPr>
          <p:cNvPr id="14" name="直线连接符 13">
            <a:extLst>
              <a:ext uri="{FF2B5EF4-FFF2-40B4-BE49-F238E27FC236}">
                <a16:creationId xmlns:a16="http://schemas.microsoft.com/office/drawing/2014/main" id="{50FDBE11-939F-3944-AFB3-39780F6AB28D}"/>
              </a:ext>
            </a:extLst>
          </p:cNvPr>
          <p:cNvCxnSpPr>
            <a:cxnSpLocks/>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图片 16">
            <a:extLst>
              <a:ext uri="{FF2B5EF4-FFF2-40B4-BE49-F238E27FC236}">
                <a16:creationId xmlns:a16="http://schemas.microsoft.com/office/drawing/2014/main" id="{22964378-AE9B-A740-9A3D-EA7776D4A715}"/>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31236" y="0"/>
            <a:ext cx="4627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形 10" descr="徽章 1">
            <a:extLst>
              <a:ext uri="{FF2B5EF4-FFF2-40B4-BE49-F238E27FC236}">
                <a16:creationId xmlns:a16="http://schemas.microsoft.com/office/drawing/2014/main" id="{CF5AF239-E28F-364D-8A10-7871DFDB6160}"/>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670" y="2154427"/>
            <a:ext cx="914400" cy="914400"/>
          </a:xfrm>
          <a:prstGeom prst="rect">
            <a:avLst/>
          </a:prstGeom>
          <a:noFill/>
        </p:spPr>
      </p:pic>
    </p:spTree>
    <p:extLst>
      <p:ext uri="{BB962C8B-B14F-4D97-AF65-F5344CB8AC3E}">
        <p14:creationId xmlns:p14="http://schemas.microsoft.com/office/powerpoint/2010/main" val="395637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
            <a:ext cx="9144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FF0000"/>
              </a:solidFill>
              <a:latin typeface="等线" panose="02010600030101010101" pitchFamily="2" charset="-122"/>
              <a:ea typeface="等线" panose="02010600030101010101" pitchFamily="2" charset="-122"/>
              <a:cs typeface="DengXian" charset="-122"/>
            </a:endParaRPr>
          </a:p>
        </p:txBody>
      </p:sp>
      <p:sp>
        <p:nvSpPr>
          <p:cNvPr id="13" name="矩形 12"/>
          <p:cNvSpPr/>
          <p:nvPr/>
        </p:nvSpPr>
        <p:spPr>
          <a:xfrm>
            <a:off x="2491670" y="2422528"/>
            <a:ext cx="8572569" cy="1661993"/>
          </a:xfrm>
          <a:prstGeom prst="rect">
            <a:avLst/>
          </a:prstGeom>
        </p:spPr>
        <p:txBody>
          <a:bodyPr wrap="square">
            <a:spAutoFit/>
          </a:bodyPr>
          <a:lstStyle/>
          <a:p>
            <a:pPr lvl="0"/>
            <a:r>
              <a:rPr lang="en-US" altLang="zh-CN" sz="2800" dirty="0">
                <a:solidFill>
                  <a:schemeClr val="tx1">
                    <a:lumMod val="85000"/>
                    <a:lumOff val="15000"/>
                  </a:schemeClr>
                </a:solidFill>
                <a:latin typeface="DengXian" charset="-122"/>
                <a:ea typeface="DengXian" charset="-122"/>
                <a:cs typeface="DengXian" charset="-122"/>
              </a:rPr>
              <a:t>My definition of AI:</a:t>
            </a:r>
          </a:p>
          <a:p>
            <a:pPr lvl="0"/>
            <a:r>
              <a:rPr lang="en-US" altLang="zh-CN" sz="2800" dirty="0">
                <a:solidFill>
                  <a:schemeClr val="tx1">
                    <a:lumMod val="85000"/>
                    <a:lumOff val="15000"/>
                  </a:schemeClr>
                </a:solidFill>
                <a:latin typeface="DengXian" charset="-122"/>
                <a:ea typeface="DengXian" charset="-122"/>
                <a:cs typeface="DengXian" charset="-122"/>
              </a:rPr>
              <a:t>Artificial intelligence is a type of technology concerned with making machines act rationally and intelligently.</a:t>
            </a:r>
            <a:endParaRPr lang="zh-CN" altLang="en-US" sz="2800" dirty="0">
              <a:solidFill>
                <a:schemeClr val="tx1">
                  <a:lumMod val="85000"/>
                  <a:lumOff val="15000"/>
                </a:schemeClr>
              </a:solidFill>
              <a:latin typeface="DengXian" charset="-122"/>
              <a:ea typeface="DengXian" charset="-122"/>
              <a:cs typeface="DengXian" charset="-122"/>
            </a:endParaRPr>
          </a:p>
          <a:p>
            <a:endParaRPr lang="en-US" altLang="zh-CN" b="1" dirty="0">
              <a:solidFill>
                <a:schemeClr val="tx1">
                  <a:lumMod val="85000"/>
                  <a:lumOff val="15000"/>
                </a:schemeClr>
              </a:solidFill>
              <a:latin typeface="DengXian" charset="-122"/>
              <a:ea typeface="DengXian" charset="-122"/>
              <a:cs typeface="DengXian" charset="-122"/>
            </a:endParaRPr>
          </a:p>
        </p:txBody>
      </p:sp>
      <p:cxnSp>
        <p:nvCxnSpPr>
          <p:cNvPr id="14" name="直线连接符 13">
            <a:extLst>
              <a:ext uri="{FF2B5EF4-FFF2-40B4-BE49-F238E27FC236}">
                <a16:creationId xmlns:a16="http://schemas.microsoft.com/office/drawing/2014/main" id="{50FDBE11-939F-3944-AFB3-39780F6AB28D}"/>
              </a:ext>
            </a:extLst>
          </p:cNvPr>
          <p:cNvCxnSpPr>
            <a:cxnSpLocks/>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图片 16">
            <a:extLst>
              <a:ext uri="{FF2B5EF4-FFF2-40B4-BE49-F238E27FC236}">
                <a16:creationId xmlns:a16="http://schemas.microsoft.com/office/drawing/2014/main" id="{22964378-AE9B-A740-9A3D-EA7776D4A715}"/>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31236" y="0"/>
            <a:ext cx="4627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形 14" descr="徽章">
            <a:extLst>
              <a:ext uri="{FF2B5EF4-FFF2-40B4-BE49-F238E27FC236}">
                <a16:creationId xmlns:a16="http://schemas.microsoft.com/office/drawing/2014/main" id="{57452784-E93A-6549-AE51-085DAFC9E3CF}"/>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670" y="2687151"/>
            <a:ext cx="914400" cy="914400"/>
          </a:xfrm>
          <a:prstGeom prst="rect">
            <a:avLst/>
          </a:prstGeom>
          <a:noFill/>
        </p:spPr>
      </p:pic>
    </p:spTree>
    <p:extLst>
      <p:ext uri="{BB962C8B-B14F-4D97-AF65-F5344CB8AC3E}">
        <p14:creationId xmlns:p14="http://schemas.microsoft.com/office/powerpoint/2010/main" val="113968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
            <a:ext cx="9144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FF0000"/>
              </a:solidFill>
              <a:latin typeface="等线" panose="02010600030101010101" pitchFamily="2" charset="-122"/>
              <a:ea typeface="等线" panose="02010600030101010101" pitchFamily="2" charset="-122"/>
              <a:cs typeface="DengXian" charset="-122"/>
            </a:endParaRPr>
          </a:p>
        </p:txBody>
      </p:sp>
      <p:cxnSp>
        <p:nvCxnSpPr>
          <p:cNvPr id="14" name="直线连接符 13">
            <a:extLst>
              <a:ext uri="{FF2B5EF4-FFF2-40B4-BE49-F238E27FC236}">
                <a16:creationId xmlns:a16="http://schemas.microsoft.com/office/drawing/2014/main" id="{50FDBE11-939F-3944-AFB3-39780F6AB28D}"/>
              </a:ext>
            </a:extLst>
          </p:cNvPr>
          <p:cNvCxnSpPr>
            <a:cxnSpLocks/>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图片 16">
            <a:extLst>
              <a:ext uri="{FF2B5EF4-FFF2-40B4-BE49-F238E27FC236}">
                <a16:creationId xmlns:a16="http://schemas.microsoft.com/office/drawing/2014/main" id="{22964378-AE9B-A740-9A3D-EA7776D4A715}"/>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31236" y="0"/>
            <a:ext cx="4627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形 15" descr="徽章 3">
            <a:extLst>
              <a:ext uri="{FF2B5EF4-FFF2-40B4-BE49-F238E27FC236}">
                <a16:creationId xmlns:a16="http://schemas.microsoft.com/office/drawing/2014/main" id="{5C047279-F38F-B048-9E42-7AA744FA0C8A}"/>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670" y="3143771"/>
            <a:ext cx="914400" cy="914400"/>
          </a:xfrm>
          <a:prstGeom prst="rect">
            <a:avLst/>
          </a:prstGeom>
          <a:noFill/>
        </p:spPr>
      </p:pic>
      <p:sp>
        <p:nvSpPr>
          <p:cNvPr id="17" name="矩形 16">
            <a:extLst>
              <a:ext uri="{FF2B5EF4-FFF2-40B4-BE49-F238E27FC236}">
                <a16:creationId xmlns:a16="http://schemas.microsoft.com/office/drawing/2014/main" id="{1E627B08-EEDA-D948-9E6B-EC59966131A2}"/>
              </a:ext>
            </a:extLst>
          </p:cNvPr>
          <p:cNvSpPr/>
          <p:nvPr/>
        </p:nvSpPr>
        <p:spPr>
          <a:xfrm>
            <a:off x="2491670" y="2174073"/>
            <a:ext cx="9404496" cy="2985433"/>
          </a:xfrm>
          <a:prstGeom prst="rect">
            <a:avLst/>
          </a:prstGeom>
        </p:spPr>
        <p:txBody>
          <a:bodyPr wrap="square">
            <a:spAutoFit/>
          </a:bodyPr>
          <a:lstStyle/>
          <a:p>
            <a:pPr lvl="0"/>
            <a:r>
              <a:rPr lang="en-US" altLang="zh-CN" sz="2800" dirty="0">
                <a:solidFill>
                  <a:schemeClr val="tx1">
                    <a:lumMod val="85000"/>
                    <a:lumOff val="15000"/>
                  </a:schemeClr>
                </a:solidFill>
                <a:latin typeface="DengXian" charset="-122"/>
                <a:ea typeface="DengXian" charset="-122"/>
                <a:cs typeface="DengXian" charset="-122"/>
              </a:rPr>
              <a:t>AI principle behind ALPHAGO </a:t>
            </a:r>
            <a:r>
              <a:rPr kumimoji="0" lang="en-US" altLang="zh-CN" sz="2800" b="0" i="0" u="none" strike="noStrike" kern="1200" cap="none" spc="0" normalizeH="0" baseline="0" noProof="0" dirty="0">
                <a:ln>
                  <a:noFill/>
                </a:ln>
                <a:solidFill>
                  <a:schemeClr val="tx1">
                    <a:lumMod val="85000"/>
                    <a:lumOff val="15000"/>
                  </a:schemeClr>
                </a:solidFill>
                <a:effectLst/>
                <a:uLnTx/>
                <a:uFillTx/>
                <a:latin typeface="DengXian" charset="-122"/>
                <a:ea typeface="DengXian" charset="-122"/>
                <a:cs typeface="DengXian" charset="-122"/>
              </a:rPr>
              <a:t>:</a:t>
            </a:r>
          </a:p>
          <a:p>
            <a:pPr lvl="0"/>
            <a:r>
              <a:rPr kumimoji="0" lang="en-US" altLang="zh-CN" sz="2800" b="0" i="0" u="none" strike="noStrike" kern="1200" cap="none" spc="0" normalizeH="0" baseline="0" noProof="0" dirty="0">
                <a:ln>
                  <a:noFill/>
                </a:ln>
                <a:solidFill>
                  <a:prstClr val="black">
                    <a:lumMod val="85000"/>
                    <a:lumOff val="15000"/>
                  </a:prstClr>
                </a:solidFill>
                <a:effectLst/>
                <a:uLnTx/>
                <a:uFillTx/>
                <a:latin typeface="DengXian" charset="-122"/>
                <a:ea typeface="DengXian" charset="-122"/>
                <a:cs typeface="DengXian" charset="-122"/>
              </a:rPr>
              <a:t>1.Use two independent neural network</a:t>
            </a:r>
            <a:r>
              <a:rPr lang="en-US" altLang="zh-CN" sz="2800" dirty="0">
                <a:solidFill>
                  <a:prstClr val="black">
                    <a:lumMod val="85000"/>
                    <a:lumOff val="15000"/>
                  </a:prstClr>
                </a:solidFill>
                <a:latin typeface="DengXian" charset="-122"/>
                <a:ea typeface="DengXian" charset="-122"/>
                <a:cs typeface="DengXian" charset="-122"/>
              </a:rPr>
              <a:t>, policy network and evaluation network. </a:t>
            </a:r>
          </a:p>
          <a:p>
            <a:pPr lvl="0"/>
            <a:r>
              <a:rPr lang="en-US" altLang="zh-CN" sz="2400" dirty="0">
                <a:solidFill>
                  <a:prstClr val="black">
                    <a:lumMod val="85000"/>
                    <a:lumOff val="15000"/>
                  </a:prstClr>
                </a:solidFill>
                <a:latin typeface="DengXian" charset="-122"/>
                <a:ea typeface="DengXian" charset="-122"/>
                <a:cs typeface="DengXian" charset="-122"/>
              </a:rPr>
              <a:t>Both are basically composed of 13-layer convolutional neural network, and the size of convolution kernel is 5*5.</a:t>
            </a:r>
          </a:p>
          <a:p>
            <a:pPr lvl="0"/>
            <a:endParaRPr lang="en-US" altLang="zh-CN" sz="2800" dirty="0">
              <a:solidFill>
                <a:prstClr val="black">
                  <a:lumMod val="85000"/>
                  <a:lumOff val="15000"/>
                </a:prstClr>
              </a:solidFill>
              <a:latin typeface="DengXian" charset="-122"/>
              <a:ea typeface="DengXian" charset="-122"/>
              <a:cs typeface="DengXian" charset="-122"/>
            </a:endParaRPr>
          </a:p>
          <a:p>
            <a:pPr lvl="0"/>
            <a:endParaRPr kumimoji="0" lang="zh-CN" altLang="en-US" sz="2800" b="0" i="0" u="none" strike="noStrike" kern="1200" cap="none" spc="0" normalizeH="0" baseline="0" noProof="0" dirty="0">
              <a:ln>
                <a:noFill/>
              </a:ln>
              <a:solidFill>
                <a:prstClr val="black">
                  <a:lumMod val="85000"/>
                  <a:lumOff val="15000"/>
                </a:prstClr>
              </a:solidFill>
              <a:effectLst/>
              <a:uLnTx/>
              <a:uFillTx/>
              <a:latin typeface="DengXian" charset="-122"/>
              <a:ea typeface="DengXian" charset="-122"/>
              <a:cs typeface="DengXian" charset="-122"/>
            </a:endParaRPr>
          </a:p>
        </p:txBody>
      </p:sp>
    </p:spTree>
    <p:extLst>
      <p:ext uri="{BB962C8B-B14F-4D97-AF65-F5344CB8AC3E}">
        <p14:creationId xmlns:p14="http://schemas.microsoft.com/office/powerpoint/2010/main" val="2263643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
            <a:ext cx="9144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FF0000"/>
              </a:solidFill>
              <a:latin typeface="等线" panose="02010600030101010101" pitchFamily="2" charset="-122"/>
              <a:ea typeface="等线" panose="02010600030101010101" pitchFamily="2" charset="-122"/>
              <a:cs typeface="DengXian" charset="-122"/>
            </a:endParaRPr>
          </a:p>
        </p:txBody>
      </p:sp>
      <p:cxnSp>
        <p:nvCxnSpPr>
          <p:cNvPr id="14" name="直线连接符 13">
            <a:extLst>
              <a:ext uri="{FF2B5EF4-FFF2-40B4-BE49-F238E27FC236}">
                <a16:creationId xmlns:a16="http://schemas.microsoft.com/office/drawing/2014/main" id="{50FDBE11-939F-3944-AFB3-39780F6AB28D}"/>
              </a:ext>
            </a:extLst>
          </p:cNvPr>
          <p:cNvCxnSpPr>
            <a:cxnSpLocks/>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图片 16">
            <a:extLst>
              <a:ext uri="{FF2B5EF4-FFF2-40B4-BE49-F238E27FC236}">
                <a16:creationId xmlns:a16="http://schemas.microsoft.com/office/drawing/2014/main" id="{22964378-AE9B-A740-9A3D-EA7776D4A715}"/>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31236" y="0"/>
            <a:ext cx="4627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形 15" descr="徽章 3">
            <a:extLst>
              <a:ext uri="{FF2B5EF4-FFF2-40B4-BE49-F238E27FC236}">
                <a16:creationId xmlns:a16="http://schemas.microsoft.com/office/drawing/2014/main" id="{5C047279-F38F-B048-9E42-7AA744FA0C8A}"/>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670" y="3143771"/>
            <a:ext cx="914400" cy="914400"/>
          </a:xfrm>
          <a:prstGeom prst="rect">
            <a:avLst/>
          </a:prstGeom>
          <a:noFill/>
        </p:spPr>
      </p:pic>
      <p:sp>
        <p:nvSpPr>
          <p:cNvPr id="17" name="矩形 16">
            <a:extLst>
              <a:ext uri="{FF2B5EF4-FFF2-40B4-BE49-F238E27FC236}">
                <a16:creationId xmlns:a16="http://schemas.microsoft.com/office/drawing/2014/main" id="{1E627B08-EEDA-D948-9E6B-EC59966131A2}"/>
              </a:ext>
            </a:extLst>
          </p:cNvPr>
          <p:cNvSpPr/>
          <p:nvPr/>
        </p:nvSpPr>
        <p:spPr>
          <a:xfrm>
            <a:off x="2491670" y="2174073"/>
            <a:ext cx="9404496" cy="4832092"/>
          </a:xfrm>
          <a:prstGeom prst="rect">
            <a:avLst/>
          </a:prstGeom>
        </p:spPr>
        <p:txBody>
          <a:bodyPr wrap="square">
            <a:spAutoFit/>
          </a:bodyPr>
          <a:lstStyle/>
          <a:p>
            <a:pPr lvl="0"/>
            <a:r>
              <a:rPr lang="en-US" altLang="zh-CN" sz="2800" dirty="0">
                <a:solidFill>
                  <a:schemeClr val="tx1">
                    <a:lumMod val="85000"/>
                    <a:lumOff val="15000"/>
                  </a:schemeClr>
                </a:solidFill>
                <a:latin typeface="DengXian" charset="-122"/>
                <a:ea typeface="DengXian" charset="-122"/>
                <a:cs typeface="DengXian" charset="-122"/>
              </a:rPr>
              <a:t>AI principle behind ALPHAGO </a:t>
            </a:r>
            <a:r>
              <a:rPr kumimoji="0" lang="en-US" altLang="zh-CN" sz="2800" b="0" i="0" u="none" strike="noStrike" kern="1200" cap="none" spc="0" normalizeH="0" baseline="0" noProof="0" dirty="0">
                <a:ln>
                  <a:noFill/>
                </a:ln>
                <a:solidFill>
                  <a:schemeClr val="tx1">
                    <a:lumMod val="85000"/>
                    <a:lumOff val="15000"/>
                  </a:schemeClr>
                </a:solidFill>
                <a:effectLst/>
                <a:uLnTx/>
                <a:uFillTx/>
                <a:latin typeface="DengXian" charset="-122"/>
                <a:ea typeface="DengXian" charset="-122"/>
                <a:cs typeface="DengXian" charset="-122"/>
              </a:rPr>
              <a:t>:</a:t>
            </a:r>
          </a:p>
          <a:p>
            <a:pPr lvl="0"/>
            <a:r>
              <a:rPr lang="en-US" altLang="zh-CN" sz="2800" dirty="0">
                <a:solidFill>
                  <a:prstClr val="black">
                    <a:lumMod val="85000"/>
                    <a:lumOff val="15000"/>
                  </a:prstClr>
                </a:solidFill>
                <a:latin typeface="DengXian" charset="-122"/>
                <a:ea typeface="DengXian" charset="-122"/>
                <a:cs typeface="DengXian" charset="-122"/>
              </a:rPr>
              <a:t>1.1 Policy network</a:t>
            </a:r>
            <a:endParaRPr lang="en-US" altLang="zh-CN" sz="2000" dirty="0">
              <a:solidFill>
                <a:prstClr val="black">
                  <a:lumMod val="85000"/>
                  <a:lumOff val="15000"/>
                </a:prstClr>
              </a:solidFill>
              <a:latin typeface="DengXian" charset="-122"/>
              <a:ea typeface="DengXian" charset="-122"/>
              <a:cs typeface="DengXian" charset="-122"/>
            </a:endParaRPr>
          </a:p>
          <a:p>
            <a:pPr lvl="0"/>
            <a:r>
              <a:rPr lang="en-US" altLang="zh-CN" sz="2800" dirty="0">
                <a:solidFill>
                  <a:prstClr val="black">
                    <a:lumMod val="85000"/>
                    <a:lumOff val="15000"/>
                  </a:prstClr>
                </a:solidFill>
                <a:latin typeface="DengXian" charset="-122"/>
                <a:ea typeface="DengXian" charset="-122"/>
                <a:cs typeface="DengXian" charset="-122"/>
              </a:rPr>
              <a:t>The policy network is basically a simple supervised learning of where the opponent is most likely to move. It takes a huge amount of the scores of professional chess players in the world and predict the most likely positions of its opponents.</a:t>
            </a:r>
          </a:p>
          <a:p>
            <a:pPr lvl="0"/>
            <a:r>
              <a:rPr lang="en-US" altLang="zh-CN" sz="2800" dirty="0">
                <a:solidFill>
                  <a:prstClr val="black">
                    <a:lumMod val="85000"/>
                    <a:lumOff val="15000"/>
                  </a:prstClr>
                </a:solidFill>
                <a:latin typeface="DengXian" charset="-122"/>
                <a:ea typeface="DengXian" charset="-122"/>
                <a:cs typeface="DengXian" charset="-122"/>
              </a:rPr>
              <a:t>The policy network uses reinforced-learning (RL) policy network and exclude some regions from convolution core before calculation to optimize.</a:t>
            </a:r>
          </a:p>
          <a:p>
            <a:pPr lvl="0"/>
            <a:endParaRPr kumimoji="0" lang="zh-CN" altLang="en-US" sz="2800" b="0" i="0" u="none" strike="noStrike" kern="1200" cap="none" spc="0" normalizeH="0" baseline="0" noProof="0" dirty="0">
              <a:ln>
                <a:noFill/>
              </a:ln>
              <a:solidFill>
                <a:prstClr val="black">
                  <a:lumMod val="85000"/>
                  <a:lumOff val="15000"/>
                </a:prstClr>
              </a:solidFill>
              <a:effectLst/>
              <a:uLnTx/>
              <a:uFillTx/>
              <a:latin typeface="DengXian" charset="-122"/>
              <a:ea typeface="DengXian" charset="-122"/>
              <a:cs typeface="DengXian" charset="-122"/>
            </a:endParaRPr>
          </a:p>
        </p:txBody>
      </p:sp>
    </p:spTree>
    <p:extLst>
      <p:ext uri="{BB962C8B-B14F-4D97-AF65-F5344CB8AC3E}">
        <p14:creationId xmlns:p14="http://schemas.microsoft.com/office/powerpoint/2010/main" val="245396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
            <a:ext cx="9144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FF0000"/>
              </a:solidFill>
              <a:latin typeface="等线" panose="02010600030101010101" pitchFamily="2" charset="-122"/>
              <a:ea typeface="等线" panose="02010600030101010101" pitchFamily="2" charset="-122"/>
              <a:cs typeface="DengXian" charset="-122"/>
            </a:endParaRPr>
          </a:p>
        </p:txBody>
      </p:sp>
      <p:cxnSp>
        <p:nvCxnSpPr>
          <p:cNvPr id="14" name="直线连接符 13">
            <a:extLst>
              <a:ext uri="{FF2B5EF4-FFF2-40B4-BE49-F238E27FC236}">
                <a16:creationId xmlns:a16="http://schemas.microsoft.com/office/drawing/2014/main" id="{50FDBE11-939F-3944-AFB3-39780F6AB28D}"/>
              </a:ext>
            </a:extLst>
          </p:cNvPr>
          <p:cNvCxnSpPr>
            <a:cxnSpLocks/>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图片 16">
            <a:extLst>
              <a:ext uri="{FF2B5EF4-FFF2-40B4-BE49-F238E27FC236}">
                <a16:creationId xmlns:a16="http://schemas.microsoft.com/office/drawing/2014/main" id="{22964378-AE9B-A740-9A3D-EA7776D4A715}"/>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31236" y="0"/>
            <a:ext cx="4627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形 15" descr="徽章 3">
            <a:extLst>
              <a:ext uri="{FF2B5EF4-FFF2-40B4-BE49-F238E27FC236}">
                <a16:creationId xmlns:a16="http://schemas.microsoft.com/office/drawing/2014/main" id="{5C047279-F38F-B048-9E42-7AA744FA0C8A}"/>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670" y="3143771"/>
            <a:ext cx="914400" cy="914400"/>
          </a:xfrm>
          <a:prstGeom prst="rect">
            <a:avLst/>
          </a:prstGeom>
          <a:noFill/>
        </p:spPr>
      </p:pic>
      <p:sp>
        <p:nvSpPr>
          <p:cNvPr id="17" name="矩形 16">
            <a:extLst>
              <a:ext uri="{FF2B5EF4-FFF2-40B4-BE49-F238E27FC236}">
                <a16:creationId xmlns:a16="http://schemas.microsoft.com/office/drawing/2014/main" id="{1E627B08-EEDA-D948-9E6B-EC59966131A2}"/>
              </a:ext>
            </a:extLst>
          </p:cNvPr>
          <p:cNvSpPr/>
          <p:nvPr/>
        </p:nvSpPr>
        <p:spPr>
          <a:xfrm>
            <a:off x="2491670" y="2174073"/>
            <a:ext cx="9404496" cy="4401205"/>
          </a:xfrm>
          <a:prstGeom prst="rect">
            <a:avLst/>
          </a:prstGeom>
        </p:spPr>
        <p:txBody>
          <a:bodyPr wrap="square">
            <a:spAutoFit/>
          </a:bodyPr>
          <a:lstStyle/>
          <a:p>
            <a:pPr lvl="0"/>
            <a:r>
              <a:rPr lang="en-US" altLang="zh-CN" sz="2800" dirty="0">
                <a:solidFill>
                  <a:schemeClr val="tx1">
                    <a:lumMod val="85000"/>
                    <a:lumOff val="15000"/>
                  </a:schemeClr>
                </a:solidFill>
                <a:latin typeface="DengXian" charset="-122"/>
                <a:ea typeface="DengXian" charset="-122"/>
                <a:cs typeface="DengXian" charset="-122"/>
              </a:rPr>
              <a:t>AI principle behind ALPHAGO </a:t>
            </a:r>
            <a:r>
              <a:rPr kumimoji="0" lang="en-US" altLang="zh-CN" sz="2800" b="0" i="0" u="none" strike="noStrike" kern="1200" cap="none" spc="0" normalizeH="0" baseline="0" noProof="0" dirty="0">
                <a:ln>
                  <a:noFill/>
                </a:ln>
                <a:solidFill>
                  <a:schemeClr val="tx1">
                    <a:lumMod val="85000"/>
                    <a:lumOff val="15000"/>
                  </a:schemeClr>
                </a:solidFill>
                <a:effectLst/>
                <a:uLnTx/>
                <a:uFillTx/>
                <a:latin typeface="DengXian" charset="-122"/>
                <a:ea typeface="DengXian" charset="-122"/>
                <a:cs typeface="DengXian" charset="-122"/>
              </a:rPr>
              <a:t>:</a:t>
            </a:r>
          </a:p>
          <a:p>
            <a:pPr lvl="0"/>
            <a:r>
              <a:rPr lang="en-US" altLang="zh-CN" sz="2800" dirty="0">
                <a:solidFill>
                  <a:prstClr val="black">
                    <a:lumMod val="85000"/>
                    <a:lumOff val="15000"/>
                  </a:prstClr>
                </a:solidFill>
                <a:latin typeface="DengXian" charset="-122"/>
                <a:ea typeface="DengXian" charset="-122"/>
                <a:cs typeface="DengXian" charset="-122"/>
              </a:rPr>
              <a:t>1.2 Evaluation network</a:t>
            </a:r>
            <a:endParaRPr lang="en-US" altLang="zh-CN" sz="2000" dirty="0">
              <a:solidFill>
                <a:prstClr val="black">
                  <a:lumMod val="85000"/>
                  <a:lumOff val="15000"/>
                </a:prstClr>
              </a:solidFill>
              <a:latin typeface="DengXian" charset="-122"/>
              <a:ea typeface="DengXian" charset="-122"/>
              <a:cs typeface="DengXian" charset="-122"/>
            </a:endParaRPr>
          </a:p>
          <a:p>
            <a:pPr lvl="0"/>
            <a:r>
              <a:rPr lang="en-US" altLang="zh-CN" sz="2800" dirty="0">
                <a:solidFill>
                  <a:prstClr val="black">
                    <a:lumMod val="85000"/>
                    <a:lumOff val="15000"/>
                  </a:prstClr>
                </a:solidFill>
                <a:latin typeface="DengXian" charset="-122"/>
                <a:ea typeface="DengXian" charset="-122"/>
                <a:cs typeface="DengXian" charset="-122"/>
              </a:rPr>
              <a:t>The evaluation network calculates the win rate of each position given the current situation. </a:t>
            </a:r>
          </a:p>
          <a:p>
            <a:pPr lvl="0"/>
            <a:r>
              <a:rPr lang="en-US" altLang="zh-CN" sz="2800" dirty="0">
                <a:solidFill>
                  <a:prstClr val="black">
                    <a:lumMod val="85000"/>
                    <a:lumOff val="15000"/>
                  </a:prstClr>
                </a:solidFill>
                <a:latin typeface="DengXian" charset="-122"/>
                <a:ea typeface="DengXian" charset="-122"/>
                <a:cs typeface="DengXian" charset="-122"/>
              </a:rPr>
              <a:t>The  result is an approximate solution, and through the convolution of the neural network approach to calculate the convolution kernels range of the average winning percentage (mainly the purpose of this practice is to change the evaluation function smoothing, and at the same time avoid over-fitting problem)</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DengXian" charset="-122"/>
              <a:ea typeface="DengXian" charset="-122"/>
              <a:cs typeface="DengXian" charset="-122"/>
            </a:endParaRPr>
          </a:p>
        </p:txBody>
      </p:sp>
    </p:spTree>
    <p:extLst>
      <p:ext uri="{BB962C8B-B14F-4D97-AF65-F5344CB8AC3E}">
        <p14:creationId xmlns:p14="http://schemas.microsoft.com/office/powerpoint/2010/main" val="210717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
            <a:ext cx="9144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FF0000"/>
              </a:solidFill>
              <a:latin typeface="等线" panose="02010600030101010101" pitchFamily="2" charset="-122"/>
              <a:ea typeface="等线" panose="02010600030101010101" pitchFamily="2" charset="-122"/>
              <a:cs typeface="DengXian" charset="-122"/>
            </a:endParaRPr>
          </a:p>
        </p:txBody>
      </p:sp>
      <p:cxnSp>
        <p:nvCxnSpPr>
          <p:cNvPr id="14" name="直线连接符 13">
            <a:extLst>
              <a:ext uri="{FF2B5EF4-FFF2-40B4-BE49-F238E27FC236}">
                <a16:creationId xmlns:a16="http://schemas.microsoft.com/office/drawing/2014/main" id="{50FDBE11-939F-3944-AFB3-39780F6AB28D}"/>
              </a:ext>
            </a:extLst>
          </p:cNvPr>
          <p:cNvCxnSpPr>
            <a:cxnSpLocks/>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图片 16">
            <a:extLst>
              <a:ext uri="{FF2B5EF4-FFF2-40B4-BE49-F238E27FC236}">
                <a16:creationId xmlns:a16="http://schemas.microsoft.com/office/drawing/2014/main" id="{22964378-AE9B-A740-9A3D-EA7776D4A715}"/>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31236" y="0"/>
            <a:ext cx="4627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形 15" descr="徽章 3">
            <a:extLst>
              <a:ext uri="{FF2B5EF4-FFF2-40B4-BE49-F238E27FC236}">
                <a16:creationId xmlns:a16="http://schemas.microsoft.com/office/drawing/2014/main" id="{5C047279-F38F-B048-9E42-7AA744FA0C8A}"/>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670" y="3143771"/>
            <a:ext cx="914400" cy="914400"/>
          </a:xfrm>
          <a:prstGeom prst="rect">
            <a:avLst/>
          </a:prstGeom>
          <a:noFill/>
        </p:spPr>
      </p:pic>
      <p:sp>
        <p:nvSpPr>
          <p:cNvPr id="17" name="矩形 16">
            <a:extLst>
              <a:ext uri="{FF2B5EF4-FFF2-40B4-BE49-F238E27FC236}">
                <a16:creationId xmlns:a16="http://schemas.microsoft.com/office/drawing/2014/main" id="{1E627B08-EEDA-D948-9E6B-EC59966131A2}"/>
              </a:ext>
            </a:extLst>
          </p:cNvPr>
          <p:cNvSpPr/>
          <p:nvPr/>
        </p:nvSpPr>
        <p:spPr>
          <a:xfrm>
            <a:off x="2491670" y="2174073"/>
            <a:ext cx="9404496" cy="3231654"/>
          </a:xfrm>
          <a:prstGeom prst="rect">
            <a:avLst/>
          </a:prstGeom>
        </p:spPr>
        <p:txBody>
          <a:bodyPr wrap="square">
            <a:spAutoFit/>
          </a:bodyPr>
          <a:lstStyle/>
          <a:p>
            <a:pPr lvl="0"/>
            <a:r>
              <a:rPr lang="en-US" altLang="zh-CN" sz="2800" dirty="0">
                <a:solidFill>
                  <a:schemeClr val="tx1">
                    <a:lumMod val="85000"/>
                    <a:lumOff val="15000"/>
                  </a:schemeClr>
                </a:solidFill>
                <a:latin typeface="DengXian" charset="-122"/>
                <a:ea typeface="DengXian" charset="-122"/>
                <a:cs typeface="DengXian" charset="-122"/>
              </a:rPr>
              <a:t>AI principle behind ALPHAGO </a:t>
            </a:r>
            <a:r>
              <a:rPr kumimoji="0" lang="en-US" altLang="zh-CN" sz="2800" b="0" i="0" u="none" strike="noStrike" kern="1200" cap="none" spc="0" normalizeH="0" baseline="0" noProof="0" dirty="0">
                <a:ln>
                  <a:noFill/>
                </a:ln>
                <a:solidFill>
                  <a:schemeClr val="tx1">
                    <a:lumMod val="85000"/>
                    <a:lumOff val="15000"/>
                  </a:schemeClr>
                </a:solidFill>
                <a:effectLst/>
                <a:uLnTx/>
                <a:uFillTx/>
                <a:latin typeface="DengXian" charset="-122"/>
                <a:ea typeface="DengXian" charset="-122"/>
                <a:cs typeface="DengXian" charset="-122"/>
              </a:rPr>
              <a:t>:</a:t>
            </a:r>
          </a:p>
          <a:p>
            <a:pPr lvl="0"/>
            <a:r>
              <a:rPr lang="en-US" altLang="zh-CN" sz="2800" dirty="0">
                <a:solidFill>
                  <a:prstClr val="black">
                    <a:lumMod val="85000"/>
                    <a:lumOff val="15000"/>
                  </a:prstClr>
                </a:solidFill>
                <a:latin typeface="DengXian" charset="-122"/>
                <a:ea typeface="DengXian" charset="-122"/>
                <a:cs typeface="DengXian" charset="-122"/>
              </a:rPr>
              <a:t>2</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DengXian" charset="-122"/>
                <a:ea typeface="DengXian" charset="-122"/>
                <a:cs typeface="DengXian" charset="-122"/>
              </a:rPr>
              <a:t>.</a:t>
            </a:r>
            <a:r>
              <a:rPr lang="en-US" altLang="zh-CN" sz="2800" dirty="0">
                <a:solidFill>
                  <a:prstClr val="black">
                    <a:lumMod val="85000"/>
                    <a:lumOff val="15000"/>
                  </a:prstClr>
                </a:solidFill>
                <a:latin typeface="DengXian" charset="-122"/>
                <a:ea typeface="DengXian" charset="-122"/>
                <a:cs typeface="DengXian" charset="-122"/>
              </a:rPr>
              <a:t>Use Monte Carlo search tree.</a:t>
            </a:r>
          </a:p>
          <a:p>
            <a:pPr lvl="0"/>
            <a:r>
              <a:rPr lang="en-US" altLang="zh-CN" sz="2400" dirty="0">
                <a:solidFill>
                  <a:prstClr val="black">
                    <a:lumMod val="85000"/>
                    <a:lumOff val="15000"/>
                  </a:prstClr>
                </a:solidFill>
                <a:latin typeface="DengXian" charset="-122"/>
                <a:ea typeface="DengXian" charset="-122"/>
                <a:cs typeface="DengXian" charset="-122"/>
              </a:rPr>
              <a:t>In the previous policy network and evaluation network, AlphaGo has been able to narrow down the likelihood of the next player (including the opponent) to a manageable range, and then he can quickly use the Monte Carlo search tree to calculate the best solution among a limited number of combinations.</a:t>
            </a:r>
            <a:endParaRPr lang="en-US" altLang="zh-CN" sz="2800" dirty="0">
              <a:solidFill>
                <a:prstClr val="black">
                  <a:lumMod val="85000"/>
                  <a:lumOff val="15000"/>
                </a:prstClr>
              </a:solidFill>
              <a:latin typeface="DengXian" charset="-122"/>
              <a:ea typeface="DengXian" charset="-122"/>
              <a:cs typeface="DengXian" charset="-122"/>
            </a:endParaRPr>
          </a:p>
          <a:p>
            <a:pPr lvl="0"/>
            <a:endParaRPr kumimoji="0" lang="zh-CN" altLang="en-US" sz="2800" b="0" i="0" u="none" strike="noStrike" kern="1200" cap="none" spc="0" normalizeH="0" baseline="0" noProof="0" dirty="0">
              <a:ln>
                <a:noFill/>
              </a:ln>
              <a:solidFill>
                <a:prstClr val="black">
                  <a:lumMod val="85000"/>
                  <a:lumOff val="15000"/>
                </a:prstClr>
              </a:solidFill>
              <a:effectLst/>
              <a:uLnTx/>
              <a:uFillTx/>
              <a:latin typeface="DengXian" charset="-122"/>
              <a:ea typeface="DengXian" charset="-122"/>
              <a:cs typeface="DengXian" charset="-122"/>
            </a:endParaRPr>
          </a:p>
        </p:txBody>
      </p:sp>
    </p:spTree>
    <p:extLst>
      <p:ext uri="{BB962C8B-B14F-4D97-AF65-F5344CB8AC3E}">
        <p14:creationId xmlns:p14="http://schemas.microsoft.com/office/powerpoint/2010/main" val="24948626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457</Words>
  <Application>Microsoft Office PowerPoint</Application>
  <PresentationFormat>宽屏</PresentationFormat>
  <Paragraphs>44</Paragraphs>
  <Slides>8</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vt:lpstr>
      <vt:lpstr>等线 Light</vt:lpstr>
      <vt:lpstr>微软雅黑</vt:lpstr>
      <vt:lpstr>Arial</vt:lpstr>
      <vt:lpstr>Office 主题​​</vt:lpstr>
      <vt:lpstr>PowerPoint 演示文稿</vt:lpstr>
      <vt:lpstr>Homework 03</vt:lpstr>
      <vt:lpstr>Homework 03</vt:lpstr>
      <vt:lpstr>Homework 03</vt:lpstr>
      <vt:lpstr>Homework 03</vt:lpstr>
      <vt:lpstr>Homework 03</vt:lpstr>
      <vt:lpstr>Homework 03</vt:lpstr>
      <vt:lpstr>Homework 03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zkti</dc:creator>
  <cp:lastModifiedBy>冯柏钧</cp:lastModifiedBy>
  <cp:revision>18</cp:revision>
  <dcterms:created xsi:type="dcterms:W3CDTF">2022-03-03T06:04:56Z</dcterms:created>
  <dcterms:modified xsi:type="dcterms:W3CDTF">2022-09-27T08:42:28Z</dcterms:modified>
</cp:coreProperties>
</file>