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1025" r:id="rId2"/>
    <p:sldId id="1024" r:id="rId3"/>
    <p:sldId id="1028" r:id="rId4"/>
    <p:sldId id="1026"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3" d="100"/>
          <a:sy n="83" d="100"/>
        </p:scale>
        <p:origin x="65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5AC56-7E93-43CC-887C-EA15430C9A7B}" type="datetimeFigureOut">
              <a:rPr lang="zh-CN" altLang="en-US" smtClean="0"/>
              <a:t>2022/10/12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FEB17-2E40-4AF8-9DC6-6DCD211A98E6}" type="slidenum">
              <a:rPr lang="zh-CN" altLang="en-US" smtClean="0"/>
              <a:t>‹#›</a:t>
            </a:fld>
            <a:endParaRPr lang="zh-CN" altLang="en-US"/>
          </a:p>
        </p:txBody>
      </p:sp>
    </p:spTree>
    <p:extLst>
      <p:ext uri="{BB962C8B-B14F-4D97-AF65-F5344CB8AC3E}">
        <p14:creationId xmlns:p14="http://schemas.microsoft.com/office/powerpoint/2010/main" val="302278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pPr/>
              <a:t>2</a:t>
            </a:fld>
            <a:endParaRPr lang="zh-CN" altLang="en-US"/>
          </a:p>
        </p:txBody>
      </p:sp>
    </p:spTree>
    <p:extLst>
      <p:ext uri="{BB962C8B-B14F-4D97-AF65-F5344CB8AC3E}">
        <p14:creationId xmlns:p14="http://schemas.microsoft.com/office/powerpoint/2010/main" val="1668200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pPr/>
              <a:t>3</a:t>
            </a:fld>
            <a:endParaRPr lang="zh-CN" altLang="en-US"/>
          </a:p>
        </p:txBody>
      </p:sp>
    </p:spTree>
    <p:extLst>
      <p:ext uri="{BB962C8B-B14F-4D97-AF65-F5344CB8AC3E}">
        <p14:creationId xmlns:p14="http://schemas.microsoft.com/office/powerpoint/2010/main" val="1876130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pPr/>
              <a:t>4</a:t>
            </a:fld>
            <a:endParaRPr lang="zh-CN" altLang="en-US"/>
          </a:p>
        </p:txBody>
      </p:sp>
    </p:spTree>
    <p:extLst>
      <p:ext uri="{BB962C8B-B14F-4D97-AF65-F5344CB8AC3E}">
        <p14:creationId xmlns:p14="http://schemas.microsoft.com/office/powerpoint/2010/main" val="663716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1F76B-7CEF-4059-A44F-FA08096105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09DBC0-8E92-453F-A03D-970F7635E1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A3149E5-9971-4046-B9AB-D8E928E81BC0}"/>
              </a:ext>
            </a:extLst>
          </p:cNvPr>
          <p:cNvSpPr>
            <a:spLocks noGrp="1"/>
          </p:cNvSpPr>
          <p:nvPr>
            <p:ph type="dt" sz="half" idx="10"/>
          </p:nvPr>
        </p:nvSpPr>
        <p:spPr/>
        <p:txBody>
          <a:bodyPr/>
          <a:lstStyle/>
          <a:p>
            <a:fld id="{D475726D-1723-431F-A87E-EA4CB76C0A39}"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34FB3A8B-0EF5-47FF-ABF9-ECD1B4A525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49A16D-B4F3-4859-A499-3FB7585EE262}"/>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257596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9286B-D14B-425F-852C-1C45784E05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3A947C2-412F-4E10-92DC-4394FD41B2D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4E47E2-1088-4184-8525-5F4C25B3B8F4}"/>
              </a:ext>
            </a:extLst>
          </p:cNvPr>
          <p:cNvSpPr>
            <a:spLocks noGrp="1"/>
          </p:cNvSpPr>
          <p:nvPr>
            <p:ph type="dt" sz="half" idx="10"/>
          </p:nvPr>
        </p:nvSpPr>
        <p:spPr/>
        <p:txBody>
          <a:bodyPr/>
          <a:lstStyle/>
          <a:p>
            <a:fld id="{D475726D-1723-431F-A87E-EA4CB76C0A39}"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D2A67026-2552-4D00-AE70-4631E80A79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941FF6-68E9-4B81-A301-C6D0D6A3DAEF}"/>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270235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DB44631-F049-4A39-90FB-79FE0B2C170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9B09071-FC0B-4DEB-BD6D-5FDF32AE660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E1AE2D-5AB7-4011-9622-9CA7F781D1B7}"/>
              </a:ext>
            </a:extLst>
          </p:cNvPr>
          <p:cNvSpPr>
            <a:spLocks noGrp="1"/>
          </p:cNvSpPr>
          <p:nvPr>
            <p:ph type="dt" sz="half" idx="10"/>
          </p:nvPr>
        </p:nvSpPr>
        <p:spPr/>
        <p:txBody>
          <a:bodyPr/>
          <a:lstStyle/>
          <a:p>
            <a:fld id="{D475726D-1723-431F-A87E-EA4CB76C0A39}"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144B0B2C-0650-457A-8A69-99A80E46A2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79E7E8-80FA-4CD1-923C-9A99D020EB45}"/>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3000009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8FA3B-38C8-4693-BCF9-D07FA90A0D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9A4471-071D-4E3F-9D10-095562C369E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F1AEC6-BC4B-4BA4-8588-C49F9C4270D9}"/>
              </a:ext>
            </a:extLst>
          </p:cNvPr>
          <p:cNvSpPr>
            <a:spLocks noGrp="1"/>
          </p:cNvSpPr>
          <p:nvPr>
            <p:ph type="dt" sz="half" idx="10"/>
          </p:nvPr>
        </p:nvSpPr>
        <p:spPr/>
        <p:txBody>
          <a:bodyPr/>
          <a:lstStyle/>
          <a:p>
            <a:fld id="{D475726D-1723-431F-A87E-EA4CB76C0A39}"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F4D60FFF-9E8F-499E-859F-1E8D81EE6B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37A6F3-785E-4717-BBDD-E52EFBE8C827}"/>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512155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84B57-77FE-4CB9-BF3B-C7BD2A84B9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B36EE45-6F5D-45C4-B9E1-C7049076B4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4941C6E-A9D6-48A1-B625-8D05F7C86EEC}"/>
              </a:ext>
            </a:extLst>
          </p:cNvPr>
          <p:cNvSpPr>
            <a:spLocks noGrp="1"/>
          </p:cNvSpPr>
          <p:nvPr>
            <p:ph type="dt" sz="half" idx="10"/>
          </p:nvPr>
        </p:nvSpPr>
        <p:spPr/>
        <p:txBody>
          <a:bodyPr/>
          <a:lstStyle/>
          <a:p>
            <a:fld id="{D475726D-1723-431F-A87E-EA4CB76C0A39}"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B4AF623E-FA46-4791-B220-1936A35697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86BC4D-4F00-4D01-A480-E9A59350CB2E}"/>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822293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CE4C4-BE21-42A2-B064-EC0D2E0AB7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F0452B-02FB-4F6F-A8DE-BE5EC682232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FA315B7-7101-4708-B8EB-3755DCD08DA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ED565EA-A123-4796-AAD5-D1073A3A7A2D}"/>
              </a:ext>
            </a:extLst>
          </p:cNvPr>
          <p:cNvSpPr>
            <a:spLocks noGrp="1"/>
          </p:cNvSpPr>
          <p:nvPr>
            <p:ph type="dt" sz="half" idx="10"/>
          </p:nvPr>
        </p:nvSpPr>
        <p:spPr/>
        <p:txBody>
          <a:bodyPr/>
          <a:lstStyle/>
          <a:p>
            <a:fld id="{D475726D-1723-431F-A87E-EA4CB76C0A39}" type="datetimeFigureOut">
              <a:rPr lang="zh-CN" altLang="en-US" smtClean="0"/>
              <a:t>2022/10/12</a:t>
            </a:fld>
            <a:endParaRPr lang="zh-CN" altLang="en-US"/>
          </a:p>
        </p:txBody>
      </p:sp>
      <p:sp>
        <p:nvSpPr>
          <p:cNvPr id="6" name="页脚占位符 5">
            <a:extLst>
              <a:ext uri="{FF2B5EF4-FFF2-40B4-BE49-F238E27FC236}">
                <a16:creationId xmlns:a16="http://schemas.microsoft.com/office/drawing/2014/main" id="{F67FF0E9-980A-4A8C-8864-E81F892AE9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F99146-951E-41F2-80DB-B2030F02096F}"/>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360218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FEAA4-B2CF-4F6E-B7E9-1B93A6C09E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4697A29-AA43-43F1-8271-5349125A7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E4A8C39-ABEC-4895-834B-77F8C456308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DCF45AC-8834-414E-955D-DFF975156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F817D7E-83BF-4DBD-BD8B-D243BEE2558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DCE11C-D70C-4754-BCE5-54D3A5730A92}"/>
              </a:ext>
            </a:extLst>
          </p:cNvPr>
          <p:cNvSpPr>
            <a:spLocks noGrp="1"/>
          </p:cNvSpPr>
          <p:nvPr>
            <p:ph type="dt" sz="half" idx="10"/>
          </p:nvPr>
        </p:nvSpPr>
        <p:spPr/>
        <p:txBody>
          <a:bodyPr/>
          <a:lstStyle/>
          <a:p>
            <a:fld id="{D475726D-1723-431F-A87E-EA4CB76C0A39}" type="datetimeFigureOut">
              <a:rPr lang="zh-CN" altLang="en-US" smtClean="0"/>
              <a:t>2022/10/12</a:t>
            </a:fld>
            <a:endParaRPr lang="zh-CN" altLang="en-US"/>
          </a:p>
        </p:txBody>
      </p:sp>
      <p:sp>
        <p:nvSpPr>
          <p:cNvPr id="8" name="页脚占位符 7">
            <a:extLst>
              <a:ext uri="{FF2B5EF4-FFF2-40B4-BE49-F238E27FC236}">
                <a16:creationId xmlns:a16="http://schemas.microsoft.com/office/drawing/2014/main" id="{673D686F-ED52-483B-989E-D008A67A0EF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BC59AA-150A-47C2-A686-F274EF318493}"/>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169887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45305-E30A-4A87-A483-BC066464E87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9D92324-10C9-4202-9948-FC74CF750C5C}"/>
              </a:ext>
            </a:extLst>
          </p:cNvPr>
          <p:cNvSpPr>
            <a:spLocks noGrp="1"/>
          </p:cNvSpPr>
          <p:nvPr>
            <p:ph type="dt" sz="half" idx="10"/>
          </p:nvPr>
        </p:nvSpPr>
        <p:spPr/>
        <p:txBody>
          <a:bodyPr/>
          <a:lstStyle/>
          <a:p>
            <a:fld id="{D475726D-1723-431F-A87E-EA4CB76C0A39}" type="datetimeFigureOut">
              <a:rPr lang="zh-CN" altLang="en-US" smtClean="0"/>
              <a:t>2022/10/12</a:t>
            </a:fld>
            <a:endParaRPr lang="zh-CN" altLang="en-US"/>
          </a:p>
        </p:txBody>
      </p:sp>
      <p:sp>
        <p:nvSpPr>
          <p:cNvPr id="4" name="页脚占位符 3">
            <a:extLst>
              <a:ext uri="{FF2B5EF4-FFF2-40B4-BE49-F238E27FC236}">
                <a16:creationId xmlns:a16="http://schemas.microsoft.com/office/drawing/2014/main" id="{5E4BF751-0C3D-48EF-9DDE-1F2253BB43C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8C2C16E-18B9-4643-94AD-95696D3D885D}"/>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1636085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385F222-4EF9-4D92-9D5B-B9B35018FDDE}"/>
              </a:ext>
            </a:extLst>
          </p:cNvPr>
          <p:cNvSpPr>
            <a:spLocks noGrp="1"/>
          </p:cNvSpPr>
          <p:nvPr>
            <p:ph type="dt" sz="half" idx="10"/>
          </p:nvPr>
        </p:nvSpPr>
        <p:spPr/>
        <p:txBody>
          <a:bodyPr/>
          <a:lstStyle/>
          <a:p>
            <a:fld id="{D475726D-1723-431F-A87E-EA4CB76C0A39}" type="datetimeFigureOut">
              <a:rPr lang="zh-CN" altLang="en-US" smtClean="0"/>
              <a:t>2022/10/12</a:t>
            </a:fld>
            <a:endParaRPr lang="zh-CN" altLang="en-US"/>
          </a:p>
        </p:txBody>
      </p:sp>
      <p:sp>
        <p:nvSpPr>
          <p:cNvPr id="3" name="页脚占位符 2">
            <a:extLst>
              <a:ext uri="{FF2B5EF4-FFF2-40B4-BE49-F238E27FC236}">
                <a16:creationId xmlns:a16="http://schemas.microsoft.com/office/drawing/2014/main" id="{8E088792-244A-448C-83B2-C95DA3959B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21791D-0615-419C-B06A-559C6BC15F85}"/>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3741661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09FC6-0DDE-484B-A114-B6B89F72B1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003025C-F1D8-4F66-BD0D-2A608D20F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DA7E14C-5E92-4C00-BEDD-786E30EA7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D4939A-F57F-4D76-8042-2B56C9AC4AAB}"/>
              </a:ext>
            </a:extLst>
          </p:cNvPr>
          <p:cNvSpPr>
            <a:spLocks noGrp="1"/>
          </p:cNvSpPr>
          <p:nvPr>
            <p:ph type="dt" sz="half" idx="10"/>
          </p:nvPr>
        </p:nvSpPr>
        <p:spPr/>
        <p:txBody>
          <a:bodyPr/>
          <a:lstStyle/>
          <a:p>
            <a:fld id="{D475726D-1723-431F-A87E-EA4CB76C0A39}" type="datetimeFigureOut">
              <a:rPr lang="zh-CN" altLang="en-US" smtClean="0"/>
              <a:t>2022/10/12</a:t>
            </a:fld>
            <a:endParaRPr lang="zh-CN" altLang="en-US"/>
          </a:p>
        </p:txBody>
      </p:sp>
      <p:sp>
        <p:nvSpPr>
          <p:cNvPr id="6" name="页脚占位符 5">
            <a:extLst>
              <a:ext uri="{FF2B5EF4-FFF2-40B4-BE49-F238E27FC236}">
                <a16:creationId xmlns:a16="http://schemas.microsoft.com/office/drawing/2014/main" id="{768D6DA4-5CDA-4947-9D5F-075D37C2E3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A199ED-4602-451D-ABF4-62899FCAC4CC}"/>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326350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5A6B6-A2D8-43F0-AB7D-C7AE6E95D6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F7EA37-2F4B-4CDF-8AD8-6BAA5D67C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45A9711-AEEB-4B6E-BB56-FD6B0574D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7090C6C-7C4B-49EE-964A-CFF498A6D949}"/>
              </a:ext>
            </a:extLst>
          </p:cNvPr>
          <p:cNvSpPr>
            <a:spLocks noGrp="1"/>
          </p:cNvSpPr>
          <p:nvPr>
            <p:ph type="dt" sz="half" idx="10"/>
          </p:nvPr>
        </p:nvSpPr>
        <p:spPr/>
        <p:txBody>
          <a:bodyPr/>
          <a:lstStyle/>
          <a:p>
            <a:fld id="{D475726D-1723-431F-A87E-EA4CB76C0A39}" type="datetimeFigureOut">
              <a:rPr lang="zh-CN" altLang="en-US" smtClean="0"/>
              <a:t>2022/10/12</a:t>
            </a:fld>
            <a:endParaRPr lang="zh-CN" altLang="en-US"/>
          </a:p>
        </p:txBody>
      </p:sp>
      <p:sp>
        <p:nvSpPr>
          <p:cNvPr id="6" name="页脚占位符 5">
            <a:extLst>
              <a:ext uri="{FF2B5EF4-FFF2-40B4-BE49-F238E27FC236}">
                <a16:creationId xmlns:a16="http://schemas.microsoft.com/office/drawing/2014/main" id="{1B449592-4862-4611-8547-61520546EF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1FED53-0792-46AD-9421-5FA62BEB1499}"/>
              </a:ext>
            </a:extLst>
          </p:cNvPr>
          <p:cNvSpPr>
            <a:spLocks noGrp="1"/>
          </p:cNvSpPr>
          <p:nvPr>
            <p:ph type="sldNum" sz="quarter" idx="12"/>
          </p:nvPr>
        </p:nvSpPr>
        <p:spPr/>
        <p:txBody>
          <a:body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3117975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E5EFB2B-249B-4ABE-BAC9-E4C6BE27D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429A508-2267-4CB9-9546-9F74CB3B40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BADFC8-F0C6-4E71-831B-91EAA271B3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5726D-1723-431F-A87E-EA4CB76C0A39}"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89DCF8BA-4BB3-4741-80BD-68792BCF96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341B3D-0EAB-4CD1-9D67-6DF5044FC0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C1F55-3C2E-490D-A5FD-21C8925C27FB}" type="slidenum">
              <a:rPr lang="zh-CN" altLang="en-US" smtClean="0"/>
              <a:t>‹#›</a:t>
            </a:fld>
            <a:endParaRPr lang="zh-CN" altLang="en-US"/>
          </a:p>
        </p:txBody>
      </p:sp>
    </p:spTree>
    <p:extLst>
      <p:ext uri="{BB962C8B-B14F-4D97-AF65-F5344CB8AC3E}">
        <p14:creationId xmlns:p14="http://schemas.microsoft.com/office/powerpoint/2010/main" val="2634799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08B6B87-F335-45F1-A828-6F728C691B8B}"/>
              </a:ext>
            </a:extLst>
          </p:cNvPr>
          <p:cNvSpPr>
            <a:spLocks noGrp="1"/>
          </p:cNvSpPr>
          <p:nvPr/>
        </p:nvSpPr>
        <p:spPr>
          <a:xfrm>
            <a:off x="0" y="98716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1" lang="zh-CN" altLang="en-US" sz="44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等线" panose="02010600030101010101" pitchFamily="2" charset="-122"/>
              </a:rPr>
              <a:t>个人介绍</a:t>
            </a:r>
          </a:p>
        </p:txBody>
      </p:sp>
      <p:cxnSp>
        <p:nvCxnSpPr>
          <p:cNvPr id="5" name="直线连接符 10">
            <a:extLst>
              <a:ext uri="{FF2B5EF4-FFF2-40B4-BE49-F238E27FC236}">
                <a16:creationId xmlns:a16="http://schemas.microsoft.com/office/drawing/2014/main" id="{ACD65CF7-BC54-4518-8E09-DC9D98AC7F8D}"/>
              </a:ext>
            </a:extLst>
          </p:cNvPr>
          <p:cNvCxnSpPr/>
          <p:nvPr/>
        </p:nvCxnSpPr>
        <p:spPr>
          <a:xfrm flipV="1">
            <a:off x="0" y="2312731"/>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E9F00211-A7FD-4A85-81E7-21145C00A1C7}"/>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729207" y="987167"/>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16">
            <a:extLst>
              <a:ext uri="{FF2B5EF4-FFF2-40B4-BE49-F238E27FC236}">
                <a16:creationId xmlns:a16="http://schemas.microsoft.com/office/drawing/2014/main" id="{F0B59BF7-41BF-4E1F-8F2B-D2F9D0B72348}"/>
              </a:ext>
            </a:extLst>
          </p:cNvPr>
          <p:cNvSpPr txBox="1"/>
          <p:nvPr/>
        </p:nvSpPr>
        <p:spPr>
          <a:xfrm>
            <a:off x="4819648" y="4947502"/>
            <a:ext cx="3268549"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姓名 冯柏钧</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学号 </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12011124</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院系 计算机科学与工程系</a:t>
            </a:r>
          </a:p>
        </p:txBody>
      </p:sp>
      <p:pic>
        <p:nvPicPr>
          <p:cNvPr id="3" name="图片 2">
            <a:extLst>
              <a:ext uri="{FF2B5EF4-FFF2-40B4-BE49-F238E27FC236}">
                <a16:creationId xmlns:a16="http://schemas.microsoft.com/office/drawing/2014/main" id="{4FB0A532-805F-4DF8-8867-1C8F016BA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8349" y="2852928"/>
            <a:ext cx="935301" cy="1152144"/>
          </a:xfrm>
          <a:prstGeom prst="rect">
            <a:avLst/>
          </a:prstGeom>
        </p:spPr>
      </p:pic>
    </p:spTree>
    <p:extLst>
      <p:ext uri="{BB962C8B-B14F-4D97-AF65-F5344CB8AC3E}">
        <p14:creationId xmlns:p14="http://schemas.microsoft.com/office/powerpoint/2010/main" val="131841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
            <a:ext cx="9144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04</a:t>
            </a:r>
            <a:endParaRPr kumimoji="1" lang="zh-CN" altLang="en-US" dirty="0">
              <a:solidFill>
                <a:srgbClr val="FF0000"/>
              </a:solidFill>
              <a:latin typeface="等线" panose="02010600030101010101" pitchFamily="2" charset="-122"/>
              <a:ea typeface="等线" panose="02010600030101010101" pitchFamily="2" charset="-122"/>
              <a:cs typeface="DengXian" charset="-122"/>
            </a:endParaRPr>
          </a:p>
        </p:txBody>
      </p:sp>
      <p:sp>
        <p:nvSpPr>
          <p:cNvPr id="12" name="矩形 11">
            <a:extLst>
              <a:ext uri="{FF2B5EF4-FFF2-40B4-BE49-F238E27FC236}">
                <a16:creationId xmlns:a16="http://schemas.microsoft.com/office/drawing/2014/main" id="{4EEEE06A-4737-F348-A808-77913753EB61}"/>
              </a:ext>
            </a:extLst>
          </p:cNvPr>
          <p:cNvSpPr/>
          <p:nvPr/>
        </p:nvSpPr>
        <p:spPr>
          <a:xfrm>
            <a:off x="2664401" y="2400721"/>
            <a:ext cx="9271818" cy="2585323"/>
          </a:xfrm>
          <a:prstGeom prst="rect">
            <a:avLst/>
          </a:prstGeom>
        </p:spPr>
        <p:txBody>
          <a:bodyPr wrap="square">
            <a:spAutoFit/>
          </a:bodyPr>
          <a:lstStyle/>
          <a:p>
            <a:pPr>
              <a:lnSpc>
                <a:spcPct val="150000"/>
              </a:lnSpc>
            </a:pPr>
            <a:r>
              <a:rPr lang="en-US" altLang="zh-CN" dirty="0">
                <a:solidFill>
                  <a:schemeClr val="tx1">
                    <a:lumMod val="85000"/>
                    <a:lumOff val="15000"/>
                  </a:schemeClr>
                </a:solidFill>
                <a:latin typeface="DengXian" charset="-122"/>
                <a:ea typeface="DengXian" charset="-122"/>
                <a:cs typeface="DengXian" charset="-122"/>
              </a:rPr>
              <a:t>For</a:t>
            </a:r>
            <a:r>
              <a:rPr lang="zh-CN" altLang="en-US" dirty="0">
                <a:solidFill>
                  <a:schemeClr val="tx1">
                    <a:lumMod val="85000"/>
                    <a:lumOff val="15000"/>
                  </a:schemeClr>
                </a:solidFill>
                <a:latin typeface="DengXian" charset="-122"/>
                <a:ea typeface="DengXian" charset="-122"/>
                <a:cs typeface="DengXian" charset="-122"/>
              </a:rPr>
              <a:t> </a:t>
            </a:r>
            <a:r>
              <a:rPr lang="en-US" altLang="zh-CN" dirty="0">
                <a:solidFill>
                  <a:schemeClr val="tx1">
                    <a:lumMod val="85000"/>
                    <a:lumOff val="15000"/>
                  </a:schemeClr>
                </a:solidFill>
                <a:latin typeface="DengXian" charset="-122"/>
                <a:ea typeface="DengXian" charset="-122"/>
                <a:cs typeface="DengXian" charset="-122"/>
              </a:rPr>
              <a:t>Project</a:t>
            </a:r>
            <a:r>
              <a:rPr lang="zh-CN" altLang="en-US" dirty="0">
                <a:solidFill>
                  <a:schemeClr val="tx1">
                    <a:lumMod val="85000"/>
                    <a:lumOff val="15000"/>
                  </a:schemeClr>
                </a:solidFill>
                <a:latin typeface="DengXian" charset="-122"/>
                <a:ea typeface="DengXian" charset="-122"/>
                <a:cs typeface="DengXian" charset="-122"/>
              </a:rPr>
              <a:t> </a:t>
            </a:r>
            <a:r>
              <a:rPr lang="en-US" altLang="zh-CN" dirty="0">
                <a:solidFill>
                  <a:schemeClr val="tx1">
                    <a:lumMod val="85000"/>
                    <a:lumOff val="15000"/>
                  </a:schemeClr>
                </a:solidFill>
                <a:latin typeface="DengXian" charset="-122"/>
                <a:ea typeface="DengXian" charset="-122"/>
                <a:cs typeface="DengXian" charset="-122"/>
              </a:rPr>
              <a:t>Teams</a:t>
            </a:r>
            <a:r>
              <a:rPr lang="zh-CN" altLang="en-US" dirty="0">
                <a:solidFill>
                  <a:schemeClr val="tx1">
                    <a:lumMod val="85000"/>
                    <a:lumOff val="15000"/>
                  </a:schemeClr>
                </a:solidFill>
                <a:latin typeface="DengXian" charset="-122"/>
                <a:ea typeface="DengXian" charset="-122"/>
                <a:cs typeface="DengXian" charset="-122"/>
              </a:rPr>
              <a:t>， </a:t>
            </a:r>
            <a:r>
              <a:rPr lang="en-US" altLang="zh-CN" dirty="0">
                <a:solidFill>
                  <a:schemeClr val="tx1">
                    <a:lumMod val="85000"/>
                    <a:lumOff val="15000"/>
                  </a:schemeClr>
                </a:solidFill>
                <a:latin typeface="DengXian" charset="-122"/>
                <a:ea typeface="DengXian" charset="-122"/>
                <a:cs typeface="DengXian" charset="-122"/>
              </a:rPr>
              <a:t>Discuss Among Your Group on What kind of Algorithm Development</a:t>
            </a:r>
          </a:p>
          <a:p>
            <a:pPr>
              <a:lnSpc>
                <a:spcPct val="150000"/>
              </a:lnSpc>
            </a:pPr>
            <a:r>
              <a:rPr lang="en-US" altLang="zh-CN" dirty="0">
                <a:solidFill>
                  <a:schemeClr val="tx1">
                    <a:lumMod val="85000"/>
                    <a:lumOff val="15000"/>
                  </a:schemeClr>
                </a:solidFill>
                <a:latin typeface="DengXian" charset="-122"/>
                <a:ea typeface="DengXian" charset="-122"/>
                <a:cs typeface="DengXian" charset="-122"/>
              </a:rPr>
              <a:t>Tools Your Project Intend to Use, and the Reasons Behind Your Choice.</a:t>
            </a:r>
          </a:p>
          <a:p>
            <a:pPr>
              <a:lnSpc>
                <a:spcPct val="150000"/>
              </a:lnSpc>
            </a:pPr>
            <a:endParaRPr lang="en-US" altLang="zh-CN" dirty="0">
              <a:solidFill>
                <a:schemeClr val="tx1">
                  <a:lumMod val="85000"/>
                  <a:lumOff val="15000"/>
                </a:schemeClr>
              </a:solidFill>
              <a:latin typeface="DengXian" charset="-122"/>
              <a:ea typeface="DengXian" charset="-122"/>
              <a:cs typeface="DengXian" charset="-122"/>
            </a:endParaRPr>
          </a:p>
          <a:p>
            <a:pPr>
              <a:lnSpc>
                <a:spcPct val="150000"/>
              </a:lnSpc>
            </a:pPr>
            <a:r>
              <a:rPr lang="en-US" altLang="zh-CN" dirty="0">
                <a:solidFill>
                  <a:schemeClr val="tx1">
                    <a:lumMod val="85000"/>
                    <a:lumOff val="15000"/>
                  </a:schemeClr>
                </a:solidFill>
                <a:latin typeface="DengXian" charset="-122"/>
                <a:ea typeface="DengXian" charset="-122"/>
                <a:cs typeface="DengXian" charset="-122"/>
              </a:rPr>
              <a:t>For data processing (core part) : every day through the interface to get every "yesterday" data, load data into the database, and then through the database to capture. </a:t>
            </a:r>
          </a:p>
          <a:p>
            <a:pPr>
              <a:lnSpc>
                <a:spcPct val="150000"/>
              </a:lnSpc>
            </a:pPr>
            <a:r>
              <a:rPr lang="en-US" altLang="zh-CN" dirty="0">
                <a:solidFill>
                  <a:schemeClr val="tx1">
                    <a:lumMod val="85000"/>
                    <a:lumOff val="15000"/>
                  </a:schemeClr>
                </a:solidFill>
                <a:latin typeface="DengXian" charset="-122"/>
                <a:ea typeface="DengXian" charset="-122"/>
                <a:cs typeface="DengXian" charset="-122"/>
              </a:rPr>
              <a:t>Objective: To achieve daily data update</a:t>
            </a:r>
          </a:p>
        </p:txBody>
      </p:sp>
      <p:cxnSp>
        <p:nvCxnSpPr>
          <p:cNvPr id="14" name="直线连接符 13">
            <a:extLst>
              <a:ext uri="{FF2B5EF4-FFF2-40B4-BE49-F238E27FC236}">
                <a16:creationId xmlns:a16="http://schemas.microsoft.com/office/drawing/2014/main" id="{50FDBE11-939F-3944-AFB3-39780F6AB28D}"/>
              </a:ext>
            </a:extLst>
          </p:cNvPr>
          <p:cNvCxnSpPr>
            <a:cxnSpLocks/>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图片 16">
            <a:extLst>
              <a:ext uri="{FF2B5EF4-FFF2-40B4-BE49-F238E27FC236}">
                <a16:creationId xmlns:a16="http://schemas.microsoft.com/office/drawing/2014/main" id="{12495B32-17BB-0B4A-8AFA-4ABC8194B244}"/>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704823" y="27668"/>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形 6" descr="徽章 1">
            <a:extLst>
              <a:ext uri="{FF2B5EF4-FFF2-40B4-BE49-F238E27FC236}">
                <a16:creationId xmlns:a16="http://schemas.microsoft.com/office/drawing/2014/main" id="{91158026-5FB0-AF43-AC1C-DB823BC49DBC}"/>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0" y="2674451"/>
            <a:ext cx="914400" cy="914400"/>
          </a:xfrm>
          <a:prstGeom prst="rect">
            <a:avLst/>
          </a:prstGeom>
          <a:noFill/>
        </p:spPr>
      </p:pic>
    </p:spTree>
    <p:extLst>
      <p:ext uri="{BB962C8B-B14F-4D97-AF65-F5344CB8AC3E}">
        <p14:creationId xmlns:p14="http://schemas.microsoft.com/office/powerpoint/2010/main" val="601143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
            <a:ext cx="9144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04</a:t>
            </a:r>
            <a:endParaRPr kumimoji="1" lang="zh-CN" altLang="en-US" dirty="0">
              <a:solidFill>
                <a:srgbClr val="FF0000"/>
              </a:solidFill>
              <a:latin typeface="等线" panose="02010600030101010101" pitchFamily="2" charset="-122"/>
              <a:ea typeface="等线" panose="02010600030101010101" pitchFamily="2" charset="-122"/>
              <a:cs typeface="DengXian" charset="-122"/>
            </a:endParaRPr>
          </a:p>
        </p:txBody>
      </p:sp>
      <p:sp>
        <p:nvSpPr>
          <p:cNvPr id="12" name="矩形 11">
            <a:extLst>
              <a:ext uri="{FF2B5EF4-FFF2-40B4-BE49-F238E27FC236}">
                <a16:creationId xmlns:a16="http://schemas.microsoft.com/office/drawing/2014/main" id="{4EEEE06A-4737-F348-A808-77913753EB61}"/>
              </a:ext>
            </a:extLst>
          </p:cNvPr>
          <p:cNvSpPr/>
          <p:nvPr/>
        </p:nvSpPr>
        <p:spPr>
          <a:xfrm>
            <a:off x="2664401" y="2400721"/>
            <a:ext cx="9271818" cy="3416320"/>
          </a:xfrm>
          <a:prstGeom prst="rect">
            <a:avLst/>
          </a:prstGeom>
        </p:spPr>
        <p:txBody>
          <a:bodyPr wrap="square">
            <a:spAutoFit/>
          </a:bodyPr>
          <a:lstStyle/>
          <a:p>
            <a:pPr>
              <a:lnSpc>
                <a:spcPct val="150000"/>
              </a:lnSpc>
            </a:pPr>
            <a:r>
              <a:rPr lang="en-US" altLang="zh-CN" dirty="0">
                <a:solidFill>
                  <a:schemeClr val="tx1">
                    <a:lumMod val="85000"/>
                    <a:lumOff val="15000"/>
                  </a:schemeClr>
                </a:solidFill>
                <a:latin typeface="DengXian" charset="-122"/>
                <a:ea typeface="DengXian" charset="-122"/>
                <a:cs typeface="DengXian" charset="-122"/>
              </a:rPr>
              <a:t>For</a:t>
            </a:r>
            <a:r>
              <a:rPr lang="zh-CN" altLang="en-US" dirty="0">
                <a:solidFill>
                  <a:schemeClr val="tx1">
                    <a:lumMod val="85000"/>
                    <a:lumOff val="15000"/>
                  </a:schemeClr>
                </a:solidFill>
                <a:latin typeface="DengXian" charset="-122"/>
                <a:ea typeface="DengXian" charset="-122"/>
                <a:cs typeface="DengXian" charset="-122"/>
              </a:rPr>
              <a:t> </a:t>
            </a:r>
            <a:r>
              <a:rPr lang="en-US" altLang="zh-CN" dirty="0">
                <a:solidFill>
                  <a:schemeClr val="tx1">
                    <a:lumMod val="85000"/>
                    <a:lumOff val="15000"/>
                  </a:schemeClr>
                </a:solidFill>
                <a:latin typeface="DengXian" charset="-122"/>
                <a:ea typeface="DengXian" charset="-122"/>
                <a:cs typeface="DengXian" charset="-122"/>
              </a:rPr>
              <a:t>Project</a:t>
            </a:r>
            <a:r>
              <a:rPr lang="zh-CN" altLang="en-US" dirty="0">
                <a:solidFill>
                  <a:schemeClr val="tx1">
                    <a:lumMod val="85000"/>
                    <a:lumOff val="15000"/>
                  </a:schemeClr>
                </a:solidFill>
                <a:latin typeface="DengXian" charset="-122"/>
                <a:ea typeface="DengXian" charset="-122"/>
                <a:cs typeface="DengXian" charset="-122"/>
              </a:rPr>
              <a:t> </a:t>
            </a:r>
            <a:r>
              <a:rPr lang="en-US" altLang="zh-CN" dirty="0">
                <a:solidFill>
                  <a:schemeClr val="tx1">
                    <a:lumMod val="85000"/>
                    <a:lumOff val="15000"/>
                  </a:schemeClr>
                </a:solidFill>
                <a:latin typeface="DengXian" charset="-122"/>
                <a:ea typeface="DengXian" charset="-122"/>
                <a:cs typeface="DengXian" charset="-122"/>
              </a:rPr>
              <a:t>Teams</a:t>
            </a:r>
            <a:r>
              <a:rPr lang="zh-CN" altLang="en-US" dirty="0">
                <a:solidFill>
                  <a:schemeClr val="tx1">
                    <a:lumMod val="85000"/>
                    <a:lumOff val="15000"/>
                  </a:schemeClr>
                </a:solidFill>
                <a:latin typeface="DengXian" charset="-122"/>
                <a:ea typeface="DengXian" charset="-122"/>
                <a:cs typeface="DengXian" charset="-122"/>
              </a:rPr>
              <a:t>， </a:t>
            </a:r>
            <a:r>
              <a:rPr lang="en-US" altLang="zh-CN" dirty="0">
                <a:solidFill>
                  <a:schemeClr val="tx1">
                    <a:lumMod val="85000"/>
                    <a:lumOff val="15000"/>
                  </a:schemeClr>
                </a:solidFill>
                <a:latin typeface="DengXian" charset="-122"/>
                <a:ea typeface="DengXian" charset="-122"/>
                <a:cs typeface="DengXian" charset="-122"/>
              </a:rPr>
              <a:t>Discuss Among Your Group on What kind of Algorithm Development</a:t>
            </a:r>
          </a:p>
          <a:p>
            <a:pPr>
              <a:lnSpc>
                <a:spcPct val="150000"/>
              </a:lnSpc>
            </a:pPr>
            <a:r>
              <a:rPr lang="en-US" altLang="zh-CN" dirty="0">
                <a:solidFill>
                  <a:schemeClr val="tx1">
                    <a:lumMod val="85000"/>
                    <a:lumOff val="15000"/>
                  </a:schemeClr>
                </a:solidFill>
                <a:latin typeface="DengXian" charset="-122"/>
                <a:ea typeface="DengXian" charset="-122"/>
                <a:cs typeface="DengXian" charset="-122"/>
              </a:rPr>
              <a:t>Tools Your Project Intend to Use, and the Reasons Behind Your Choice.</a:t>
            </a:r>
          </a:p>
          <a:p>
            <a:pPr>
              <a:lnSpc>
                <a:spcPct val="150000"/>
              </a:lnSpc>
            </a:pPr>
            <a:endParaRPr lang="en-US" altLang="zh-CN" dirty="0">
              <a:solidFill>
                <a:schemeClr val="tx1">
                  <a:lumMod val="85000"/>
                  <a:lumOff val="15000"/>
                </a:schemeClr>
              </a:solidFill>
              <a:latin typeface="DengXian" charset="-122"/>
              <a:ea typeface="DengXian" charset="-122"/>
              <a:cs typeface="DengXian" charset="-122"/>
            </a:endParaRPr>
          </a:p>
          <a:p>
            <a:pPr>
              <a:lnSpc>
                <a:spcPct val="150000"/>
              </a:lnSpc>
            </a:pPr>
            <a:r>
              <a:rPr lang="en-US" altLang="zh-CN" dirty="0">
                <a:solidFill>
                  <a:schemeClr val="tx1">
                    <a:lumMod val="85000"/>
                    <a:lumOff val="15000"/>
                  </a:schemeClr>
                </a:solidFill>
                <a:latin typeface="DengXian" charset="-122"/>
                <a:ea typeface="DengXian" charset="-122"/>
                <a:cs typeface="DengXian" charset="-122"/>
              </a:rPr>
              <a:t>For the portrait: after data processing, we first look at the classification of the population through clustering (unsupervised learning), and then define a new classification standard according to the principal components of each group. </a:t>
            </a:r>
          </a:p>
          <a:p>
            <a:pPr>
              <a:lnSpc>
                <a:spcPct val="150000"/>
              </a:lnSpc>
            </a:pPr>
            <a:r>
              <a:rPr lang="en-US" altLang="zh-CN" dirty="0">
                <a:solidFill>
                  <a:schemeClr val="tx1">
                    <a:lumMod val="85000"/>
                    <a:lumOff val="15000"/>
                  </a:schemeClr>
                </a:solidFill>
                <a:latin typeface="DengXian" charset="-122"/>
                <a:ea typeface="DengXian" charset="-122"/>
                <a:cs typeface="DengXian" charset="-122"/>
              </a:rPr>
              <a:t>Objective: According to the overall situation of teachers and students in Southern University of Science and Technology to divide the groups, more suitable for the current group</a:t>
            </a:r>
          </a:p>
        </p:txBody>
      </p:sp>
      <p:cxnSp>
        <p:nvCxnSpPr>
          <p:cNvPr id="14" name="直线连接符 13">
            <a:extLst>
              <a:ext uri="{FF2B5EF4-FFF2-40B4-BE49-F238E27FC236}">
                <a16:creationId xmlns:a16="http://schemas.microsoft.com/office/drawing/2014/main" id="{50FDBE11-939F-3944-AFB3-39780F6AB28D}"/>
              </a:ext>
            </a:extLst>
          </p:cNvPr>
          <p:cNvCxnSpPr>
            <a:cxnSpLocks/>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图片 16">
            <a:extLst>
              <a:ext uri="{FF2B5EF4-FFF2-40B4-BE49-F238E27FC236}">
                <a16:creationId xmlns:a16="http://schemas.microsoft.com/office/drawing/2014/main" id="{12495B32-17BB-0B4A-8AFA-4ABC8194B244}"/>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704823" y="27668"/>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形 6" descr="徽章 1">
            <a:extLst>
              <a:ext uri="{FF2B5EF4-FFF2-40B4-BE49-F238E27FC236}">
                <a16:creationId xmlns:a16="http://schemas.microsoft.com/office/drawing/2014/main" id="{91158026-5FB0-AF43-AC1C-DB823BC49DBC}"/>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0" y="2674451"/>
            <a:ext cx="914400" cy="914400"/>
          </a:xfrm>
          <a:prstGeom prst="rect">
            <a:avLst/>
          </a:prstGeom>
          <a:noFill/>
        </p:spPr>
      </p:pic>
    </p:spTree>
    <p:extLst>
      <p:ext uri="{BB962C8B-B14F-4D97-AF65-F5344CB8AC3E}">
        <p14:creationId xmlns:p14="http://schemas.microsoft.com/office/powerpoint/2010/main" val="358650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
            <a:ext cx="9144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04</a:t>
            </a:r>
            <a:endParaRPr kumimoji="1" lang="zh-CN" altLang="en-US" dirty="0">
              <a:solidFill>
                <a:srgbClr val="FF0000"/>
              </a:solidFill>
              <a:latin typeface="等线" panose="02010600030101010101" pitchFamily="2" charset="-122"/>
              <a:ea typeface="等线" panose="02010600030101010101" pitchFamily="2" charset="-122"/>
              <a:cs typeface="DengXian" charset="-122"/>
            </a:endParaRPr>
          </a:p>
        </p:txBody>
      </p:sp>
      <p:cxnSp>
        <p:nvCxnSpPr>
          <p:cNvPr id="14" name="直线连接符 13">
            <a:extLst>
              <a:ext uri="{FF2B5EF4-FFF2-40B4-BE49-F238E27FC236}">
                <a16:creationId xmlns:a16="http://schemas.microsoft.com/office/drawing/2014/main" id="{50FDBE11-939F-3944-AFB3-39780F6AB28D}"/>
              </a:ext>
            </a:extLst>
          </p:cNvPr>
          <p:cNvCxnSpPr>
            <a:cxnSpLocks/>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图片 16">
            <a:extLst>
              <a:ext uri="{FF2B5EF4-FFF2-40B4-BE49-F238E27FC236}">
                <a16:creationId xmlns:a16="http://schemas.microsoft.com/office/drawing/2014/main" id="{12495B32-17BB-0B4A-8AFA-4ABC8194B244}"/>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704823" y="27668"/>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形 7" descr="徽章">
            <a:extLst>
              <a:ext uri="{FF2B5EF4-FFF2-40B4-BE49-F238E27FC236}">
                <a16:creationId xmlns:a16="http://schemas.microsoft.com/office/drawing/2014/main" id="{2226E1CB-9FA5-3E4A-80D5-F4E5967955F7}"/>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0" y="2525454"/>
            <a:ext cx="914400" cy="914400"/>
          </a:xfrm>
          <a:prstGeom prst="rect">
            <a:avLst/>
          </a:prstGeom>
          <a:noFill/>
        </p:spPr>
      </p:pic>
      <p:sp>
        <p:nvSpPr>
          <p:cNvPr id="10" name="矩形 9">
            <a:extLst>
              <a:ext uri="{FF2B5EF4-FFF2-40B4-BE49-F238E27FC236}">
                <a16:creationId xmlns:a16="http://schemas.microsoft.com/office/drawing/2014/main" id="{FC688AD4-DE92-F949-88DF-5017050E433A}"/>
              </a:ext>
            </a:extLst>
          </p:cNvPr>
          <p:cNvSpPr/>
          <p:nvPr/>
        </p:nvSpPr>
        <p:spPr>
          <a:xfrm>
            <a:off x="2729056" y="2418338"/>
            <a:ext cx="9271818" cy="3970318"/>
          </a:xfrm>
          <a:prstGeom prst="rect">
            <a:avLst/>
          </a:prstGeom>
        </p:spPr>
        <p:txBody>
          <a:bodyPr wrap="square">
            <a:spAutoFit/>
          </a:bodyPr>
          <a:lstStyle/>
          <a:p>
            <a:pPr>
              <a:lnSpc>
                <a:spcPct val="150000"/>
              </a:lnSpc>
            </a:pPr>
            <a:r>
              <a:rPr lang="en-US" altLang="zh-CN" dirty="0">
                <a:solidFill>
                  <a:schemeClr val="tx1">
                    <a:lumMod val="85000"/>
                    <a:lumOff val="15000"/>
                  </a:schemeClr>
                </a:solidFill>
                <a:latin typeface="DengXian" charset="-122"/>
                <a:ea typeface="DengXian" charset="-122"/>
                <a:cs typeface="DengXian" charset="-122"/>
              </a:rPr>
              <a:t>Analysis How CNN Borrow Idea from Human Vision System</a:t>
            </a:r>
          </a:p>
          <a:p>
            <a:pPr>
              <a:lnSpc>
                <a:spcPct val="150000"/>
              </a:lnSpc>
            </a:pPr>
            <a:r>
              <a:rPr lang="en-US" altLang="zh-CN" dirty="0">
                <a:solidFill>
                  <a:schemeClr val="tx1">
                    <a:lumMod val="85000"/>
                    <a:lumOff val="15000"/>
                  </a:schemeClr>
                </a:solidFill>
                <a:latin typeface="DengXian" charset="-122"/>
                <a:ea typeface="DengXian" charset="-122"/>
                <a:cs typeface="DengXian" charset="-122"/>
              </a:rPr>
              <a:t>CNN imitates the process of human vision forming. </a:t>
            </a:r>
            <a:r>
              <a:rPr lang="en-US" altLang="zh-CN" dirty="0"/>
              <a:t>Principle of convolutional neural network mimicking vision. </a:t>
            </a:r>
          </a:p>
          <a:p>
            <a:r>
              <a:rPr lang="en-US" altLang="zh-CN" dirty="0"/>
              <a:t>Principle of convolutional neural network: </a:t>
            </a:r>
          </a:p>
          <a:p>
            <a:r>
              <a:rPr lang="en-US" altLang="zh-CN" dirty="0"/>
              <a:t>(1) Principle of simulated vision: human visual recognition involves different levels of visual cortex, and each layer processes different transactions; </a:t>
            </a:r>
          </a:p>
          <a:p>
            <a:r>
              <a:rPr lang="en-US" altLang="zh-CN" dirty="0"/>
              <a:t>(2) Construct multi-layer neural network model: imitates the visual cortex, and creates multi-layer neural network model, such as convolutional neural network; </a:t>
            </a:r>
          </a:p>
          <a:p>
            <a:r>
              <a:rPr lang="en-US" altLang="zh-CN" dirty="0"/>
              <a:t>(3) Hierarchical working mechanism: multi-layer neural network model mechanism, the bottom layer recognizes the edge features of the image, the upper layer gradually recognizes the shape, and the upper layer determines and classifies the image pixels.</a:t>
            </a:r>
          </a:p>
          <a:p>
            <a:pPr>
              <a:lnSpc>
                <a:spcPct val="150000"/>
              </a:lnSpc>
            </a:pPr>
            <a:endParaRPr lang="en-US" altLang="zh-CN" dirty="0">
              <a:solidFill>
                <a:schemeClr val="tx1">
                  <a:lumMod val="85000"/>
                  <a:lumOff val="15000"/>
                </a:schemeClr>
              </a:solidFill>
              <a:latin typeface="DengXian" charset="-122"/>
              <a:ea typeface="DengXian" charset="-122"/>
              <a:cs typeface="DengXian" charset="-122"/>
            </a:endParaRPr>
          </a:p>
        </p:txBody>
      </p:sp>
    </p:spTree>
    <p:extLst>
      <p:ext uri="{BB962C8B-B14F-4D97-AF65-F5344CB8AC3E}">
        <p14:creationId xmlns:p14="http://schemas.microsoft.com/office/powerpoint/2010/main" val="1696836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Words>
  <Application>Microsoft Office PowerPoint</Application>
  <PresentationFormat>宽屏</PresentationFormat>
  <Paragraphs>26</Paragraphs>
  <Slides>4</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等线</vt:lpstr>
      <vt:lpstr>等线</vt:lpstr>
      <vt:lpstr>等线 Light</vt:lpstr>
      <vt:lpstr>微软雅黑</vt:lpstr>
      <vt:lpstr>Arial</vt:lpstr>
      <vt:lpstr>Office 主题​​</vt:lpstr>
      <vt:lpstr>PowerPoint 演示文稿</vt:lpstr>
      <vt:lpstr>Homework 04</vt:lpstr>
      <vt:lpstr>Homework 04</vt:lpstr>
      <vt:lpstr>Homework 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zkti</dc:creator>
  <cp:lastModifiedBy>冯柏钧</cp:lastModifiedBy>
  <cp:revision>14</cp:revision>
  <dcterms:created xsi:type="dcterms:W3CDTF">2022-03-03T06:04:56Z</dcterms:created>
  <dcterms:modified xsi:type="dcterms:W3CDTF">2022-10-12T11:22:51Z</dcterms:modified>
</cp:coreProperties>
</file>