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56" r:id="rId4"/>
    <p:sldId id="257" r:id="rId5"/>
    <p:sldId id="261" r:id="rId6"/>
    <p:sldId id="270" r:id="rId7"/>
    <p:sldId id="271" r:id="rId8"/>
    <p:sldId id="262" r:id="rId9"/>
    <p:sldId id="264" r:id="rId10"/>
    <p:sldId id="272" r:id="rId11"/>
    <p:sldId id="265" r:id="rId12"/>
    <p:sldId id="273" r:id="rId13"/>
    <p:sldId id="266" r:id="rId14"/>
    <p:sldId id="267" r:id="rId15"/>
    <p:sldId id="274" r:id="rId16"/>
    <p:sldId id="263" r:id="rId17"/>
    <p:sldId id="268" r:id="rId18"/>
    <p:sldId id="275" r:id="rId19"/>
    <p:sldId id="269" r:id="rId20"/>
    <p:sldId id="276" r:id="rId21"/>
    <p:sldId id="277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22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14882" y="512445"/>
            <a:ext cx="10561955" cy="2570480"/>
          </a:xfrm>
        </p:spPr>
        <p:txBody>
          <a:bodyPr/>
          <a:lstStyle/>
          <a:p>
            <a:r>
              <a:rPr lang="zh-CN" altLang="en-US" dirty="0"/>
              <a:t>图书馆画像：</a:t>
            </a:r>
            <a:r>
              <a:rPr lang="zh-CN" altLang="en-US" sz="3600" dirty="0"/>
              <a:t>每日更新与画像标准优化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4012520"/>
            <a:ext cx="9799200" cy="1472400"/>
          </a:xfrm>
        </p:spPr>
        <p:txBody>
          <a:bodyPr/>
          <a:lstStyle/>
          <a:p>
            <a:r>
              <a:rPr lang="zh-CN" altLang="en-US"/>
              <a:t>谢绍康、龚明道、郑微言、李佳纯、冯柏钧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9445"/>
            <a:ext cx="6159500" cy="1033145"/>
          </a:xfrm>
        </p:spPr>
        <p:txBody>
          <a:bodyPr>
            <a:noAutofit/>
          </a:bodyPr>
          <a:lstStyle/>
          <a:p>
            <a:pPr algn="l"/>
            <a:r>
              <a:rPr lang="en-US" altLang="zh-CN" sz="3200"/>
              <a:t>Data without the borrowing times about different types of books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553200" y="421005"/>
            <a:ext cx="5240020" cy="147002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/>
              <a:t>Data without the borrowing times of all books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6EA16-8E33-E0EF-1D19-844B067FC2AA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073BE-3FE4-B21A-B9D2-E9CD2E06553B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06DDD-FB06-18AE-BFEA-343D3488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1030"/>
            <a:ext cx="5065786" cy="3950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86896B-6A35-94D9-70A8-942C7798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91030"/>
            <a:ext cx="5065786" cy="3950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30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1645" y="1537335"/>
            <a:ext cx="346075" cy="420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2330" y="336550"/>
            <a:ext cx="346075" cy="1621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97810" y="1710690"/>
            <a:ext cx="346075" cy="247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98495" y="792480"/>
            <a:ext cx="346075" cy="1165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78750" y="979170"/>
            <a:ext cx="346075" cy="1029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79435" y="1899285"/>
            <a:ext cx="346075" cy="109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78850" y="1899920"/>
            <a:ext cx="346075" cy="109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535" y="1835150"/>
            <a:ext cx="346075" cy="173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25660" y="1932940"/>
            <a:ext cx="346075" cy="76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126345" y="1762125"/>
            <a:ext cx="346075" cy="247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44660" y="1649095"/>
            <a:ext cx="355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...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81480" y="2058035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入馆天数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82165" y="2058035"/>
            <a:ext cx="446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入馆总时长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47645" y="2058035"/>
            <a:ext cx="446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预约讨论间次数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48330" y="2058035"/>
            <a:ext cx="44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预约讨论间总时长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28585" y="2109470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借书总数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79435" y="2336165"/>
            <a:ext cx="229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各类书籍借阅数量</a:t>
            </a:r>
          </a:p>
        </p:txBody>
      </p:sp>
      <p:sp>
        <p:nvSpPr>
          <p:cNvPr id="25" name="文本框 24"/>
          <p:cNvSpPr txBox="1"/>
          <p:nvPr/>
        </p:nvSpPr>
        <p:spPr>
          <a:xfrm rot="5400000">
            <a:off x="9192260" y="1087755"/>
            <a:ext cx="411480" cy="21507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9288145" y="998220"/>
            <a:ext cx="76200" cy="229425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4753610"/>
            <a:ext cx="297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Space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63815" y="4753610"/>
            <a:ext cx="297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Books </a:t>
            </a:r>
            <a:endParaRPr lang="en-US" altLang="zh-CN" dirty="0"/>
          </a:p>
        </p:txBody>
      </p:sp>
      <p:sp>
        <p:nvSpPr>
          <p:cNvPr id="6" name="不等号 5">
            <a:extLst>
              <a:ext uri="{FF2B5EF4-FFF2-40B4-BE49-F238E27FC236}">
                <a16:creationId xmlns:a16="http://schemas.microsoft.com/office/drawing/2014/main" id="{B8664136-87F9-3797-D73F-348809E22FFE}"/>
              </a:ext>
            </a:extLst>
          </p:cNvPr>
          <p:cNvSpPr/>
          <p:nvPr/>
        </p:nvSpPr>
        <p:spPr>
          <a:xfrm>
            <a:off x="4903683" y="1287918"/>
            <a:ext cx="1631808" cy="948413"/>
          </a:xfrm>
          <a:prstGeom prst="mathNot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9C3B12-8028-7E7E-F648-86F20453C3C7}"/>
              </a:ext>
            </a:extLst>
          </p:cNvPr>
          <p:cNvSpPr txBox="1"/>
          <p:nvPr/>
        </p:nvSpPr>
        <p:spPr>
          <a:xfrm>
            <a:off x="4596833" y="2336165"/>
            <a:ext cx="224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Not equal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84A1A3-233D-D2B0-F554-95A3D4C25CF4}"/>
              </a:ext>
            </a:extLst>
          </p:cNvPr>
          <p:cNvSpPr txBox="1"/>
          <p:nvPr/>
        </p:nvSpPr>
        <p:spPr>
          <a:xfrm>
            <a:off x="4844823" y="4691429"/>
            <a:ext cx="514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76E791-2B45-C6D9-ECD4-49D34819A939}"/>
              </a:ext>
            </a:extLst>
          </p:cNvPr>
          <p:cNvSpPr txBox="1"/>
          <p:nvPr/>
        </p:nvSpPr>
        <p:spPr>
          <a:xfrm>
            <a:off x="6079446" y="4691428"/>
            <a:ext cx="514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9F8221FF-A8EA-83DB-4631-C449E45D01E4}"/>
              </a:ext>
            </a:extLst>
          </p:cNvPr>
          <p:cNvSpPr/>
          <p:nvPr/>
        </p:nvSpPr>
        <p:spPr>
          <a:xfrm>
            <a:off x="5418782" y="4752985"/>
            <a:ext cx="601610" cy="646330"/>
          </a:xfrm>
          <a:prstGeom prst="mathMultiply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435" y="275209"/>
            <a:ext cx="3617650" cy="181838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4225234" y="275209"/>
            <a:ext cx="3069453" cy="181838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all the borrowing times of books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5" y="275209"/>
            <a:ext cx="2888202" cy="99788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books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E98C70-5B3C-A1D9-0A31-30C42B065E0E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B0FDE-FDB8-A1AC-4637-297DB45D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" y="2386560"/>
            <a:ext cx="3838824" cy="2966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0F053D-6E33-D809-117E-149B00C2D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35" y="2386560"/>
            <a:ext cx="3838824" cy="29666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9D46EC-2191-968B-A127-8F8FCE86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73" y="2400292"/>
            <a:ext cx="3841562" cy="2952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16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435" y="275209"/>
            <a:ext cx="3617650" cy="181838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4225234" y="275209"/>
            <a:ext cx="3069453" cy="181838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all the borrowing times of books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5" y="275209"/>
            <a:ext cx="2888202" cy="99788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books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E98C70-5B3C-A1D9-0A31-30C42B065E0E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C5EBA3-78AC-1E88-408A-FFE6105AF913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47784-3DDD-8DEC-83E2-777A8A2A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9" y="2386556"/>
            <a:ext cx="3602364" cy="275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155B9B-C69C-FD4F-8EAC-3B0661410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02" y="2386556"/>
            <a:ext cx="3634299" cy="2759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9F6889-9216-A367-A060-98869C7C5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41" y="2386556"/>
            <a:ext cx="3538491" cy="27592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069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436" y="275209"/>
            <a:ext cx="3617650" cy="149144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905000" y="22195"/>
            <a:ext cx="3810436" cy="1997474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times going into library and rooms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4" y="276058"/>
            <a:ext cx="2888202" cy="118875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space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A7C97E-1C67-F779-17F2-C09AB7039C0E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561F6D-3A71-D9BC-30E2-8652A94A7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" y="1766656"/>
            <a:ext cx="3810436" cy="29713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8B0DF9-6389-A10F-1058-3048CB3B1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36" y="1766656"/>
            <a:ext cx="3810436" cy="29713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87A229-63AC-4CB1-5BB5-6A379A2A4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00" y="1766656"/>
            <a:ext cx="3810436" cy="2971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42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436" y="275209"/>
            <a:ext cx="3617650" cy="149144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905000" y="22195"/>
            <a:ext cx="3810436" cy="1997474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times going into library and rooms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4" y="276058"/>
            <a:ext cx="2888202" cy="118875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space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A7C97E-1C67-F779-17F2-C09AB7039C0E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3B4F6-2021-E6C0-A2FD-1833F5EF651C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CD066-C416-2839-0699-63D23AC0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" y="1760863"/>
            <a:ext cx="3810436" cy="29713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387BF8-CB75-AA7F-4D58-F718D738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36" y="1760862"/>
            <a:ext cx="3810436" cy="2971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87B3FD-1546-C861-E2EB-F3CD716E4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84" y="1760862"/>
            <a:ext cx="3810436" cy="2971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639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不完整圆 4">
            <a:extLst>
              <a:ext uri="{FF2B5EF4-FFF2-40B4-BE49-F238E27FC236}">
                <a16:creationId xmlns:a16="http://schemas.microsoft.com/office/drawing/2014/main" id="{FE100861-B0F8-B5D5-4882-61B580E4BE0B}"/>
              </a:ext>
            </a:extLst>
          </p:cNvPr>
          <p:cNvSpPr/>
          <p:nvPr/>
        </p:nvSpPr>
        <p:spPr>
          <a:xfrm>
            <a:off x="4728838" y="394255"/>
            <a:ext cx="2734323" cy="2650786"/>
          </a:xfrm>
          <a:prstGeom prst="pie">
            <a:avLst>
              <a:gd name="adj1" fmla="val 0"/>
              <a:gd name="adj2" fmla="val 2031186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&gt;85%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5B46FDC-FEBA-4AFB-9AA6-7A5AC383128C}"/>
              </a:ext>
            </a:extLst>
          </p:cNvPr>
          <p:cNvSpPr/>
          <p:nvPr/>
        </p:nvSpPr>
        <p:spPr>
          <a:xfrm rot="10800000">
            <a:off x="5897730" y="3133817"/>
            <a:ext cx="396535" cy="75460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197B12-EAE2-B5FF-F589-501483C9BBEE}"/>
              </a:ext>
            </a:extLst>
          </p:cNvPr>
          <p:cNvSpPr txBox="1"/>
          <p:nvPr/>
        </p:nvSpPr>
        <p:spPr>
          <a:xfrm>
            <a:off x="4560158" y="3977195"/>
            <a:ext cx="307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Few extreme value</a:t>
            </a:r>
            <a:endParaRPr lang="zh-CN" altLang="en-US" sz="24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070CD10-643B-98F8-96D5-95928E42A63E}"/>
              </a:ext>
            </a:extLst>
          </p:cNvPr>
          <p:cNvSpPr/>
          <p:nvPr/>
        </p:nvSpPr>
        <p:spPr>
          <a:xfrm>
            <a:off x="5934716" y="4527636"/>
            <a:ext cx="322557" cy="84337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77F8D1-DB77-4448-B113-7405E6F7960A}"/>
              </a:ext>
            </a:extLst>
          </p:cNvPr>
          <p:cNvSpPr txBox="1"/>
          <p:nvPr/>
        </p:nvSpPr>
        <p:spPr>
          <a:xfrm>
            <a:off x="4156223" y="5548544"/>
            <a:ext cx="3879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Log</a:t>
            </a:r>
            <a:r>
              <a:rPr lang="en-US" altLang="zh-CN" sz="2000" dirty="0"/>
              <a:t> to decrease the influence from the order of magnitudes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EB2E767F-CB1C-0651-22BF-76C6E9CD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77" y="480874"/>
            <a:ext cx="3617650" cy="181838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1EB149D-7F97-0CBC-4E9F-A8EE49D54B6E}"/>
              </a:ext>
            </a:extLst>
          </p:cNvPr>
          <p:cNvSpPr txBox="1">
            <a:spLocks/>
          </p:cNvSpPr>
          <p:nvPr/>
        </p:nvSpPr>
        <p:spPr>
          <a:xfrm>
            <a:off x="7444766" y="480874"/>
            <a:ext cx="3617650" cy="181838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0994EA-358A-163D-CE2F-9DAEBF1CE193}"/>
              </a:ext>
            </a:extLst>
          </p:cNvPr>
          <p:cNvSpPr txBox="1"/>
          <p:nvPr/>
        </p:nvSpPr>
        <p:spPr>
          <a:xfrm>
            <a:off x="1311752" y="6115516"/>
            <a:ext cx="351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Before log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F78C-93DD-2DDC-AC7B-815956274C61}"/>
              </a:ext>
            </a:extLst>
          </p:cNvPr>
          <p:cNvSpPr txBox="1"/>
          <p:nvPr/>
        </p:nvSpPr>
        <p:spPr>
          <a:xfrm>
            <a:off x="7498241" y="6069367"/>
            <a:ext cx="351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After log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515FD1-D4A6-DF0B-5E68-B900483C573D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89A776-5981-6046-FB30-5D9169C67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0" y="2509044"/>
            <a:ext cx="4311401" cy="33141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233B85-9EB3-6F7A-54D1-267EBCA2E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01" y="2509044"/>
            <a:ext cx="4203299" cy="3277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829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EB2E767F-CB1C-0651-22BF-76C6E9CD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77" y="480874"/>
            <a:ext cx="3617650" cy="181838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1EB149D-7F97-0CBC-4E9F-A8EE49D54B6E}"/>
              </a:ext>
            </a:extLst>
          </p:cNvPr>
          <p:cNvSpPr txBox="1">
            <a:spLocks/>
          </p:cNvSpPr>
          <p:nvPr/>
        </p:nvSpPr>
        <p:spPr>
          <a:xfrm>
            <a:off x="7444766" y="480874"/>
            <a:ext cx="3617650" cy="181838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borrowing times about different types of books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0994EA-358A-163D-CE2F-9DAEBF1CE193}"/>
              </a:ext>
            </a:extLst>
          </p:cNvPr>
          <p:cNvSpPr txBox="1"/>
          <p:nvPr/>
        </p:nvSpPr>
        <p:spPr>
          <a:xfrm>
            <a:off x="1311752" y="6115516"/>
            <a:ext cx="351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Before log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0F78C-93DD-2DDC-AC7B-815956274C61}"/>
              </a:ext>
            </a:extLst>
          </p:cNvPr>
          <p:cNvSpPr txBox="1"/>
          <p:nvPr/>
        </p:nvSpPr>
        <p:spPr>
          <a:xfrm>
            <a:off x="7498241" y="6069367"/>
            <a:ext cx="351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After log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515FD1-D4A6-DF0B-5E68-B900483C573D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D3FF5F-ED7D-D0EA-D950-E82115376C65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AE079D-A777-D23D-E630-F5710D52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5" y="2493093"/>
            <a:ext cx="4293849" cy="334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5729A8-2FF2-A1DC-D8B8-682715FCF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" y="2493093"/>
            <a:ext cx="4293848" cy="3348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637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3320" y="285786"/>
            <a:ext cx="3617650" cy="149144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905000" y="22195"/>
            <a:ext cx="3810436" cy="1997474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times going into library and rooms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4" y="276058"/>
            <a:ext cx="2888202" cy="118875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space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698B26-D0B1-DF4A-6746-DCD75440F54E}"/>
              </a:ext>
            </a:extLst>
          </p:cNvPr>
          <p:cNvSpPr txBox="1"/>
          <p:nvPr/>
        </p:nvSpPr>
        <p:spPr>
          <a:xfrm>
            <a:off x="-21120" y="1766656"/>
            <a:ext cx="553998" cy="2120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/>
              <a:t>Before log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FB44F-5B21-C990-0592-BCAD49FA4F10}"/>
              </a:ext>
            </a:extLst>
          </p:cNvPr>
          <p:cNvSpPr txBox="1"/>
          <p:nvPr/>
        </p:nvSpPr>
        <p:spPr>
          <a:xfrm>
            <a:off x="-31571" y="4054390"/>
            <a:ext cx="553998" cy="2120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/>
              <a:t>After log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871214-3A1D-D167-AEF6-75BA9D569E06}"/>
              </a:ext>
            </a:extLst>
          </p:cNvPr>
          <p:cNvSpPr txBox="1"/>
          <p:nvPr/>
        </p:nvSpPr>
        <p:spPr>
          <a:xfrm>
            <a:off x="11167395" y="6243854"/>
            <a:ext cx="64714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F344BB-FF75-2DBE-0B6F-70F76438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" y="1934326"/>
            <a:ext cx="2933807" cy="22877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8B501F-FBD3-63AF-E1E3-20EFC11BD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99" y="1934326"/>
            <a:ext cx="2933807" cy="22877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FBCB1A-AAA5-1881-2B17-6C336DE1D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1934326"/>
            <a:ext cx="2933807" cy="2287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F2E634-62A0-0E41-2BD9-AA4A7B300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3" y="4321052"/>
            <a:ext cx="2933807" cy="22511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1029B87-A9F6-4468-F818-52B2CEBE1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99" y="4284480"/>
            <a:ext cx="2933807" cy="22877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5597381-0662-F92F-EEAD-5C7BF1816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" y="4356230"/>
            <a:ext cx="2923356" cy="2279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040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15021" y="996551"/>
            <a:ext cx="10561955" cy="1973216"/>
          </a:xfrm>
        </p:spPr>
        <p:txBody>
          <a:bodyPr>
            <a:normAutofit/>
          </a:bodyPr>
          <a:lstStyle/>
          <a:p>
            <a:r>
              <a:rPr lang="zh-CN" altLang="en-US" dirty="0"/>
              <a:t>画像标准优化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399" y="3888233"/>
            <a:ext cx="9799200" cy="1472400"/>
          </a:xfrm>
        </p:spPr>
        <p:txBody>
          <a:bodyPr/>
          <a:lstStyle/>
          <a:p>
            <a:r>
              <a:rPr lang="zh-CN" altLang="en-US" dirty="0"/>
              <a:t>郑微言、李佳纯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70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3320" y="285786"/>
            <a:ext cx="3617650" cy="149144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Data of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905000" y="22195"/>
            <a:ext cx="3810436" cy="1997474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Data of the times going into library and rooms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1ECCAB-E5D6-5255-5AFB-AED060A90D25}"/>
              </a:ext>
            </a:extLst>
          </p:cNvPr>
          <p:cNvSpPr txBox="1">
            <a:spLocks/>
          </p:cNvSpPr>
          <p:nvPr/>
        </p:nvSpPr>
        <p:spPr>
          <a:xfrm>
            <a:off x="858914" y="276058"/>
            <a:ext cx="2888202" cy="1188758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data about space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698B26-D0B1-DF4A-6746-DCD75440F54E}"/>
              </a:ext>
            </a:extLst>
          </p:cNvPr>
          <p:cNvSpPr txBox="1"/>
          <p:nvPr/>
        </p:nvSpPr>
        <p:spPr>
          <a:xfrm>
            <a:off x="-21120" y="1766656"/>
            <a:ext cx="553998" cy="2120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/>
              <a:t>Before log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FB44F-5B21-C990-0592-BCAD49FA4F10}"/>
              </a:ext>
            </a:extLst>
          </p:cNvPr>
          <p:cNvSpPr txBox="1"/>
          <p:nvPr/>
        </p:nvSpPr>
        <p:spPr>
          <a:xfrm>
            <a:off x="-31571" y="4054390"/>
            <a:ext cx="553998" cy="2120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/>
              <a:t>After log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871214-3A1D-D167-AEF6-75BA9D569E06}"/>
              </a:ext>
            </a:extLst>
          </p:cNvPr>
          <p:cNvSpPr txBox="1"/>
          <p:nvPr/>
        </p:nvSpPr>
        <p:spPr>
          <a:xfrm>
            <a:off x="11167395" y="6243854"/>
            <a:ext cx="83521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GMM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BBD1E9-3A5D-43EA-33D4-33C7FE7B6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6" y="1846384"/>
            <a:ext cx="2977301" cy="23216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DF72BF-DCD7-312D-123D-54E69304F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03" y="1846383"/>
            <a:ext cx="2977301" cy="23216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770549-3674-B7FB-605D-B68DF8F67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67" y="1846383"/>
            <a:ext cx="2977301" cy="23216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90C23F-800A-C992-7182-D1757C6D2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67" y="4253329"/>
            <a:ext cx="2977300" cy="23216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F2ED05-EB30-96F0-80F3-7793607AE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5" y="4260293"/>
            <a:ext cx="2977300" cy="23216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18036F-8845-ECDF-3256-FDB320F63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03" y="4260293"/>
            <a:ext cx="2977300" cy="23216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171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B1A134-9055-7B7A-CA94-938A36EA67BC}"/>
              </a:ext>
            </a:extLst>
          </p:cNvPr>
          <p:cNvSpPr txBox="1"/>
          <p:nvPr/>
        </p:nvSpPr>
        <p:spPr>
          <a:xfrm>
            <a:off x="266330" y="182861"/>
            <a:ext cx="377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Standard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C4C6A6-F237-D3D9-83D7-F2C8AAE18831}"/>
              </a:ext>
            </a:extLst>
          </p:cNvPr>
          <p:cNvSpPr txBox="1"/>
          <p:nvPr/>
        </p:nvSpPr>
        <p:spPr>
          <a:xfrm>
            <a:off x="266330" y="1169177"/>
            <a:ext cx="46763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Data of the time in library and rooms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B949CA-06A8-25E7-19F3-708F4736CE83}"/>
              </a:ext>
            </a:extLst>
          </p:cNvPr>
          <p:cNvSpPr txBox="1"/>
          <p:nvPr/>
        </p:nvSpPr>
        <p:spPr>
          <a:xfrm>
            <a:off x="2600443" y="305971"/>
            <a:ext cx="64714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KM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52E7B0-E4FC-A575-6AA0-C795B9A1CC79}"/>
              </a:ext>
            </a:extLst>
          </p:cNvPr>
          <p:cNvSpPr txBox="1"/>
          <p:nvPr/>
        </p:nvSpPr>
        <p:spPr>
          <a:xfrm>
            <a:off x="6740371" y="1169176"/>
            <a:ext cx="4907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Data of the borrowing times about different types of books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BCDBE5-7DA5-EDD9-FDBE-0D7CFA81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70" y="2723970"/>
            <a:ext cx="3147333" cy="3292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12239C-F1FE-29DC-514F-093EB8B2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5" y="2239336"/>
            <a:ext cx="2766300" cy="381033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5B2F3A48-0A74-A446-CF31-BF0E50FC95AD}"/>
              </a:ext>
            </a:extLst>
          </p:cNvPr>
          <p:cNvSpPr/>
          <p:nvPr/>
        </p:nvSpPr>
        <p:spPr>
          <a:xfrm rot="13753560" flipV="1">
            <a:off x="1316974" y="5370598"/>
            <a:ext cx="492601" cy="64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F1CBF97-19E9-0FF3-1DCE-A9ADE9B8A605}"/>
              </a:ext>
            </a:extLst>
          </p:cNvPr>
          <p:cNvSpPr/>
          <p:nvPr/>
        </p:nvSpPr>
        <p:spPr>
          <a:xfrm rot="5400000" flipV="1">
            <a:off x="2251917" y="5665963"/>
            <a:ext cx="49260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5836892-EC34-74D0-EB25-A77464EA585D}"/>
              </a:ext>
            </a:extLst>
          </p:cNvPr>
          <p:cNvSpPr/>
          <p:nvPr/>
        </p:nvSpPr>
        <p:spPr>
          <a:xfrm flipV="1">
            <a:off x="3094812" y="5251565"/>
            <a:ext cx="49260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3206F33-8869-CCF7-838B-53CC658A10A6}"/>
              </a:ext>
            </a:extLst>
          </p:cNvPr>
          <p:cNvSpPr/>
          <p:nvPr/>
        </p:nvSpPr>
        <p:spPr>
          <a:xfrm rot="10800000" flipV="1">
            <a:off x="8210631" y="5451638"/>
            <a:ext cx="49260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03A82D7-9132-7452-E80A-3B8F326928AC}"/>
              </a:ext>
            </a:extLst>
          </p:cNvPr>
          <p:cNvSpPr/>
          <p:nvPr/>
        </p:nvSpPr>
        <p:spPr>
          <a:xfrm flipV="1">
            <a:off x="9470341" y="5610694"/>
            <a:ext cx="492601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DABD4C-AD08-76F3-9D4A-021D25BCBFD2}"/>
              </a:ext>
            </a:extLst>
          </p:cNvPr>
          <p:cNvSpPr txBox="1"/>
          <p:nvPr/>
        </p:nvSpPr>
        <p:spPr>
          <a:xfrm>
            <a:off x="491007" y="4820678"/>
            <a:ext cx="108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图书馆时长长，讨论间时长长。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662F1C-859B-9155-6322-7C08027995A9}"/>
              </a:ext>
            </a:extLst>
          </p:cNvPr>
          <p:cNvSpPr txBox="1"/>
          <p:nvPr/>
        </p:nvSpPr>
        <p:spPr>
          <a:xfrm>
            <a:off x="3538926" y="5081840"/>
            <a:ext cx="108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图书馆时长长，讨论间时长短。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582945-D048-1EE1-6FBF-04B31C3B7A05}"/>
              </a:ext>
            </a:extLst>
          </p:cNvPr>
          <p:cNvSpPr txBox="1"/>
          <p:nvPr/>
        </p:nvSpPr>
        <p:spPr>
          <a:xfrm>
            <a:off x="1980741" y="5950274"/>
            <a:ext cx="108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图书馆时长短，讨论间时长短。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75ED44-06EE-5458-BC21-DEB2E5886C8D}"/>
              </a:ext>
            </a:extLst>
          </p:cNvPr>
          <p:cNvSpPr txBox="1"/>
          <p:nvPr/>
        </p:nvSpPr>
        <p:spPr>
          <a:xfrm>
            <a:off x="7661624" y="5353882"/>
            <a:ext cx="60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借书多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C2C865-46E4-AC65-03DC-120F95B156FB}"/>
              </a:ext>
            </a:extLst>
          </p:cNvPr>
          <p:cNvSpPr txBox="1"/>
          <p:nvPr/>
        </p:nvSpPr>
        <p:spPr>
          <a:xfrm>
            <a:off x="9944132" y="5512727"/>
            <a:ext cx="60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借书少</a:t>
            </a:r>
          </a:p>
        </p:txBody>
      </p:sp>
    </p:spTree>
    <p:extLst>
      <p:ext uri="{BB962C8B-B14F-4D97-AF65-F5344CB8AC3E}">
        <p14:creationId xmlns:p14="http://schemas.microsoft.com/office/powerpoint/2010/main" val="4842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6510" y="2848610"/>
            <a:ext cx="346075" cy="420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7195" y="1647825"/>
            <a:ext cx="346075" cy="1621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2675" y="3021965"/>
            <a:ext cx="346075" cy="247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93360" y="2103755"/>
            <a:ext cx="346075" cy="1165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84875" y="2239010"/>
            <a:ext cx="346075" cy="1029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85560" y="3159125"/>
            <a:ext cx="346075" cy="109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84975" y="3159760"/>
            <a:ext cx="346075" cy="109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85660" y="3094990"/>
            <a:ext cx="346075" cy="173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31785" y="3192780"/>
            <a:ext cx="346075" cy="76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32470" y="3021965"/>
            <a:ext cx="346075" cy="247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785" y="2908935"/>
            <a:ext cx="355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...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76345" y="3369310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入馆天数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77030" y="3369310"/>
            <a:ext cx="446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入馆总时长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42510" y="3369310"/>
            <a:ext cx="446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预约讨论间次数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43195" y="3369310"/>
            <a:ext cx="44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预约讨论间总时长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34710" y="3369310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借书总数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5560" y="3596005"/>
            <a:ext cx="229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各类书籍借阅数量</a:t>
            </a:r>
          </a:p>
        </p:txBody>
      </p:sp>
      <p:sp>
        <p:nvSpPr>
          <p:cNvPr id="25" name="文本框 24"/>
          <p:cNvSpPr txBox="1"/>
          <p:nvPr/>
        </p:nvSpPr>
        <p:spPr>
          <a:xfrm rot="5400000">
            <a:off x="7398385" y="2347595"/>
            <a:ext cx="411480" cy="21507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7494270" y="2258060"/>
            <a:ext cx="76200" cy="229425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F0159-406A-3E11-6261-74F3FEFAF673}"/>
              </a:ext>
            </a:extLst>
          </p:cNvPr>
          <p:cNvSpPr txBox="1"/>
          <p:nvPr/>
        </p:nvSpPr>
        <p:spPr>
          <a:xfrm>
            <a:off x="372862" y="292963"/>
            <a:ext cx="32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Our Data</a:t>
            </a:r>
            <a:endParaRPr lang="zh-CN" altLang="en-US" sz="3600" b="1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400" y="2143800"/>
            <a:ext cx="9799200" cy="2570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Method 1: KM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Method 2: GMM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98520"/>
            <a:ext cx="10969200" cy="7056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All data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755" y="1367790"/>
            <a:ext cx="639572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altLang="zh-CN" sz="2400"/>
              <a:t>examples of center:</a:t>
            </a:r>
          </a:p>
          <a:p>
            <a:pPr indent="457200"/>
            <a:endParaRPr lang="zh-CN" altLang="en-US" sz="1400"/>
          </a:p>
          <a:p>
            <a:pPr indent="457200"/>
            <a:r>
              <a:rPr lang="zh-CN" altLang="en-US" sz="1400"/>
              <a:t>[2.35579954e+01, 5.68630448e+03, 9.20361420e-01, 9.91211389e+01,</a:t>
            </a:r>
          </a:p>
          <a:p>
            <a:r>
              <a:rPr lang="zh-CN" altLang="en-US" sz="1400"/>
              <a:t>        1.30898298e+01, 6.25131330e-02, 6.79764656e-01, 2.77894516e-01,</a:t>
            </a:r>
          </a:p>
          <a:p>
            <a:r>
              <a:rPr lang="zh-CN" altLang="en-US" sz="1400"/>
              <a:t>        2.07921832e-01, 7.08131960e-02, 8.16978357e-01, 3.39672200e-01,</a:t>
            </a:r>
          </a:p>
          <a:p>
            <a:r>
              <a:rPr lang="zh-CN" altLang="en-US" sz="1400"/>
              <a:t>        7.00567346e-01, 2.02889262e+00, 4.41374238e-01, 5.75646144e-01,</a:t>
            </a:r>
          </a:p>
          <a:p>
            <a:r>
              <a:rPr lang="zh-CN" altLang="en-US" sz="1400"/>
              <a:t>        5.73649926e-02, 2.49138474e+00, 1.73776003e-01, 4.35805842e-01,</a:t>
            </a:r>
          </a:p>
          <a:p>
            <a:r>
              <a:rPr lang="zh-CN" altLang="en-US" sz="1400"/>
              <a:t>        1.97205295e-01, 1.97520487e-02, 3.30762765e+00, 1.10317294e-02,</a:t>
            </a:r>
          </a:p>
          <a:p>
            <a:r>
              <a:rPr lang="zh-CN" altLang="en-US" sz="1400"/>
              <a:t>        7.97436436e-02, 7.16537088e-02, 2.18533305e-02],</a:t>
            </a:r>
          </a:p>
          <a:p>
            <a:endParaRPr lang="zh-CN" altLang="en-US" sz="1400"/>
          </a:p>
          <a:p>
            <a:r>
              <a:rPr lang="zh-CN" altLang="en-US" sz="1400"/>
              <a:t>       [1.54755068e+02, 4.57848995e+05, 9.25844595e+00, 1.01146284e+03,</a:t>
            </a:r>
          </a:p>
          <a:p>
            <a:r>
              <a:rPr lang="zh-CN" altLang="en-US" sz="1400"/>
              <a:t>        1.45050676e+01, 7.77027027e-02, 5.82770270e-01, 2.60135135e-01,</a:t>
            </a:r>
          </a:p>
          <a:p>
            <a:r>
              <a:rPr lang="zh-CN" altLang="en-US" sz="1400"/>
              <a:t>        1.65540541e-01, 7.93918919e-02, 4.79729730e-01, 1.82432432e-01,</a:t>
            </a:r>
          </a:p>
          <a:p>
            <a:r>
              <a:rPr lang="zh-CN" altLang="en-US" sz="1400"/>
              <a:t>        6.58783784e-01, 3.00506757e+00, 3.04054054e-01, 4.74662162e-01,</a:t>
            </a:r>
          </a:p>
          <a:p>
            <a:r>
              <a:rPr lang="zh-CN" altLang="en-US" sz="1400"/>
              <a:t>        3.37837838e-02, 3.66722973e+00, 2.41554054e-01, 3.63175676e-01,</a:t>
            </a:r>
          </a:p>
          <a:p>
            <a:r>
              <a:rPr lang="zh-CN" altLang="en-US" sz="1400"/>
              <a:t>        1.55405405e-01, 1.52027027e-02, 3.56756757e+00, 3.37837838e-03,</a:t>
            </a:r>
          </a:p>
          <a:p>
            <a:r>
              <a:rPr lang="zh-CN" altLang="en-US" sz="1400"/>
              <a:t>        7.26351351e-02, 7.60135135e-02, 1.18243243e-02],</a:t>
            </a:r>
          </a:p>
          <a:p>
            <a:endParaRPr lang="zh-CN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220CD-E828-2EAB-390B-96242317FB1B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4A125-A575-0619-988D-A69C2BA4C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45" y="1458636"/>
            <a:ext cx="5066030" cy="39504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98520"/>
            <a:ext cx="10969200" cy="7056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All data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1" y="1367790"/>
            <a:ext cx="6587232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altLang="zh-CN" sz="2800" dirty="0"/>
              <a:t>examples of center:</a:t>
            </a:r>
          </a:p>
          <a:p>
            <a:pPr indent="457200"/>
            <a:r>
              <a:rPr lang="en-US" altLang="zh-CN" sz="1400" dirty="0"/>
              <a:t>[6.09241573e+01, 2.62800963e+00, 1.06793740e+01, 6.78170144e-02, 5.93900482e-01, 2.50000000e-01,1.67335474e-01,5.97913323e-02, 5.87078652e-01, 2.16693419e-01, 5.16452648e-01, 1.96829856e+00, 3.26645265e-01, 4.48234350e-01, 4.73515249e-02, 2.14406100e+00,        1.35232745e-01, 4.20947030e-01, 1.64927769e-01, 1.52487961e-02,        2.39887640e+00, 1.12359551e-02, 5.69823435e-02, 4.29373997e-02,        1.64526485e-02],   </a:t>
            </a:r>
          </a:p>
          <a:p>
            <a:pPr indent="457200"/>
            <a:r>
              <a:rPr lang="en-US" altLang="zh-CN" sz="1400" dirty="0"/>
              <a:t>    </a:t>
            </a:r>
          </a:p>
          <a:p>
            <a:pPr indent="457200"/>
            <a:r>
              <a:rPr lang="en-US" altLang="zh-CN" sz="1400" dirty="0"/>
              <a:t>[2.37976893e+02, 1.43068036e+01, 2.02259307e+01, 1.16816431e-01,        1.45057766e+00, 4.64698331e-01, 2.79845956e-01, 1.02695764e-01,        1.17073171e+00, 4.13350449e-01, 1.02439024e+00, 4.51732991e+00,        6.00770218e-01, 9.11424904e-01, 7.83055199e-02, 4.44929397e+00,        2.34916560e-01, 4.68549422e-01, 3.11938383e-01, 2.56739409e-02,        3.35815148e+00, 1.54043646e-02, 1.00128370e-01, 6.29011553e-02,        4.10783055e-02]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220CD-E828-2EAB-390B-96242317FB1B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9DD60D-F668-B921-84EF-D313EA75A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1538337"/>
            <a:ext cx="5082321" cy="3950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1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421005"/>
            <a:ext cx="5240020" cy="1033145"/>
          </a:xfrm>
        </p:spPr>
        <p:txBody>
          <a:bodyPr>
            <a:noAutofit/>
          </a:bodyPr>
          <a:lstStyle/>
          <a:p>
            <a:pPr algn="just"/>
            <a:r>
              <a:rPr lang="en-US" altLang="zh-CN" sz="3200" dirty="0"/>
              <a:t>Data without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343650" y="421005"/>
            <a:ext cx="5437018" cy="147002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Data without the times going into library and rooms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953660-286B-B865-A9D6-D29C55B42A45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7688E-E968-CFF6-496E-C8A676805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946455"/>
            <a:ext cx="4994861" cy="3894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B6341E-8C6E-248D-6E56-E99EA280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949895"/>
            <a:ext cx="4986038" cy="3888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558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421005"/>
            <a:ext cx="5240020" cy="1033145"/>
          </a:xfrm>
        </p:spPr>
        <p:txBody>
          <a:bodyPr>
            <a:noAutofit/>
          </a:bodyPr>
          <a:lstStyle/>
          <a:p>
            <a:pPr algn="just"/>
            <a:r>
              <a:rPr lang="en-US" altLang="zh-CN" sz="3200" dirty="0"/>
              <a:t>Data without the time in library and rooms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343650" y="421005"/>
            <a:ext cx="5437018" cy="147002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Data without the times going into library and rooms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0F48A3-8BF6-CE40-1DB6-4C5E11F6448C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6409E-B506-A914-F7E2-8EA83375AD6A}"/>
              </a:ext>
            </a:extLst>
          </p:cNvPr>
          <p:cNvSpPr txBox="1"/>
          <p:nvPr/>
        </p:nvSpPr>
        <p:spPr>
          <a:xfrm>
            <a:off x="10386874" y="5841365"/>
            <a:ext cx="156247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GMM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68159-BA52-4294-A0A5-9939CE8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891149"/>
            <a:ext cx="5065786" cy="3950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E4DC2F-82AE-A2C3-DEF0-8043A6841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891149"/>
            <a:ext cx="5065786" cy="39502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9445"/>
            <a:ext cx="6159500" cy="1033145"/>
          </a:xfrm>
        </p:spPr>
        <p:txBody>
          <a:bodyPr>
            <a:noAutofit/>
          </a:bodyPr>
          <a:lstStyle/>
          <a:p>
            <a:pPr algn="l"/>
            <a:r>
              <a:rPr lang="en-US" altLang="zh-CN" sz="3200"/>
              <a:t>Data without the borrowing times about different types of books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553200" y="421005"/>
            <a:ext cx="5240020" cy="147002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/>
              <a:t>Data without the borrowing times of all books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6EA16-8E33-E0EF-1D19-844B067FC2AA}"/>
              </a:ext>
            </a:extLst>
          </p:cNvPr>
          <p:cNvSpPr txBox="1"/>
          <p:nvPr/>
        </p:nvSpPr>
        <p:spPr>
          <a:xfrm>
            <a:off x="10750858" y="5841365"/>
            <a:ext cx="10298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</a:rPr>
              <a:t>KM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15316C-0B5E-5A86-A59F-7026F00C3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1030"/>
            <a:ext cx="5066030" cy="3950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BB2FCC-86F0-19F1-3427-94B35B378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91030"/>
            <a:ext cx="5002530" cy="3900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RmZGJmMWJhYzI2MWJmZjc0MWU3NTExZDFkMWRlM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971</Words>
  <Application>Microsoft Office PowerPoint</Application>
  <PresentationFormat>宽屏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Wingdings</vt:lpstr>
      <vt:lpstr>Office 主题​​</vt:lpstr>
      <vt:lpstr>图书馆画像：每日更新与画像标准优化</vt:lpstr>
      <vt:lpstr>画像标准优化</vt:lpstr>
      <vt:lpstr>PowerPoint 演示文稿</vt:lpstr>
      <vt:lpstr>Method 1: KM  Method 2: GMM </vt:lpstr>
      <vt:lpstr>All data</vt:lpstr>
      <vt:lpstr>All data</vt:lpstr>
      <vt:lpstr>Data without the time in library and rooms</vt:lpstr>
      <vt:lpstr>Data without the time in library and rooms</vt:lpstr>
      <vt:lpstr>Data without the borrowing times about different types of books</vt:lpstr>
      <vt:lpstr>Data without the borrowing times about different types of books</vt:lpstr>
      <vt:lpstr>PowerPoint 演示文稿</vt:lpstr>
      <vt:lpstr>Data of the borrowing times about different types of books</vt:lpstr>
      <vt:lpstr>Data of the borrowing times about different types of books</vt:lpstr>
      <vt:lpstr>Data of the time in library and rooms</vt:lpstr>
      <vt:lpstr>Data of the time in library and rooms</vt:lpstr>
      <vt:lpstr>PowerPoint 演示文稿</vt:lpstr>
      <vt:lpstr>Data of the borrowing times about different types of books</vt:lpstr>
      <vt:lpstr>Data of the borrowing times about different types of books</vt:lpstr>
      <vt:lpstr>Data of the time in library and rooms</vt:lpstr>
      <vt:lpstr>Data of the time in library and rooms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郑微言</cp:lastModifiedBy>
  <cp:revision>170</cp:revision>
  <dcterms:created xsi:type="dcterms:W3CDTF">2019-06-19T02:08:00Z</dcterms:created>
  <dcterms:modified xsi:type="dcterms:W3CDTF">2022-12-17T09:00:07Z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97198F069B6A469BBED6BFDB412D7F3B</vt:lpwstr>
  </property>
</Properties>
</file>