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86" r:id="rId3"/>
    <p:sldMasterId id="2147483701" r:id="rId4"/>
  </p:sldMasterIdLst>
  <p:notesMasterIdLst>
    <p:notesMasterId r:id="rId33"/>
  </p:notesMasterIdLst>
  <p:handoutMasterIdLst>
    <p:handoutMasterId r:id="rId34"/>
  </p:handoutMasterIdLst>
  <p:sldIdLst>
    <p:sldId id="1047" r:id="rId5"/>
    <p:sldId id="1057" r:id="rId6"/>
    <p:sldId id="1058" r:id="rId7"/>
    <p:sldId id="1059" r:id="rId8"/>
    <p:sldId id="1152" r:id="rId9"/>
    <p:sldId id="1137" r:id="rId10"/>
    <p:sldId id="400" r:id="rId11"/>
    <p:sldId id="407" r:id="rId12"/>
    <p:sldId id="408" r:id="rId13"/>
    <p:sldId id="412" r:id="rId14"/>
    <p:sldId id="409" r:id="rId15"/>
    <p:sldId id="1153" r:id="rId16"/>
    <p:sldId id="1154" r:id="rId17"/>
    <p:sldId id="413" r:id="rId18"/>
    <p:sldId id="410" r:id="rId19"/>
    <p:sldId id="411" r:id="rId20"/>
    <p:sldId id="1049" r:id="rId21"/>
    <p:sldId id="1050" r:id="rId22"/>
    <p:sldId id="1051" r:id="rId23"/>
    <p:sldId id="1052" r:id="rId24"/>
    <p:sldId id="1053" r:id="rId25"/>
    <p:sldId id="1054" r:id="rId26"/>
    <p:sldId id="1055" r:id="rId27"/>
    <p:sldId id="318" r:id="rId28"/>
    <p:sldId id="295" r:id="rId29"/>
    <p:sldId id="327" r:id="rId30"/>
    <p:sldId id="329" r:id="rId31"/>
    <p:sldId id="33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7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837" autoAdjust="0"/>
  </p:normalViewPr>
  <p:slideViewPr>
    <p:cSldViewPr snapToGrid="0">
      <p:cViewPr varScale="1">
        <p:scale>
          <a:sx n="109" d="100"/>
          <a:sy n="109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6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953D3FF-8674-4F89-A841-83FF80056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A5485-9BB8-4579-8953-6FDE3FC8E5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4BF11-A35F-45FD-8B42-FE3914B3F12C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A1D0F2-AD0A-44D8-9B16-B27DDA3BA4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0B3F0-FACC-40BD-888D-724812BC42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0C9-7CB9-4781-9CF6-4760F815A5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2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08132-A2BF-487C-9CAA-5F34809967D8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1288-29F9-4C29-8A6E-7F9D021BB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33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AD831-A711-4A7F-B715-C1E52E2011D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599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100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1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083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08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195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072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420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343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899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10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8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89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11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02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79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38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09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AD831-A711-4A7F-B715-C1E52E2011D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+mn-cs"/>
              </a:rPr>
              <a:pPr marL="0" marR="0" lvl="0" indent="0" algn="r" defTabSz="9509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99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7269C-1975-4829-8046-9C713D4FF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BBC2B9-7522-4D97-A1AC-6281AE87F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C8988-6509-4E4E-B211-73AC53B5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C8E8-6D27-4855-9A64-076E96170CC0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479E3-28F1-4E5E-A82F-64A0BD77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F788C-1EEE-4746-9B07-12918E1B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37B2E-CA95-4CCC-9F0A-E877ACD1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303B8-5BCA-4DFC-981F-DFC278BE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96E9F-6EB5-42D7-8A60-E194862D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A28B-BB54-4301-A762-07CFBE48896B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2B780-183E-4B87-948E-0F203364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58FFC-F2DA-4815-960B-4D0E3877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1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828758-D9EF-4554-941B-3E933275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7D846-2226-4415-9C46-50C56EAA1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8536B-0BC2-44F3-8EB3-DC67602E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0749-42F2-4A0D-88A3-35602CAEFD93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9F084-F617-442E-9105-CF01408E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F393C-C77D-4EEA-B6AA-2C74322B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9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0967" y="172243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000" u="none"/>
            </a:lvl1pPr>
          </a:lstStyle>
          <a:p>
            <a:r>
              <a:rPr lang="en-US" altLang="ko-KR"/>
              <a:t>Title goes here</a:t>
            </a:r>
            <a:br>
              <a:rPr lang="en-US" altLang="ko-KR"/>
            </a:br>
            <a:r>
              <a:rPr lang="en-US" altLang="ko-KR"/>
              <a:t>the 2nd line will look like this </a:t>
            </a:r>
          </a:p>
        </p:txBody>
      </p:sp>
      <p:sp>
        <p:nvSpPr>
          <p:cNvPr id="1568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73251" y="3954463"/>
            <a:ext cx="8534400" cy="1663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9824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125444-2B69-4E96-A531-00FC42B7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208"/>
            <a:ext cx="12192000" cy="533006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33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85347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2208"/>
            <a:ext cx="12192000" cy="533006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017" y="1406525"/>
            <a:ext cx="5314949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167" y="1406525"/>
            <a:ext cx="5314951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570454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6" y="86602"/>
            <a:ext cx="10972800" cy="642252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42277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32"/>
            <a:ext cx="12192000" cy="719138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0407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4801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310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8348-C9ED-4B67-994A-299C96E1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D414C-B7B6-4234-8E55-707F0BDC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F27DD-E08F-4624-8720-DF3D8662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30CB-8DC2-4917-A1C7-A66CEADF550B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B0665-39C7-4F7F-95AF-055E5221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974F0-4D63-44F5-A5DF-98BE1C25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22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1293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34"/>
            <a:ext cx="12192000" cy="719138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912311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285" y="665163"/>
            <a:ext cx="2942167" cy="57324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668" y="665163"/>
            <a:ext cx="8625417" cy="5732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569400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770784" cy="719137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53018" y="1406525"/>
            <a:ext cx="10833100" cy="49911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9419946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3DE5D-4189-4F30-A1C1-E164EE66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C41861-9EAF-41C6-BAF4-E8998587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794F1-83E7-4CC3-A326-2C24E0603094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B61D9-0B64-493A-A3EA-DF06A177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DC4DF3-F29F-4355-BE81-13E27072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F76564-5B8B-4BB2-9DD8-728554D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003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50800" y="6583364"/>
            <a:ext cx="3845984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zh-CN" sz="1200" b="1">
                <a:solidFill>
                  <a:srgbClr val="800000"/>
                </a:solidFill>
                <a:ea typeface="SimSun" pitchFamily="2" charset="-122"/>
                <a:cs typeface="Arial" pitchFamily="34" charset="0"/>
              </a:rPr>
              <a:t>Fourier Series</a:t>
            </a:r>
            <a:endParaRPr lang="en-AU" altLang="zh-CN" sz="1200" b="1">
              <a:solidFill>
                <a:srgbClr val="800000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4861984" y="6583364"/>
            <a:ext cx="2300816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charset="0"/>
              </a:rPr>
              <a:t>Signals and Systems</a:t>
            </a:r>
            <a:endParaRPr lang="en-AU" sz="12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0D9B3-1B7E-488C-B3FE-1E7E3FE16B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478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50800" y="6583364"/>
            <a:ext cx="3845984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zh-CN" sz="1200" b="1">
                <a:solidFill>
                  <a:srgbClr val="800000"/>
                </a:solidFill>
                <a:ea typeface="SimSun" pitchFamily="2" charset="-122"/>
                <a:cs typeface="Arial" pitchFamily="34" charset="0"/>
              </a:rPr>
              <a:t>Fourier Series</a:t>
            </a:r>
            <a:endParaRPr lang="en-AU" altLang="zh-CN" sz="1200" b="1">
              <a:solidFill>
                <a:srgbClr val="800000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4861984" y="6583364"/>
            <a:ext cx="2300816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200" dirty="0">
                <a:cs typeface="Arial" charset="0"/>
              </a:rPr>
              <a:t>Signals and Systems</a:t>
            </a:r>
            <a:endParaRPr lang="en-AU" sz="12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5">
                  <a:lumMod val="25000"/>
                </a:schemeClr>
              </a:buClr>
              <a:defRPr/>
            </a:lvl1pPr>
            <a:lvl2pPr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50E7F0-2F20-493E-A6E6-D0A497F61E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429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6F304-5F78-458B-A59C-1116C403B3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7960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4400" y="1981200"/>
            <a:ext cx="5080000" cy="4025900"/>
          </a:xfrm>
        </p:spPr>
        <p:txBody>
          <a:bodyPr/>
          <a:lstStyle>
            <a:lvl1pPr>
              <a:buClr>
                <a:srgbClr val="C00000"/>
              </a:buClr>
              <a:defRPr sz="2800"/>
            </a:lvl1pPr>
            <a:lvl2pPr>
              <a:buClr>
                <a:schemeClr val="accent5">
                  <a:lumMod val="25000"/>
                </a:schemeClr>
              </a:buClr>
              <a:buFont typeface="Wingdings" panose="05000000000000000000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981200"/>
            <a:ext cx="5080000" cy="4025900"/>
          </a:xfrm>
        </p:spPr>
        <p:txBody>
          <a:bodyPr/>
          <a:lstStyle>
            <a:lvl1pPr>
              <a:buClr>
                <a:srgbClr val="C00000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8311E-68D0-4F46-B2EC-73ED01F44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31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AE217-A720-4372-9A84-69F538EB7F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9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E09C0-ED78-4DED-BD8E-5417B9FE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8FBE8-69ED-47B2-8CF5-1A49D353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A472B-1EC8-4781-B28C-3DE7F416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7785-1CE0-4B45-A1E0-643CFE84D301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A0E4B-8BCE-4682-B139-E498AA72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1722E-CF6B-4D21-8F5A-F2B3A04D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61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E4AE-78A4-4581-AD36-838F54F7DF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137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466D5-1197-42CA-AD86-80B8CBD998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358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12596-1B6C-4A64-8877-D137FAEFD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061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20908-BA54-4940-AEE8-E22F1847A6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386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5B0CB-4D12-451A-9186-7F1FE9158F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371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397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397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2431B-D808-4505-82CF-781C31F91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8317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F3584-C42F-48B8-99D0-9C471A0B41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494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70350"/>
            <a:ext cx="10363200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B0A8E-8C42-43C4-A9D0-0DDF5A218F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252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02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E64EF-D623-4D02-819D-5EB58DF7E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527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5333" b="1">
                <a:solidFill>
                  <a:srgbClr val="0F3A7F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r>
              <a:rPr lang="en-US" altLang="zh-CN" dirty="0"/>
              <a:t> AZ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6" descr="http://eee.sustc.edu.cn/wp-content/uploads/2018/01/201801171556019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8596" y="53589"/>
            <a:ext cx="1126067" cy="10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8"/>
          <p:cNvSpPr>
            <a:spLocks noGrp="1"/>
          </p:cNvSpPr>
          <p:nvPr>
            <p:ph type="dt" sz="half" idx="1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15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0F9A2-2CBB-4851-8876-9C344FBF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818DC-BB11-47B7-BCD8-9A64B4F09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3BE53-2EBC-4444-814E-9949E6201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FEB93-F192-4A45-B617-39CC4CEB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BAF1-EE87-4DB5-8EB9-675C3D582985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43B07-2618-4BEB-87D5-D5C8F935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9387A-19C9-4032-BF87-7D789317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7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F3A7F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AZ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2"/>
            <a:r>
              <a:rPr lang="zh-CN" altLang="en-US" dirty="0"/>
              <a:t>第三级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3"/>
            <a:r>
              <a:rPr lang="zh-CN" altLang="en-US" dirty="0"/>
              <a:t>第四级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6" descr="http://eee.sustc.edu.cn/wp-content/uploads/2018/01/201801171556019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8596" y="53589"/>
            <a:ext cx="1126067" cy="10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12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5867" b="1"/>
            </a:lvl1pPr>
          </a:lstStyle>
          <a:p>
            <a:r>
              <a:rPr lang="zh-CN" altLang="en-US" dirty="0"/>
              <a:t>单击此处编辑母版标题样式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1679510" y="1600201"/>
            <a:ext cx="8832981" cy="4525963"/>
          </a:xfrm>
        </p:spPr>
        <p:txBody>
          <a:bodyPr>
            <a:normAutofit/>
          </a:bodyPr>
          <a:lstStyle>
            <a:lvl1pPr>
              <a:defRPr sz="3733" b="1">
                <a:solidFill>
                  <a:srgbClr val="0F3A7F"/>
                </a:solidFill>
                <a:latin typeface="Arial Black" panose="020B0A04020102020204" pitchFamily="34" charset="0"/>
              </a:defRPr>
            </a:lvl1pPr>
            <a:lvl2pPr>
              <a:defRPr sz="3200" b="1">
                <a:solidFill>
                  <a:srgbClr val="0F3A7F"/>
                </a:solidFill>
                <a:latin typeface="Arial Black" panose="020B0A04020102020204" pitchFamily="34" charset="0"/>
              </a:defRPr>
            </a:lvl2pPr>
            <a:lvl3pPr>
              <a:defRPr sz="2667" b="1">
                <a:solidFill>
                  <a:srgbClr val="0F3A7F"/>
                </a:solidFill>
                <a:latin typeface="Arial Black" panose="020B0A04020102020204" pitchFamily="34" charset="0"/>
              </a:defRPr>
            </a:lvl3pPr>
            <a:lvl4pPr>
              <a:defRPr sz="2400" b="1">
                <a:solidFill>
                  <a:srgbClr val="0F3A7F"/>
                </a:solidFill>
                <a:latin typeface="Arial Black" panose="020B0A04020102020204" pitchFamily="34" charset="0"/>
              </a:defRPr>
            </a:lvl4pPr>
            <a:lvl5pPr>
              <a:defRPr sz="2400" b="1">
                <a:solidFill>
                  <a:srgbClr val="0F3A7F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AZ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2"/>
            <a:r>
              <a:rPr lang="zh-CN" altLang="en-US" dirty="0"/>
              <a:t>第三级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3"/>
            <a:r>
              <a:rPr lang="zh-CN" altLang="en-US" dirty="0"/>
              <a:t>第四级 </a:t>
            </a:r>
            <a:r>
              <a:rPr lang="en-US" altLang="zh-CN" dirty="0"/>
              <a:t>AZ</a:t>
            </a:r>
            <a:endParaRPr lang="zh-CN" altLang="en-US" dirty="0"/>
          </a:p>
          <a:p>
            <a:pPr lvl="4"/>
            <a:r>
              <a:rPr lang="zh-CN" altLang="en-US" dirty="0"/>
              <a:t>第五级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pic>
        <p:nvPicPr>
          <p:cNvPr id="7" name="Picture 6" descr="http://eee.sustc.edu.cn/wp-content/uploads/2018/01/201801171556019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8596" y="53589"/>
            <a:ext cx="1126067" cy="10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日期占位符 8"/>
          <p:cNvSpPr>
            <a:spLocks noGrp="1"/>
          </p:cNvSpPr>
          <p:nvPr>
            <p:ph type="dt" sz="half" idx="1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509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  <p:pic>
        <p:nvPicPr>
          <p:cNvPr id="11" name="Picture 2" descr="C:\Users\Administrator\Desktop\校徽\校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83" y="178874"/>
            <a:ext cx="2112235" cy="152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5333" b="1">
                <a:solidFill>
                  <a:srgbClr val="0F3A7F"/>
                </a:solidFill>
              </a:defRPr>
            </a:lvl1pPr>
          </a:lstStyle>
          <a:p>
            <a:r>
              <a:rPr lang="zh-CN" altLang="en-US" dirty="0"/>
              <a:t>单击此处编辑母版标题样式 </a:t>
            </a:r>
            <a:r>
              <a:rPr lang="en-US" altLang="zh-CN" dirty="0"/>
              <a:t>AZ</a:t>
            </a:r>
            <a:endParaRPr lang="zh-CN" altLang="en-US" dirty="0"/>
          </a:p>
        </p:txBody>
      </p:sp>
      <p:pic>
        <p:nvPicPr>
          <p:cNvPr id="7" name="Picture 6" descr="http://eee.sustc.edu.cn/wp-content/uploads/2018/01/201801171556019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8596" y="53589"/>
            <a:ext cx="1126067" cy="10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31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2020/6/4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84800" y="8475134"/>
            <a:ext cx="5486400" cy="48683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4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79F0D-5C3C-4A70-ABB0-9D4B85F1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22B04-460C-40C2-BA31-6A819279E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8DC4A-199B-49E8-9FF5-D22A7BEBE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02ECA-8034-4F3E-8A93-C1C90DDA9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D68B35-991F-45B8-8376-BA6BCA5EF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47E15E-E8B3-46E8-B2DE-C1EE93C3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2945-BE4B-4C1A-A1B7-82AD43407666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ADB734-4E7A-4A53-9D28-321E0998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F67E9E-CA6F-4AF5-8BAA-A827C246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B089-A739-454C-91D2-B53182AE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4BFED6-196A-47CE-AE26-563B95A6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EA6D-5E54-4A52-A21A-707709045991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0CDD77-981E-48A1-96E4-96B7A000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3E5D4C-4B47-45AA-A6CA-BA41FA62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4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4300CC-87EC-4A40-B784-327F5986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812-3B93-4875-A6D8-4D390175D274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641C08-3A65-4C80-A110-90CBDAD9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BD3D8-6121-4B87-B9E2-496BDBD6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729B-0A26-45F6-BB94-9F22EE4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D25E6-A3C2-4720-BEAC-8CD13F24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17A09-AE1D-4BE7-93D6-77906887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58E5A-7BD6-4CF4-B913-319E9590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E34B-B733-4CF2-B480-D94F33CE609E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E4F9A-3AC3-4E85-8AA5-21FF8888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44865-5F60-49B2-BA58-F4037535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82F92-3F58-4A7A-919B-23120D40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1A5D78-A7DC-48DF-B51B-A3EBA443E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CC0AF-0B41-4A5F-8C0B-A5842C892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1FBA1-E33A-4231-990C-A4646F86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F81A-0756-41F5-ADB5-6239872703A4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4491C-5AF5-436F-A899-BF3AC329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D855D-E95E-4001-8719-9C61F919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8BCE96-B348-49CB-9746-7E7D4430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FCB5E-0B09-4DB8-A61C-59E0587B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234AC-5289-4A46-BEC6-CBE404BF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2FED-803E-4661-9298-D730A3F3292B}" type="datetime1">
              <a:rPr lang="zh-SG" altLang="en-US" smtClean="0"/>
              <a:t>15/3/2022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9E42-B4F3-4006-9D95-6669E4BA7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EE326 Digital Image Processing-2021 Spring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9CD1-520D-45FC-BA4C-66CF5EFD6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B3576-E675-4AAF-A021-894FC930F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252" y="1116013"/>
            <a:ext cx="11779249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pic>
        <p:nvPicPr>
          <p:cNvPr id="7" name="Picture 2" descr="H:\论坛总结\英文logo（背景透明）.png">
            <a:extLst>
              <a:ext uri="{FF2B5EF4-FFF2-40B4-BE49-F238E27FC236}">
                <a16:creationId xmlns:a16="http://schemas.microsoft.com/office/drawing/2014/main" id="{CAC3EFDC-A781-4D7E-AA46-BD88BD4A2B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785058" y="0"/>
            <a:ext cx="3406943" cy="692696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36F688D-E462-4937-9BD8-0DBB44B34D1D}"/>
              </a:ext>
            </a:extLst>
          </p:cNvPr>
          <p:cNvSpPr/>
          <p:nvPr userDrawn="1"/>
        </p:nvSpPr>
        <p:spPr>
          <a:xfrm flipV="1">
            <a:off x="-3081" y="718860"/>
            <a:ext cx="12195081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01A282-8357-461A-AF7E-BB0C2AD6CBFF}"/>
              </a:ext>
            </a:extLst>
          </p:cNvPr>
          <p:cNvSpPr txBox="1">
            <a:spLocks/>
          </p:cNvSpPr>
          <p:nvPr userDrawn="1"/>
        </p:nvSpPr>
        <p:spPr>
          <a:xfrm>
            <a:off x="0" y="192208"/>
            <a:ext cx="12192000" cy="533006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none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5pPr>
            <a:lvl6pPr marL="576263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itchFamily="34" charset="0"/>
              </a:defRPr>
            </a:lvl6pPr>
            <a:lvl7pPr marL="1033463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itchFamily="34" charset="0"/>
              </a:defRPr>
            </a:lvl7pPr>
            <a:lvl8pPr marL="1490663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itchFamily="34" charset="0"/>
              </a:defRPr>
            </a:lvl8pPr>
            <a:lvl9pPr marL="1947863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itchFamily="34" charset="0"/>
              </a:defRPr>
            </a:lvl9pPr>
          </a:lstStyle>
          <a:p>
            <a:pPr marL="119063" marR="0" lvl="0" indent="-119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hf sldNum="0" hdr="0" ftr="0" dt="0"/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00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3200" b="1" u="sng">
          <a:solidFill>
            <a:srgbClr val="000066"/>
          </a:solidFill>
          <a:latin typeface="Arial" pitchFamily="34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q"/>
        <a:defRPr sz="28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 2" pitchFamily="18" charset="2"/>
        <a:buChar char=""/>
        <a:defRPr sz="24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977900" indent="-230188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itchFamily="2" charset="2"/>
        <a:buChar char="Ø"/>
        <a:defRPr sz="24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322388" indent="-230188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•"/>
        <a:defRPr sz="1600">
          <a:solidFill>
            <a:schemeClr val="tx1"/>
          </a:solidFill>
          <a:latin typeface="Arial Narrow" pitchFamily="34" charset="0"/>
          <a:ea typeface="Calibri" pitchFamily="34" charset="0"/>
          <a:cs typeface="Calibri" pitchFamily="34" charset="0"/>
        </a:defRPr>
      </a:lvl4pPr>
      <a:lvl5pPr marL="16129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 Narrow" pitchFamily="34" charset="0"/>
          <a:ea typeface="Calibri" pitchFamily="34" charset="0"/>
          <a:cs typeface="Calibri" pitchFamily="34" charset="0"/>
        </a:defRPr>
      </a:lvl5pPr>
      <a:lvl6pPr marL="20701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 Narrow" pitchFamily="34" charset="0"/>
        </a:defRPr>
      </a:lvl6pPr>
      <a:lvl7pPr marL="25273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 Narrow" pitchFamily="34" charset="0"/>
        </a:defRPr>
      </a:lvl7pPr>
      <a:lvl8pPr marL="29845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 Narrow" pitchFamily="34" charset="0"/>
        </a:defRPr>
      </a:lvl8pPr>
      <a:lvl9pPr marL="34417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 Narrow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00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9BE6C1F1-A955-47A1-91FA-0D1F163CBC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6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Blip>
          <a:blip r:embed="rId16"/>
        </a:buBlip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94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412777"/>
            <a:ext cx="10972800" cy="471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Model</a:t>
            </a:r>
            <a:endParaRPr lang="zh-CN" altLang="en-US" dirty="0"/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2" descr="C:\Users\Administrator\Desktop\校徽+中英文火炬\校徽+中英文火炬\组合4：火炬+英文校名-左右\LOGO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34715" r="11208" b="37491"/>
          <a:stretch>
            <a:fillRect/>
          </a:stretch>
        </p:blipFill>
        <p:spPr bwMode="auto">
          <a:xfrm>
            <a:off x="0" y="6165304"/>
            <a:ext cx="2831637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048661" y="0"/>
            <a:ext cx="143339" cy="1556792"/>
          </a:xfrm>
          <a:prstGeom prst="rect">
            <a:avLst/>
          </a:prstGeom>
          <a:solidFill>
            <a:srgbClr val="ED6C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48661" y="1556792"/>
            <a:ext cx="143339" cy="5301208"/>
          </a:xfrm>
          <a:prstGeom prst="rect">
            <a:avLst/>
          </a:prstGeom>
          <a:solidFill>
            <a:srgbClr val="003F4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1" name="日期占位符 8"/>
          <p:cNvSpPr>
            <a:spLocks noGrp="1"/>
          </p:cNvSpPr>
          <p:nvPr>
            <p:ph type="dt" sz="half" idx="2"/>
          </p:nvPr>
        </p:nvSpPr>
        <p:spPr>
          <a:xfrm>
            <a:off x="465584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altLang="zh-CN" dirty="0"/>
              <a:t>2020/6/4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sz="4267" b="1" kern="1200" baseline="0">
          <a:solidFill>
            <a:srgbClr val="0F3A7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33" b="0" i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b="0" i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b="0" i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b="0" i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wmf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2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6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3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09800" y="50801"/>
            <a:ext cx="7772400" cy="968375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Two Special Signals for LTI Systems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EECBD1-291A-4DB2-8398-E9A112F3C778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2324383" y="1223622"/>
            <a:ext cx="7517337" cy="242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2169425" y="3771383"/>
            <a:ext cx="7923212" cy="255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2125872" y="1144109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ea typeface="Gulim" pitchFamily="34" charset="-127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25872" y="3893935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224940" cy="530492"/>
            <a:chOff x="4299773" y="1452059"/>
            <a:chExt cx="1224940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5693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3.8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385483" y="425790"/>
            <a:ext cx="10487757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37EEDBBB-7778-4E5D-AAD3-7FF01077E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500" y="619792"/>
            <a:ext cx="7272827" cy="2076293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67B1473-44BC-41F8-9FB4-C4419F441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056" y="3132138"/>
          <a:ext cx="5095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AxMath" r:id="rId5" imgW="5096160" imgH="381600" progId="Equation.AxMath">
                  <p:embed/>
                </p:oleObj>
              </mc:Choice>
              <mc:Fallback>
                <p:oleObj name="AxMath" r:id="rId5" imgW="5096160" imgH="38160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67B1473-44BC-41F8-9FB4-C4419F4410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056" y="3132138"/>
                        <a:ext cx="50958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A33B268-669D-4EFD-927A-C1C64ECF8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056" y="3638818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AxMath" r:id="rId7" imgW="1104480" imgH="381600" progId="Equation.AxMath">
                  <p:embed/>
                </p:oleObj>
              </mc:Choice>
              <mc:Fallback>
                <p:oleObj name="AxMath" r:id="rId7" imgW="1104480" imgH="3816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A33B268-669D-4EFD-927A-C1C64ECF8F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056" y="3638818"/>
                        <a:ext cx="1104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E81A35E-674D-45A9-8664-B1A789049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056" y="4145498"/>
          <a:ext cx="363220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AxMath" r:id="rId9" imgW="3631680" imgH="381600" progId="Equation.AxMath">
                  <p:embed/>
                </p:oleObj>
              </mc:Choice>
              <mc:Fallback>
                <p:oleObj name="AxMath" r:id="rId9" imgW="3631680" imgH="3816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FE81A35E-674D-45A9-8664-B1A789049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9056" y="4145498"/>
                        <a:ext cx="3632201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6860713-A55A-4D2A-8F42-84FE557FA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056" y="4652178"/>
          <a:ext cx="2057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AxMath" r:id="rId11" imgW="2057040" imgH="409320" progId="Equation.AxMath">
                  <p:embed/>
                </p:oleObj>
              </mc:Choice>
              <mc:Fallback>
                <p:oleObj name="AxMath" r:id="rId11" imgW="2057040" imgH="40932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6860713-A55A-4D2A-8F42-84FE557FA5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056" y="4652178"/>
                        <a:ext cx="20574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EB5E5AB-1DAA-4BDD-92B2-0FBDA872B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75933"/>
              </p:ext>
            </p:extLst>
          </p:nvPr>
        </p:nvGraphicFramePr>
        <p:xfrm>
          <a:off x="5398355" y="3952718"/>
          <a:ext cx="630237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AxMath" r:id="rId13" imgW="6301800" imgH="2359440" progId="Equation.AxMath">
                  <p:embed/>
                </p:oleObj>
              </mc:Choice>
              <mc:Fallback>
                <p:oleObj name="AxMath" r:id="rId13" imgW="6301800" imgH="2359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8355" y="3952718"/>
                        <a:ext cx="6302375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3.34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DEDCD70-AB08-4729-A655-C2C4FFDD66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4835" y="815738"/>
            <a:ext cx="11428074" cy="561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09800" y="50801"/>
            <a:ext cx="7772400" cy="968375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Two Special Signals for LTI Systems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EECBD1-291A-4DB2-8398-E9A112F3C778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2324383" y="1223622"/>
            <a:ext cx="7517337" cy="242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2169425" y="3771383"/>
            <a:ext cx="7923212" cy="255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2125872" y="1144109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ea typeface="Gulim" pitchFamily="34" charset="-127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125872" y="3893935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06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27226" y="146051"/>
            <a:ext cx="8289925" cy="949325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System Functions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s</a:t>
            </a:r>
            <a:r>
              <a:rPr lang="en-GB" altLang="zh-CN">
                <a:ea typeface="SimSun" panose="02010600030101010101" pitchFamily="2" charset="-122"/>
              </a:rPr>
              <a:t>) or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z</a:t>
            </a:r>
            <a:r>
              <a:rPr lang="en-GB" altLang="zh-CN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2FE7CB9-0837-434B-9191-4CF96B50C1F0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8"/>
          <a:stretch>
            <a:fillRect/>
          </a:stretch>
        </p:blipFill>
        <p:spPr bwMode="auto">
          <a:xfrm>
            <a:off x="2458556" y="1276746"/>
            <a:ext cx="7118971" cy="243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2307743" y="3893935"/>
            <a:ext cx="7118971" cy="257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125872" y="1144109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25872" y="3893935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87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3.34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37184587-E0C5-4801-990F-FEEECB979E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06305" y="522505"/>
            <a:ext cx="5139025" cy="2525639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A8EE466-F125-471E-A215-708265070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21638"/>
              </p:ext>
            </p:extLst>
          </p:nvPr>
        </p:nvGraphicFramePr>
        <p:xfrm>
          <a:off x="552817" y="1094643"/>
          <a:ext cx="6067425" cy="511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AxMath" r:id="rId6" imgW="6067080" imgH="5115960" progId="Equation.AxMath">
                  <p:embed/>
                </p:oleObj>
              </mc:Choice>
              <mc:Fallback>
                <p:oleObj name="AxMath" r:id="rId6" imgW="6067080" imgH="5115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817" y="1094643"/>
                        <a:ext cx="6067425" cy="511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D7B62BD-7721-46C9-BEA0-2AFF5B83C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43258"/>
              </p:ext>
            </p:extLst>
          </p:nvPr>
        </p:nvGraphicFramePr>
        <p:xfrm>
          <a:off x="7835900" y="3297238"/>
          <a:ext cx="3813175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AxMath" r:id="rId8" imgW="3812760" imgH="3269160" progId="Equation.AxMath">
                  <p:embed/>
                </p:oleObj>
              </mc:Choice>
              <mc:Fallback>
                <p:oleObj name="AxMath" r:id="rId8" imgW="3812760" imgH="3269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35900" y="3297238"/>
                        <a:ext cx="3813175" cy="326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7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3.34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81BE464-D329-41BB-806C-01522DB63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403510"/>
              </p:ext>
            </p:extLst>
          </p:nvPr>
        </p:nvGraphicFramePr>
        <p:xfrm>
          <a:off x="80963" y="2725738"/>
          <a:ext cx="8248650" cy="332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AxMath" r:id="rId5" imgW="8249040" imgH="3320280" progId="Equation.AxMath">
                  <p:embed/>
                </p:oleObj>
              </mc:Choice>
              <mc:Fallback>
                <p:oleObj name="AxMath" r:id="rId5" imgW="8249040" imgH="3320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963" y="2725738"/>
                        <a:ext cx="8248650" cy="332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72DA7AF7-63A3-400A-8108-35702E74DFF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06305" y="522505"/>
            <a:ext cx="5139025" cy="25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3.40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0820BAA-F38B-46B1-836B-F045F8E8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7" y="889907"/>
            <a:ext cx="12086766" cy="34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3.40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0820BAA-F38B-46B1-836B-F045F8E8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348" y="524466"/>
            <a:ext cx="6655913" cy="1907938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68D688C-D00C-4E50-A5F5-A442BF575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490649"/>
              </p:ext>
            </p:extLst>
          </p:nvPr>
        </p:nvGraphicFramePr>
        <p:xfrm>
          <a:off x="2433638" y="2711450"/>
          <a:ext cx="6675437" cy="313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AxMath" r:id="rId5" imgW="6674760" imgH="3139200" progId="Equation.AxMath">
                  <p:embed/>
                </p:oleObj>
              </mc:Choice>
              <mc:Fallback>
                <p:oleObj name="AxMath" r:id="rId5" imgW="6674760" imgH="3139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3638" y="2711450"/>
                        <a:ext cx="6675437" cy="313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3.40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0820BAA-F38B-46B1-836B-F045F8E8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348" y="524466"/>
            <a:ext cx="6655913" cy="1907938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68D688C-D00C-4E50-A5F5-A442BF575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48307"/>
              </p:ext>
            </p:extLst>
          </p:nvPr>
        </p:nvGraphicFramePr>
        <p:xfrm>
          <a:off x="3573463" y="2719388"/>
          <a:ext cx="3244850" cy="371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AxMath" r:id="rId5" imgW="3245040" imgH="3712680" progId="Equation.AxMath">
                  <p:embed/>
                </p:oleObj>
              </mc:Choice>
              <mc:Fallback>
                <p:oleObj name="AxMath" r:id="rId5" imgW="3245040" imgH="371268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68D688C-D00C-4E50-A5F5-A442BF575D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3463" y="2719388"/>
                        <a:ext cx="3244850" cy="371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0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3.40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0820BAA-F38B-46B1-836B-F045F8E8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348" y="524466"/>
            <a:ext cx="6655913" cy="1907938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68D688C-D00C-4E50-A5F5-A442BF575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34010"/>
              </p:ext>
            </p:extLst>
          </p:nvPr>
        </p:nvGraphicFramePr>
        <p:xfrm>
          <a:off x="3348038" y="2678113"/>
          <a:ext cx="3695700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AxMath" r:id="rId5" imgW="3695400" imgH="3797280" progId="Equation.AxMath">
                  <p:embed/>
                </p:oleObj>
              </mc:Choice>
              <mc:Fallback>
                <p:oleObj name="AxMath" r:id="rId5" imgW="3695400" imgH="379728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68D688C-D00C-4E50-A5F5-A442BF575D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2678113"/>
                        <a:ext cx="3695700" cy="379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9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27226" y="146051"/>
            <a:ext cx="8289925" cy="949325"/>
          </a:xfrm>
        </p:spPr>
        <p:txBody>
          <a:bodyPr/>
          <a:lstStyle/>
          <a:p>
            <a:r>
              <a:rPr lang="en-GB" altLang="zh-CN">
                <a:ea typeface="SimSun" panose="02010600030101010101" pitchFamily="2" charset="-122"/>
              </a:rPr>
              <a:t>System Functions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s</a:t>
            </a:r>
            <a:r>
              <a:rPr lang="en-GB" altLang="zh-CN">
                <a:ea typeface="SimSun" panose="02010600030101010101" pitchFamily="2" charset="-122"/>
              </a:rPr>
              <a:t>) or </a:t>
            </a:r>
            <a:r>
              <a:rPr lang="en-GB" altLang="zh-CN" i="1">
                <a:ea typeface="SimSun" panose="02010600030101010101" pitchFamily="2" charset="-122"/>
              </a:rPr>
              <a:t>H</a:t>
            </a:r>
            <a:r>
              <a:rPr lang="en-GB" altLang="zh-CN">
                <a:ea typeface="SimSun" panose="02010600030101010101" pitchFamily="2" charset="-122"/>
              </a:rPr>
              <a:t>(</a:t>
            </a:r>
            <a:r>
              <a:rPr lang="en-GB" altLang="zh-CN" i="1">
                <a:ea typeface="SimSun" panose="02010600030101010101" pitchFamily="2" charset="-122"/>
              </a:rPr>
              <a:t>z</a:t>
            </a:r>
            <a:r>
              <a:rPr lang="en-GB" altLang="zh-CN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2FE7CB9-0837-434B-9191-4CF96B50C1F0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8"/>
          <a:stretch>
            <a:fillRect/>
          </a:stretch>
        </p:blipFill>
        <p:spPr bwMode="auto">
          <a:xfrm>
            <a:off x="2458556" y="1276746"/>
            <a:ext cx="7118971" cy="243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2307743" y="3893935"/>
            <a:ext cx="7118971" cy="257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125872" y="1144109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ea typeface="Gulim" pitchFamily="34" charset="-127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25872" y="3893935"/>
            <a:ext cx="7870687" cy="25885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3.40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0820BAA-F38B-46B1-836B-F045F8E80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348" y="524466"/>
            <a:ext cx="6655913" cy="1907938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68D688C-D00C-4E50-A5F5-A442BF575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61760"/>
              </p:ext>
            </p:extLst>
          </p:nvPr>
        </p:nvGraphicFramePr>
        <p:xfrm>
          <a:off x="1177733" y="3045248"/>
          <a:ext cx="604837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AxMath" r:id="rId5" imgW="6048720" imgH="2003040" progId="Equation.AxMath">
                  <p:embed/>
                </p:oleObj>
              </mc:Choice>
              <mc:Fallback>
                <p:oleObj name="AxMath" r:id="rId5" imgW="6048720" imgH="2003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68D688C-D00C-4E50-A5F5-A442BF575D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7733" y="3045248"/>
                        <a:ext cx="6048375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9E9B249-12CB-4D1C-9DA4-45B1C786A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798043"/>
              </p:ext>
            </p:extLst>
          </p:nvPr>
        </p:nvGraphicFramePr>
        <p:xfrm>
          <a:off x="8470861" y="3006372"/>
          <a:ext cx="300672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AxMath" r:id="rId7" imgW="3006360" imgH="2838960" progId="Equation.AxMath">
                  <p:embed/>
                </p:oleObj>
              </mc:Choice>
              <mc:Fallback>
                <p:oleObj name="AxMath" r:id="rId7" imgW="3006360" imgH="283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70861" y="3006372"/>
                        <a:ext cx="3006725" cy="283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4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3.40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0820BAA-F38B-46B1-836B-F045F8E8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48" y="524466"/>
            <a:ext cx="6655913" cy="19079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AAE042-77D1-49D9-86E3-40DCDC894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" y="3576712"/>
            <a:ext cx="12089423" cy="16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3.40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27FBCEE-B812-4E2D-B59D-A8DF65CA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31" y="887455"/>
            <a:ext cx="10587312" cy="51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378828" cy="530492"/>
            <a:chOff x="4299773" y="1452059"/>
            <a:chExt cx="1378828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3.40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539371" y="425790"/>
            <a:ext cx="10333869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C3D90B9-7702-49EF-9990-F3DEEE69A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309975"/>
              </p:ext>
            </p:extLst>
          </p:nvPr>
        </p:nvGraphicFramePr>
        <p:xfrm>
          <a:off x="2744788" y="1535113"/>
          <a:ext cx="6702425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AxMath" r:id="rId4" imgW="6702840" imgH="3783960" progId="Equation.AxMath">
                  <p:embed/>
                </p:oleObj>
              </mc:Choice>
              <mc:Fallback>
                <p:oleObj name="AxMath" r:id="rId4" imgW="6702840" imgH="3783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4788" y="1535113"/>
                        <a:ext cx="6702425" cy="378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447" y="418573"/>
            <a:ext cx="10972800" cy="94611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Answer 3.8</a:t>
            </a:r>
            <a:br>
              <a:rPr lang="en-US" dirty="0"/>
            </a:b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47" y="990600"/>
            <a:ext cx="95377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3.3</a:t>
            </a:r>
            <a:r>
              <a:rPr lang="en-US" dirty="0"/>
              <a:t>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087" y="1310640"/>
            <a:ext cx="8648700" cy="5232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820" y="712047"/>
            <a:ext cx="10972800" cy="97620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ym typeface="+mn-ea"/>
              </a:rPr>
            </a:br>
            <a:r>
              <a:rPr lang="en-US" altLang="zh-CN"/>
              <a:t>Answer 3.40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2178474"/>
            <a:ext cx="9784080" cy="36889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820" y="712047"/>
            <a:ext cx="10972800" cy="97620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ym typeface="+mn-ea"/>
              </a:rPr>
            </a:br>
            <a:r>
              <a:rPr lang="en-US" altLang="zh-CN"/>
              <a:t>Answer 3.40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627" y="1621367"/>
            <a:ext cx="8089900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820" y="712047"/>
            <a:ext cx="10972800" cy="976207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ym typeface="+mn-ea"/>
              </a:rPr>
            </a:br>
            <a:r>
              <a:rPr lang="en-US" altLang="zh-CN"/>
              <a:t>Answer 3.40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7" y="1919394"/>
            <a:ext cx="9958493" cy="38481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7606454" y="3628814"/>
            <a:ext cx="659553" cy="446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65922" y="3003466"/>
                <a:ext cx="1534587" cy="4689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22" y="3003466"/>
                <a:ext cx="1534587" cy="468975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115" y="140561"/>
            <a:ext cx="7772400" cy="1143000"/>
          </a:xfrm>
        </p:spPr>
        <p:txBody>
          <a:bodyPr/>
          <a:lstStyle/>
          <a:p>
            <a:r>
              <a:rPr lang="en-US" altLang="zh-CN" dirty="0"/>
              <a:t>Fourier and Beyond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24000" y="1465298"/>
                <a:ext cx="9144000" cy="12003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</a:rPr>
                  <a:t>Observation: </a:t>
                </a:r>
                <a:r>
                  <a:rPr lang="en-US" altLang="zh-CN" sz="2400" dirty="0"/>
                  <a:t>if one signal can be written as the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linear 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, we need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NOT</a:t>
                </a:r>
                <a:r>
                  <a:rPr lang="en-US" altLang="zh-CN" sz="2400" dirty="0"/>
                  <a:t> to calculate the convolution for the LTI output.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65298"/>
                <a:ext cx="9144000" cy="1200329"/>
              </a:xfrm>
              <a:prstGeom prst="rect">
                <a:avLst/>
              </a:prstGeom>
              <a:blipFill>
                <a:blip r:embed="rId2"/>
                <a:stretch>
                  <a:fillRect l="-1000" t="-3553" r="-1267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675763" y="3781383"/>
                <a:ext cx="4196662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𝐹𝑜𝑢𝑟𝑖𝑒𝑟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𝑆𝑒𝑟𝑖𝑒𝑠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63" y="3781383"/>
                <a:ext cx="4196662" cy="4735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276476" y="2894966"/>
                <a:ext cx="3104311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6" y="2894966"/>
                <a:ext cx="3104311" cy="473591"/>
              </a:xfrm>
              <a:prstGeom prst="rect">
                <a:avLst/>
              </a:prstGeom>
              <a:blipFill>
                <a:blip r:embed="rId4"/>
                <a:stretch>
                  <a:fillRect l="-2941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675763" y="5607305"/>
                <a:ext cx="5491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𝑇𝑟𝑎𝑛𝑠𝑓𝑜𝑟𝑚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63" y="5607305"/>
                <a:ext cx="549182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276476" y="4690887"/>
            <a:ext cx="561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When s or z is general complex number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184400" y="211139"/>
            <a:ext cx="7772400" cy="928687"/>
          </a:xfrm>
        </p:spPr>
        <p:txBody>
          <a:bodyPr/>
          <a:lstStyle/>
          <a:p>
            <a:r>
              <a:rPr lang="en-GB" altLang="zh-CN" dirty="0">
                <a:ea typeface="SimSun" panose="02010600030101010101" pitchFamily="2" charset="-122"/>
              </a:rPr>
              <a:t>A “Special” Class of Periodic Signals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0753A3C2-6DE8-4C39-B35D-90B371777297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926717" y="1338264"/>
                <a:ext cx="8607933" cy="520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C00000"/>
                    </a:solidFill>
                  </a:rPr>
                  <a:t>CT Fourier Series: </a:t>
                </a:r>
                <a:r>
                  <a:rPr lang="en-US" altLang="zh-CN" sz="2400" dirty="0"/>
                  <a:t>one periodic CT signal with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period T</a:t>
                </a:r>
                <a:r>
                  <a:rPr lang="en-US" altLang="zh-CN" sz="2400" dirty="0"/>
                  <a:t> can be written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: Fourier series coefficients</a:t>
                </a:r>
                <a:r>
                  <a:rPr lang="en-US" altLang="zh-CN" sz="2400" dirty="0"/>
                  <a:t>, which represent the strength of the component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 is a signal with pure frequency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⇒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/>
                  <a:t> is a periodic signal with period T, it consists of components with different frequencies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and different weights. </a:t>
                </a:r>
              </a:p>
              <a:p>
                <a:pPr algn="ctr"/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717" y="1338264"/>
                <a:ext cx="8607933" cy="5205399"/>
              </a:xfrm>
              <a:prstGeom prst="rect">
                <a:avLst/>
              </a:prstGeom>
              <a:blipFill>
                <a:blip r:embed="rId2"/>
                <a:stretch>
                  <a:fillRect l="-1062" t="-821" r="-2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80BF6734-6CAC-40F1-8B4E-587679A3B07D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pSp>
        <p:nvGrpSpPr>
          <p:cNvPr id="35845" name="Group 7"/>
          <p:cNvGrpSpPr>
            <a:grpSpLocks/>
          </p:cNvGrpSpPr>
          <p:nvPr/>
        </p:nvGrpSpPr>
        <p:grpSpPr bwMode="auto">
          <a:xfrm>
            <a:off x="2057400" y="1827213"/>
            <a:ext cx="7924800" cy="3352800"/>
            <a:chOff x="576" y="240"/>
            <a:chExt cx="4992" cy="2112"/>
          </a:xfrm>
        </p:grpSpPr>
        <p:pic>
          <p:nvPicPr>
            <p:cNvPr id="358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56"/>
            <a:stretch>
              <a:fillRect/>
            </a:stretch>
          </p:blipFill>
          <p:spPr bwMode="auto">
            <a:xfrm>
              <a:off x="672" y="751"/>
              <a:ext cx="4896" cy="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241" b="49971"/>
            <a:stretch>
              <a:fillRect/>
            </a:stretch>
          </p:blipFill>
          <p:spPr bwMode="auto">
            <a:xfrm>
              <a:off x="576" y="240"/>
              <a:ext cx="489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7" name="Picture 2" descr="https://encrypted-tbn3.gstatic.com/images?q=tbn:ANd9GcQxbMN1KAVbi9TGHAzrbsr2Ns_whXPTclJwrYthzGfH68Wfi0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1907"/>
            <a:ext cx="20431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817D09F-3921-48F3-94E8-014E4B30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 Fourier Series 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44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6464" y="0"/>
            <a:ext cx="7762875" cy="690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/>
            <a:fld id="{C2D9B8CD-C09D-485F-AED1-FCCCACFF5B5B}" type="slidenum">
              <a:rPr lang="zh-CN" altLang="en-US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224940" cy="530492"/>
            <a:chOff x="4299773" y="1452059"/>
            <a:chExt cx="1224940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5693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3.8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385483" y="425790"/>
            <a:ext cx="10487757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37EEDBBB-7778-4E5D-AAD3-7FF01077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16732"/>
            <a:ext cx="12098214" cy="345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224940" cy="530492"/>
            <a:chOff x="4299773" y="1452059"/>
            <a:chExt cx="1224940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5693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3.8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385483" y="425790"/>
            <a:ext cx="10487757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37EEDBBB-7778-4E5D-AAD3-7FF01077E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500" y="619792"/>
            <a:ext cx="7272827" cy="2076293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3921F9C-590A-4171-8053-86A33A895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470178"/>
              </p:ext>
            </p:extLst>
          </p:nvPr>
        </p:nvGraphicFramePr>
        <p:xfrm>
          <a:off x="657009" y="3129962"/>
          <a:ext cx="40274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AxMath" r:id="rId5" imgW="4027680" imgH="381600" progId="Equation.AxMath">
                  <p:embed/>
                </p:oleObj>
              </mc:Choice>
              <mc:Fallback>
                <p:oleObj name="AxMath" r:id="rId5" imgW="4027680" imgH="381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009" y="3129962"/>
                        <a:ext cx="40274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9F59C94-6C40-48B1-BE5B-116EEA00B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111354"/>
              </p:ext>
            </p:extLst>
          </p:nvPr>
        </p:nvGraphicFramePr>
        <p:xfrm>
          <a:off x="647700" y="3790950"/>
          <a:ext cx="25701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AxMath" r:id="rId7" imgW="2570760" imgH="721440" progId="Equation.AxMath">
                  <p:embed/>
                </p:oleObj>
              </mc:Choice>
              <mc:Fallback>
                <p:oleObj name="AxMath" r:id="rId7" imgW="2570760" imgH="721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00" y="3790950"/>
                        <a:ext cx="2570163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F0401B3-6A8D-4FDE-B6E0-13430C1C4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892999"/>
              </p:ext>
            </p:extLst>
          </p:nvPr>
        </p:nvGraphicFramePr>
        <p:xfrm>
          <a:off x="642938" y="4694238"/>
          <a:ext cx="52244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AxMath" r:id="rId9" imgW="5224320" imgH="721440" progId="Equation.AxMath">
                  <p:embed/>
                </p:oleObj>
              </mc:Choice>
              <mc:Fallback>
                <p:oleObj name="AxMath" r:id="rId9" imgW="5224320" imgH="721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2938" y="4694238"/>
                        <a:ext cx="5224462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3D0D6FC-A5E5-4B37-97FA-0EE83A16C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71063"/>
              </p:ext>
            </p:extLst>
          </p:nvPr>
        </p:nvGraphicFramePr>
        <p:xfrm>
          <a:off x="657009" y="5635698"/>
          <a:ext cx="31734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AxMath" r:id="rId11" imgW="3174120" imgH="718920" progId="Equation.AxMath">
                  <p:embed/>
                </p:oleObj>
              </mc:Choice>
              <mc:Fallback>
                <p:oleObj name="AxMath" r:id="rId11" imgW="3174120" imgH="718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7009" y="5635698"/>
                        <a:ext cx="3173413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F6DCF4B-0329-4A1F-82DD-19ACABA80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00567"/>
              </p:ext>
            </p:extLst>
          </p:nvPr>
        </p:nvGraphicFramePr>
        <p:xfrm>
          <a:off x="4292601" y="5598482"/>
          <a:ext cx="22304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AxMath" r:id="rId13" imgW="2230560" imgH="768960" progId="Equation.AxMath">
                  <p:embed/>
                </p:oleObj>
              </mc:Choice>
              <mc:Fallback>
                <p:oleObj name="AxMath" r:id="rId13" imgW="2230560" imgH="76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2601" y="5598482"/>
                        <a:ext cx="22304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65E49E5-80C8-433B-91F5-7F6A65A81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28496"/>
              </p:ext>
            </p:extLst>
          </p:nvPr>
        </p:nvGraphicFramePr>
        <p:xfrm>
          <a:off x="3834845" y="5778839"/>
          <a:ext cx="4238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AxMath" r:id="rId15" imgW="424440" imgH="375840" progId="Equation.AxMath">
                  <p:embed/>
                </p:oleObj>
              </mc:Choice>
              <mc:Fallback>
                <p:oleObj name="AxMath" r:id="rId15" imgW="424440" imgH="375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34845" y="5778839"/>
                        <a:ext cx="423863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4A51290-EEEB-490C-AE6C-F43621762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991240"/>
              </p:ext>
            </p:extLst>
          </p:nvPr>
        </p:nvGraphicFramePr>
        <p:xfrm>
          <a:off x="8273805" y="3922082"/>
          <a:ext cx="19351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AxMath" r:id="rId17" imgW="1935720" imgH="1676160" progId="Equation.AxMath">
                  <p:embed/>
                </p:oleObj>
              </mc:Choice>
              <mc:Fallback>
                <p:oleObj name="AxMath" r:id="rId17" imgW="1935720" imgH="1676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73805" y="3922082"/>
                        <a:ext cx="1935163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73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1224940" cy="530492"/>
            <a:chOff x="4299773" y="1452059"/>
            <a:chExt cx="1224940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86472"/>
              <a:ext cx="5693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3.8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SG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1385483" y="425790"/>
            <a:ext cx="10487757" cy="495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37EEDBBB-7778-4E5D-AAD3-7FF01077E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500" y="619792"/>
            <a:ext cx="7272827" cy="2076293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67B1473-44BC-41F8-9FB4-C4419F441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716741"/>
              </p:ext>
            </p:extLst>
          </p:nvPr>
        </p:nvGraphicFramePr>
        <p:xfrm>
          <a:off x="659056" y="3132138"/>
          <a:ext cx="5095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AxMath" r:id="rId5" imgW="5096160" imgH="381600" progId="Equation.AxMath">
                  <p:embed/>
                </p:oleObj>
              </mc:Choice>
              <mc:Fallback>
                <p:oleObj name="AxMath" r:id="rId5" imgW="5096160" imgH="3816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3921F9C-590A-4171-8053-86A33A895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056" y="3132138"/>
                        <a:ext cx="50958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A33B268-669D-4EFD-927A-C1C64ECF8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869600"/>
              </p:ext>
            </p:extLst>
          </p:nvPr>
        </p:nvGraphicFramePr>
        <p:xfrm>
          <a:off x="659056" y="3638818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AxMath" r:id="rId7" imgW="1104480" imgH="381600" progId="Equation.AxMath">
                  <p:embed/>
                </p:oleObj>
              </mc:Choice>
              <mc:Fallback>
                <p:oleObj name="AxMath" r:id="rId7" imgW="1104480" imgH="38160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67B1473-44BC-41F8-9FB4-C4419F4410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056" y="3638818"/>
                        <a:ext cx="1104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E81A35E-674D-45A9-8664-B1A789049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19874"/>
              </p:ext>
            </p:extLst>
          </p:nvPr>
        </p:nvGraphicFramePr>
        <p:xfrm>
          <a:off x="659056" y="4145498"/>
          <a:ext cx="363220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AxMath" r:id="rId9" imgW="3631680" imgH="381600" progId="Equation.AxMath">
                  <p:embed/>
                </p:oleObj>
              </mc:Choice>
              <mc:Fallback>
                <p:oleObj name="AxMath" r:id="rId9" imgW="3631680" imgH="3816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A33B268-669D-4EFD-927A-C1C64ECF8F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9056" y="4145498"/>
                        <a:ext cx="3632201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6860713-A55A-4D2A-8F42-84FE557FA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178892"/>
              </p:ext>
            </p:extLst>
          </p:nvPr>
        </p:nvGraphicFramePr>
        <p:xfrm>
          <a:off x="659056" y="4652178"/>
          <a:ext cx="2057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AxMath" r:id="rId11" imgW="2057040" imgH="409320" progId="Equation.AxMath">
                  <p:embed/>
                </p:oleObj>
              </mc:Choice>
              <mc:Fallback>
                <p:oleObj name="AxMath" r:id="rId11" imgW="2057040" imgH="409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056" y="4652178"/>
                        <a:ext cx="20574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463E4A8-D9B0-4979-869C-4816192A5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223997"/>
              </p:ext>
            </p:extLst>
          </p:nvPr>
        </p:nvGraphicFramePr>
        <p:xfrm>
          <a:off x="7174035" y="3829318"/>
          <a:ext cx="341788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AxMath" r:id="rId13" imgW="3417840" imgH="1236600" progId="Equation.AxMath">
                  <p:embed/>
                </p:oleObj>
              </mc:Choice>
              <mc:Fallback>
                <p:oleObj name="AxMath" r:id="rId13" imgW="3417840" imgH="1236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74035" y="3829318"/>
                        <a:ext cx="3417888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92,&quot;width&quot;:771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92,&quot;width&quot;:771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92,&quot;width&quot;:771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Yue-Group-UCSB-Eng-Template">
  <a:themeElements>
    <a:clrScheme name="Yue-Group-UCSB-Eng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Yue-Group-UCSB-Eng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Yue-Group-UCSB-Eng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e-Group-UCSB-Eng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ulim" pitchFamily="34" charset="-127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6.9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Berlin Sans FB Demi"/>
        <a:ea typeface="微软雅黑"/>
        <a:cs typeface=""/>
      </a:majorFont>
      <a:minorFont>
        <a:latin typeface="Berlin Sans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243</Words>
  <Application>Microsoft Office PowerPoint</Application>
  <PresentationFormat>宽屏</PresentationFormat>
  <Paragraphs>65</Paragraphs>
  <Slides>28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等线</vt:lpstr>
      <vt:lpstr>等线 Light</vt:lpstr>
      <vt:lpstr>Arial</vt:lpstr>
      <vt:lpstr>Arial Black</vt:lpstr>
      <vt:lpstr>Arial Narrow</vt:lpstr>
      <vt:lpstr>Berlin Sans FB</vt:lpstr>
      <vt:lpstr>Calibri</vt:lpstr>
      <vt:lpstr>Cambria Math</vt:lpstr>
      <vt:lpstr>Times New Roman</vt:lpstr>
      <vt:lpstr>Wingdings</vt:lpstr>
      <vt:lpstr>Wingdings 2</vt:lpstr>
      <vt:lpstr>Office 主题​​</vt:lpstr>
      <vt:lpstr>Yue-Group-UCSB-Eng-Template</vt:lpstr>
      <vt:lpstr>Soaring</vt:lpstr>
      <vt:lpstr>16.9 </vt:lpstr>
      <vt:lpstr>AxMath</vt:lpstr>
      <vt:lpstr>Equation.AxMath</vt:lpstr>
      <vt:lpstr>Two Special Signals for LTI Systems</vt:lpstr>
      <vt:lpstr>System Functions H(s) or H(z)</vt:lpstr>
      <vt:lpstr>Fourier and Beyond</vt:lpstr>
      <vt:lpstr>A “Special” Class of Periodic Signals</vt:lpstr>
      <vt:lpstr>CT Fourier Series Pair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Two Special Signals for LTI Systems</vt:lpstr>
      <vt:lpstr>System Functions H(s) or H(z)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Answer 3.8 </vt:lpstr>
      <vt:lpstr>Answer 3.34</vt:lpstr>
      <vt:lpstr> Answer 3.40 </vt:lpstr>
      <vt:lpstr> Answer 3.40 </vt:lpstr>
      <vt:lpstr> Answer 3.40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Siro ki</dc:creator>
  <cp:lastModifiedBy>高 旭恒</cp:lastModifiedBy>
  <cp:revision>528</cp:revision>
  <dcterms:created xsi:type="dcterms:W3CDTF">2021-04-24T05:56:26Z</dcterms:created>
  <dcterms:modified xsi:type="dcterms:W3CDTF">2022-03-15T14:08:46Z</dcterms:modified>
</cp:coreProperties>
</file>