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1153" r:id="rId2"/>
    <p:sldId id="1136" r:id="rId3"/>
    <p:sldId id="1043" r:id="rId4"/>
    <p:sldId id="1100" r:id="rId5"/>
    <p:sldId id="1101" r:id="rId6"/>
    <p:sldId id="1104" r:id="rId7"/>
    <p:sldId id="1143" r:id="rId8"/>
    <p:sldId id="1047" r:id="rId9"/>
    <p:sldId id="1048" r:id="rId10"/>
    <p:sldId id="1049" r:id="rId11"/>
    <p:sldId id="1051" r:id="rId12"/>
    <p:sldId id="1149" r:id="rId13"/>
    <p:sldId id="1150" r:id="rId14"/>
    <p:sldId id="1151" r:id="rId15"/>
    <p:sldId id="1144" r:id="rId16"/>
    <p:sldId id="1145" r:id="rId17"/>
    <p:sldId id="1053" r:id="rId18"/>
    <p:sldId id="1146" r:id="rId19"/>
    <p:sldId id="1147" r:id="rId20"/>
    <p:sldId id="1152" r:id="rId21"/>
    <p:sldId id="1057" r:id="rId22"/>
    <p:sldId id="1148" r:id="rId23"/>
    <p:sldId id="1063" r:id="rId24"/>
    <p:sldId id="1154" r:id="rId25"/>
    <p:sldId id="1155" r:id="rId26"/>
    <p:sldId id="1156" r:id="rId27"/>
    <p:sldId id="1157" r:id="rId28"/>
    <p:sldId id="1158" r:id="rId29"/>
    <p:sldId id="1129" r:id="rId30"/>
    <p:sldId id="1137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  <a:srgbClr val="990000"/>
    <a:srgbClr val="660066"/>
    <a:srgbClr val="003366"/>
    <a:srgbClr val="0033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279" autoAdjust="0"/>
  </p:normalViewPr>
  <p:slideViewPr>
    <p:cSldViewPr snapToGrid="0">
      <p:cViewPr>
        <p:scale>
          <a:sx n="125" d="100"/>
          <a:sy n="125" d="100"/>
        </p:scale>
        <p:origin x="2696" y="94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518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50A90-CBC4-4F58-9CE0-08316FBF0F98}" type="doc">
      <dgm:prSet loTypeId="urn:microsoft.com/office/officeart/2005/8/layout/matrix2" loCatId="matrix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990A49A9-3FCE-402F-8215-F60B400B5694}">
      <dgm:prSet phldrT="[Text]"/>
      <dgm:spPr/>
      <dgm:t>
        <a:bodyPr/>
        <a:lstStyle/>
        <a:p>
          <a:r>
            <a:rPr lang="en-US" altLang="zh-CN" dirty="0"/>
            <a:t>CT Fourier Series</a:t>
          </a:r>
          <a:endParaRPr lang="zh-CN" altLang="en-US" dirty="0"/>
        </a:p>
      </dgm:t>
    </dgm:pt>
    <dgm:pt modelId="{92BC8A90-59E8-46E1-905F-85E91863663D}" type="parTrans" cxnId="{AB885ECF-203D-4354-B230-EA386C0724DD}">
      <dgm:prSet/>
      <dgm:spPr/>
      <dgm:t>
        <a:bodyPr/>
        <a:lstStyle/>
        <a:p>
          <a:endParaRPr lang="zh-CN" altLang="en-US"/>
        </a:p>
      </dgm:t>
    </dgm:pt>
    <dgm:pt modelId="{EA901781-2FE3-427F-9A85-6E20F364971A}" type="sibTrans" cxnId="{AB885ECF-203D-4354-B230-EA386C0724DD}">
      <dgm:prSet/>
      <dgm:spPr/>
      <dgm:t>
        <a:bodyPr/>
        <a:lstStyle/>
        <a:p>
          <a:endParaRPr lang="zh-CN" altLang="en-US"/>
        </a:p>
      </dgm:t>
    </dgm:pt>
    <dgm:pt modelId="{523B1B20-401C-4FED-84EF-AAB7D29ED19A}">
      <dgm:prSet phldrT="[Text]"/>
      <dgm:spPr/>
      <dgm:t>
        <a:bodyPr/>
        <a:lstStyle/>
        <a:p>
          <a:r>
            <a:rPr lang="en-US" altLang="zh-CN" dirty="0"/>
            <a:t>CT Fourier Transform </a:t>
          </a:r>
          <a:endParaRPr lang="zh-CN" altLang="en-US" dirty="0"/>
        </a:p>
      </dgm:t>
    </dgm:pt>
    <dgm:pt modelId="{FF13544E-CF58-4922-A506-A2C5F4DA0C25}" type="parTrans" cxnId="{ACC735AA-3D10-41EF-9346-91FB43C8B089}">
      <dgm:prSet/>
      <dgm:spPr/>
      <dgm:t>
        <a:bodyPr/>
        <a:lstStyle/>
        <a:p>
          <a:endParaRPr lang="zh-CN" altLang="en-US"/>
        </a:p>
      </dgm:t>
    </dgm:pt>
    <dgm:pt modelId="{C3A1425E-27E9-4580-8494-85287AE18806}" type="sibTrans" cxnId="{ACC735AA-3D10-41EF-9346-91FB43C8B089}">
      <dgm:prSet/>
      <dgm:spPr/>
      <dgm:t>
        <a:bodyPr/>
        <a:lstStyle/>
        <a:p>
          <a:endParaRPr lang="zh-CN" altLang="en-US"/>
        </a:p>
      </dgm:t>
    </dgm:pt>
    <dgm:pt modelId="{96993BE0-F467-4983-9A64-CDA7737C9823}">
      <dgm:prSet phldrT="[Text]"/>
      <dgm:spPr/>
      <dgm:t>
        <a:bodyPr/>
        <a:lstStyle/>
        <a:p>
          <a:r>
            <a:rPr lang="en-US" altLang="zh-CN" dirty="0"/>
            <a:t>DT Fourier Series</a:t>
          </a:r>
          <a:endParaRPr lang="zh-CN" altLang="en-US" dirty="0"/>
        </a:p>
      </dgm:t>
    </dgm:pt>
    <dgm:pt modelId="{ECF9A267-F270-4747-A6E5-B27B38619080}" type="parTrans" cxnId="{F7FE7300-640D-4D2A-82C5-5B48625579EC}">
      <dgm:prSet/>
      <dgm:spPr/>
      <dgm:t>
        <a:bodyPr/>
        <a:lstStyle/>
        <a:p>
          <a:endParaRPr lang="zh-CN" altLang="en-US"/>
        </a:p>
      </dgm:t>
    </dgm:pt>
    <dgm:pt modelId="{6B2AD329-B269-4394-A85D-81948EC9B5C9}" type="sibTrans" cxnId="{F7FE7300-640D-4D2A-82C5-5B48625579EC}">
      <dgm:prSet/>
      <dgm:spPr/>
      <dgm:t>
        <a:bodyPr/>
        <a:lstStyle/>
        <a:p>
          <a:endParaRPr lang="zh-CN" altLang="en-US"/>
        </a:p>
      </dgm:t>
    </dgm:pt>
    <dgm:pt modelId="{B847FFDF-388F-4DFE-A842-0C4954F15AF2}">
      <dgm:prSet phldrT="[Text]"/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en-US" altLang="zh-CN" dirty="0"/>
            <a:t>DT Fourier Transform</a:t>
          </a:r>
          <a:endParaRPr lang="zh-CN" altLang="en-US" dirty="0"/>
        </a:p>
      </dgm:t>
    </dgm:pt>
    <dgm:pt modelId="{BF92CF80-DD7E-4003-892F-9837AB01E773}" type="parTrans" cxnId="{50660C94-723D-43FB-9EB4-37996CC90719}">
      <dgm:prSet/>
      <dgm:spPr/>
      <dgm:t>
        <a:bodyPr/>
        <a:lstStyle/>
        <a:p>
          <a:endParaRPr lang="zh-CN" altLang="en-US"/>
        </a:p>
      </dgm:t>
    </dgm:pt>
    <dgm:pt modelId="{0E2CB45A-DB0C-4064-B4FC-7C0BA9669B90}" type="sibTrans" cxnId="{50660C94-723D-43FB-9EB4-37996CC90719}">
      <dgm:prSet/>
      <dgm:spPr/>
      <dgm:t>
        <a:bodyPr/>
        <a:lstStyle/>
        <a:p>
          <a:endParaRPr lang="zh-CN" altLang="en-US"/>
        </a:p>
      </dgm:t>
    </dgm:pt>
    <dgm:pt modelId="{E62B49A7-13A0-468D-A33E-87B4AAC3AB9E}" type="pres">
      <dgm:prSet presAssocID="{E2350A90-CBC4-4F58-9CE0-08316FBF0F9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4C4518-A8E1-4D36-9532-F2AE01AE8D07}" type="pres">
      <dgm:prSet presAssocID="{E2350A90-CBC4-4F58-9CE0-08316FBF0F98}" presName="axisShape" presStyleLbl="bgShp" presStyleIdx="0" presStyleCnt="1"/>
      <dgm:spPr/>
    </dgm:pt>
    <dgm:pt modelId="{E891BC24-DC6C-4AD5-B243-19E7FB2FA20B}" type="pres">
      <dgm:prSet presAssocID="{E2350A90-CBC4-4F58-9CE0-08316FBF0F98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FBE6-61D0-4A0F-A52F-9443A9894C0A}" type="pres">
      <dgm:prSet presAssocID="{E2350A90-CBC4-4F58-9CE0-08316FBF0F98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5026B-C4D1-41BA-BDE6-E4D1457D87D6}" type="pres">
      <dgm:prSet presAssocID="{E2350A90-CBC4-4F58-9CE0-08316FBF0F98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3134-9655-4BA0-8706-40A2599C92F9}" type="pres">
      <dgm:prSet presAssocID="{E2350A90-CBC4-4F58-9CE0-08316FBF0F98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85ECF-203D-4354-B230-EA386C0724DD}" srcId="{E2350A90-CBC4-4F58-9CE0-08316FBF0F98}" destId="{990A49A9-3FCE-402F-8215-F60B400B5694}" srcOrd="0" destOrd="0" parTransId="{92BC8A90-59E8-46E1-905F-85E91863663D}" sibTransId="{EA901781-2FE3-427F-9A85-6E20F364971A}"/>
    <dgm:cxn modelId="{50660C94-723D-43FB-9EB4-37996CC90719}" srcId="{E2350A90-CBC4-4F58-9CE0-08316FBF0F98}" destId="{B847FFDF-388F-4DFE-A842-0C4954F15AF2}" srcOrd="3" destOrd="0" parTransId="{BF92CF80-DD7E-4003-892F-9837AB01E773}" sibTransId="{0E2CB45A-DB0C-4064-B4FC-7C0BA9669B90}"/>
    <dgm:cxn modelId="{C12B84AA-C4D2-488A-8C48-08CBDF9E77CD}" type="presOf" srcId="{E2350A90-CBC4-4F58-9CE0-08316FBF0F98}" destId="{E62B49A7-13A0-468D-A33E-87B4AAC3AB9E}" srcOrd="0" destOrd="0" presId="urn:microsoft.com/office/officeart/2005/8/layout/matrix2"/>
    <dgm:cxn modelId="{F7FE7300-640D-4D2A-82C5-5B48625579EC}" srcId="{E2350A90-CBC4-4F58-9CE0-08316FBF0F98}" destId="{96993BE0-F467-4983-9A64-CDA7737C9823}" srcOrd="2" destOrd="0" parTransId="{ECF9A267-F270-4747-A6E5-B27B38619080}" sibTransId="{6B2AD329-B269-4394-A85D-81948EC9B5C9}"/>
    <dgm:cxn modelId="{99B6C024-5EC7-4697-8BCC-3C7DC67EA7F1}" type="presOf" srcId="{990A49A9-3FCE-402F-8215-F60B400B5694}" destId="{E891BC24-DC6C-4AD5-B243-19E7FB2FA20B}" srcOrd="0" destOrd="0" presId="urn:microsoft.com/office/officeart/2005/8/layout/matrix2"/>
    <dgm:cxn modelId="{7ABD9E74-2B80-4B34-B6A7-5DC53CCBF421}" type="presOf" srcId="{B847FFDF-388F-4DFE-A842-0C4954F15AF2}" destId="{2CF63134-9655-4BA0-8706-40A2599C92F9}" srcOrd="0" destOrd="0" presId="urn:microsoft.com/office/officeart/2005/8/layout/matrix2"/>
    <dgm:cxn modelId="{ACC735AA-3D10-41EF-9346-91FB43C8B089}" srcId="{E2350A90-CBC4-4F58-9CE0-08316FBF0F98}" destId="{523B1B20-401C-4FED-84EF-AAB7D29ED19A}" srcOrd="1" destOrd="0" parTransId="{FF13544E-CF58-4922-A506-A2C5F4DA0C25}" sibTransId="{C3A1425E-27E9-4580-8494-85287AE18806}"/>
    <dgm:cxn modelId="{C366BF2A-A368-4C24-99C3-C69B81CBC17F}" type="presOf" srcId="{523B1B20-401C-4FED-84EF-AAB7D29ED19A}" destId="{1123FBE6-61D0-4A0F-A52F-9443A9894C0A}" srcOrd="0" destOrd="0" presId="urn:microsoft.com/office/officeart/2005/8/layout/matrix2"/>
    <dgm:cxn modelId="{7B4B2261-0ED8-42D5-95CD-4DCAFB4910A0}" type="presOf" srcId="{96993BE0-F467-4983-9A64-CDA7737C9823}" destId="{5EC5026B-C4D1-41BA-BDE6-E4D1457D87D6}" srcOrd="0" destOrd="0" presId="urn:microsoft.com/office/officeart/2005/8/layout/matrix2"/>
    <dgm:cxn modelId="{DDA3441A-C5B9-456E-8D15-854875F23DBE}" type="presParOf" srcId="{E62B49A7-13A0-468D-A33E-87B4AAC3AB9E}" destId="{584C4518-A8E1-4D36-9532-F2AE01AE8D07}" srcOrd="0" destOrd="0" presId="urn:microsoft.com/office/officeart/2005/8/layout/matrix2"/>
    <dgm:cxn modelId="{51836D95-E7D0-48FF-8A44-6900DDC7B70C}" type="presParOf" srcId="{E62B49A7-13A0-468D-A33E-87B4AAC3AB9E}" destId="{E891BC24-DC6C-4AD5-B243-19E7FB2FA20B}" srcOrd="1" destOrd="0" presId="urn:microsoft.com/office/officeart/2005/8/layout/matrix2"/>
    <dgm:cxn modelId="{755C730D-F5B7-4136-AACB-DCBE272206E8}" type="presParOf" srcId="{E62B49A7-13A0-468D-A33E-87B4AAC3AB9E}" destId="{1123FBE6-61D0-4A0F-A52F-9443A9894C0A}" srcOrd="2" destOrd="0" presId="urn:microsoft.com/office/officeart/2005/8/layout/matrix2"/>
    <dgm:cxn modelId="{CDBBCD27-9516-46D4-ADF8-0DA36657DE73}" type="presParOf" srcId="{E62B49A7-13A0-468D-A33E-87B4AAC3AB9E}" destId="{5EC5026B-C4D1-41BA-BDE6-E4D1457D87D6}" srcOrd="3" destOrd="0" presId="urn:microsoft.com/office/officeart/2005/8/layout/matrix2"/>
    <dgm:cxn modelId="{7F8CEB1F-4EF5-4098-8C2E-B72420824A82}" type="presParOf" srcId="{E62B49A7-13A0-468D-A33E-87B4AAC3AB9E}" destId="{2CF63134-9655-4BA0-8706-40A2599C92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4518-A8E1-4D36-9532-F2AE01AE8D07}">
      <dsp:nvSpPr>
        <dsp:cNvPr id="0" name=""/>
        <dsp:cNvSpPr/>
      </dsp:nvSpPr>
      <dsp:spPr>
        <a:xfrm>
          <a:off x="1089093" y="0"/>
          <a:ext cx="3930870" cy="393087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1BC24-DC6C-4AD5-B243-19E7FB2FA20B}">
      <dsp:nvSpPr>
        <dsp:cNvPr id="0" name=""/>
        <dsp:cNvSpPr/>
      </dsp:nvSpPr>
      <dsp:spPr>
        <a:xfrm>
          <a:off x="1344600" y="255506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CT Fourier Series</a:t>
          </a:r>
          <a:endParaRPr lang="zh-CN" altLang="en-US" sz="2100" kern="1200" dirty="0"/>
        </a:p>
      </dsp:txBody>
      <dsp:txXfrm>
        <a:off x="1421356" y="332262"/>
        <a:ext cx="1418836" cy="1418836"/>
      </dsp:txXfrm>
    </dsp:sp>
    <dsp:sp modelId="{1123FBE6-61D0-4A0F-A52F-9443A9894C0A}">
      <dsp:nvSpPr>
        <dsp:cNvPr id="0" name=""/>
        <dsp:cNvSpPr/>
      </dsp:nvSpPr>
      <dsp:spPr>
        <a:xfrm>
          <a:off x="3192108" y="255506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CT Fourier Transform </a:t>
          </a:r>
          <a:endParaRPr lang="zh-CN" altLang="en-US" sz="2100" kern="1200" dirty="0"/>
        </a:p>
      </dsp:txBody>
      <dsp:txXfrm>
        <a:off x="3268864" y="332262"/>
        <a:ext cx="1418836" cy="1418836"/>
      </dsp:txXfrm>
    </dsp:sp>
    <dsp:sp modelId="{5EC5026B-C4D1-41BA-BDE6-E4D1457D87D6}">
      <dsp:nvSpPr>
        <dsp:cNvPr id="0" name=""/>
        <dsp:cNvSpPr/>
      </dsp:nvSpPr>
      <dsp:spPr>
        <a:xfrm>
          <a:off x="1344600" y="2103015"/>
          <a:ext cx="1572348" cy="157234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DT Fourier Series</a:t>
          </a:r>
          <a:endParaRPr lang="zh-CN" altLang="en-US" sz="2100" kern="1200" dirty="0"/>
        </a:p>
      </dsp:txBody>
      <dsp:txXfrm>
        <a:off x="1421356" y="2179771"/>
        <a:ext cx="1418836" cy="1418836"/>
      </dsp:txXfrm>
    </dsp:sp>
    <dsp:sp modelId="{2CF63134-9655-4BA0-8706-40A2599C92F9}">
      <dsp:nvSpPr>
        <dsp:cNvPr id="0" name=""/>
        <dsp:cNvSpPr/>
      </dsp:nvSpPr>
      <dsp:spPr>
        <a:xfrm>
          <a:off x="3192108" y="2103015"/>
          <a:ext cx="1572348" cy="1572348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DT Fourier Transform</a:t>
          </a:r>
          <a:endParaRPr lang="zh-CN" altLang="en-US" sz="2100" kern="1200" dirty="0"/>
        </a:p>
      </dsp:txBody>
      <dsp:txXfrm>
        <a:off x="3268864" y="2179771"/>
        <a:ext cx="1418836" cy="1418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6850" y="0"/>
            <a:ext cx="308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6850" y="9761538"/>
            <a:ext cx="30829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4" tIns="47476" rIns="94954" bIns="47476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52D1B64-FE0E-427C-AD49-1E23B17DE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728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9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755650"/>
            <a:ext cx="5156200" cy="386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875213"/>
            <a:ext cx="52578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8838"/>
            <a:ext cx="3094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8838"/>
            <a:ext cx="309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FEDAD831-A711-4A7F-B715-C1E52E2011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312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9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defTabSz="950913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fld id="{DADFB6EF-CD11-4A2B-BCE8-FDC52A5A1388}" type="slidenum">
              <a:rPr lang="zh-CN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9938"/>
            <a:ext cx="5116512" cy="38369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00" tIns="48250" rIns="96500" bIns="48250"/>
          <a:lstStyle/>
          <a:p>
            <a:pPr eaLnBrk="1" hangingPunct="1"/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0130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6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4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2595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D831-A711-4A7F-B715-C1E52E2011D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59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8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zh-CN" sz="1200" b="1">
                <a:solidFill>
                  <a:srgbClr val="800000"/>
                </a:solidFill>
                <a:ea typeface="SimSun" pitchFamily="2" charset="-122"/>
                <a:cs typeface="Arial" pitchFamily="34" charset="0"/>
              </a:rPr>
              <a:t>Fourier Series</a:t>
            </a:r>
            <a:endParaRPr lang="en-AU" altLang="zh-CN" sz="1200" b="1">
              <a:solidFill>
                <a:srgbClr val="800000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charset="0"/>
              </a:rPr>
              <a:t>Signals and Systems</a:t>
            </a:r>
            <a:endParaRPr lang="en-AU" sz="12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0D9B3-1B7E-488C-B3FE-1E7E3FE16B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50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5B0CB-4D12-451A-9186-7F1FE9158F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7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2431B-D808-4505-82CF-781C31F91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01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F3584-C42F-48B8-99D0-9C471A0B41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76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70350"/>
            <a:ext cx="77724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B0A8E-8C42-43C4-A9D0-0DDF5A218F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72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E64EF-D623-4D02-819D-5EB58DF7E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08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8100" y="6583363"/>
            <a:ext cx="28844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zh-CN" sz="1200" b="1">
                <a:solidFill>
                  <a:srgbClr val="800000"/>
                </a:solidFill>
                <a:ea typeface="SimSun" pitchFamily="2" charset="-122"/>
                <a:cs typeface="Arial" pitchFamily="34" charset="0"/>
              </a:rPr>
              <a:t>Fourier Series</a:t>
            </a:r>
            <a:endParaRPr lang="en-AU" altLang="zh-CN" sz="1200" b="1">
              <a:solidFill>
                <a:srgbClr val="800000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646488" y="6583363"/>
            <a:ext cx="1725612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charset="0"/>
              </a:rPr>
              <a:t>Signals and Systems</a:t>
            </a:r>
            <a:endParaRPr lang="en-AU" sz="12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5">
                  <a:lumMod val="25000"/>
                </a:schemeClr>
              </a:buClr>
              <a:defRPr/>
            </a:lvl1pPr>
            <a:lvl2pPr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0E7F0-2F20-493E-A6E6-D0A497F61E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6F304-5F78-458B-A59C-1116C403B3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15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025900"/>
          </a:xfrm>
        </p:spPr>
        <p:txBody>
          <a:bodyPr/>
          <a:lstStyle>
            <a:lvl1pPr>
              <a:buClr>
                <a:srgbClr val="C00000"/>
              </a:buClr>
              <a:defRPr sz="2800"/>
            </a:lvl1pPr>
            <a:lvl2pPr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025900"/>
          </a:xfrm>
        </p:spPr>
        <p:txBody>
          <a:bodyPr/>
          <a:lstStyle>
            <a:lvl1pPr>
              <a:buClr>
                <a:srgbClr val="C00000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8311E-68D0-4F46-B2EC-73ED01F44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11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AE217-A720-4372-9A84-69F538EB7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E4AE-78A4-4581-AD36-838F54F7DF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92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466D5-1197-42CA-AD86-80B8CBD998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6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12596-1B6C-4A64-8877-D137FAEFD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2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20908-BA54-4940-AEE8-E22F1847A6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03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9BE6C1F1-A955-47A1-91FA-0D1F163CBC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6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xmlns="" id="{F98BCAFC-AAF2-4F89-8112-9573284D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Assignments &amp; </a:t>
            </a:r>
            <a:r>
              <a:rPr lang="en-US" altLang="zh-CN" dirty="0" err="1">
                <a:ea typeface="SimSun" panose="02010600030101010101" pitchFamily="2" charset="-122"/>
              </a:rPr>
              <a:t>Tuturial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xmlns="" id="{DA0DE79F-3D8C-4E19-A880-7E119AB3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3212"/>
            <a:ext cx="7772400" cy="4675187"/>
          </a:xfrm>
        </p:spPr>
        <p:txBody>
          <a:bodyPr/>
          <a:lstStyle/>
          <a:p>
            <a:pPr>
              <a:buClr>
                <a:schemeClr val="accent5">
                  <a:lumMod val="25000"/>
                </a:schemeClr>
              </a:buClr>
            </a:pPr>
            <a:r>
              <a:rPr lang="en-US" altLang="zh-CN" dirty="0">
                <a:ea typeface="SimSun" panose="02010600030101010101" pitchFamily="2" charset="-122"/>
              </a:rPr>
              <a:t>Assignments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3.3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3.21</a:t>
            </a:r>
          </a:p>
          <a:p>
            <a:pPr lvl="1"/>
            <a:r>
              <a:rPr lang="en-US" altLang="zh-TW" dirty="0">
                <a:ea typeface="PMingLiU" panose="02020500000000000000" pitchFamily="18" charset="-120"/>
              </a:rPr>
              <a:t>3.22 (a) -&gt; Figs. (b) (d) (f)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3.24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3.25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Tutorial problems</a:t>
            </a:r>
          </a:p>
          <a:p>
            <a:pPr lvl="1"/>
            <a:r>
              <a:rPr kumimoji="1" lang="en-US" altLang="zh-HK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Basic Problems wish Answers 3.8</a:t>
            </a:r>
            <a:endParaRPr kumimoji="1" lang="en-US" altLang="zh-TW" sz="1000" dirty="0">
              <a:ea typeface="PMingLiU" panose="02020500000000000000" pitchFamily="18" charset="-120"/>
            </a:endParaRPr>
          </a:p>
          <a:p>
            <a:pPr lvl="1"/>
            <a:r>
              <a:rPr kumimoji="1" lang="en-US" altLang="zh-HK" dirty="0">
                <a:latin typeface="Calibri" panose="020F0502020204030204" pitchFamily="34" charset="0"/>
                <a:ea typeface="PMingLiU" panose="02020500000000000000" pitchFamily="18" charset="-120"/>
              </a:rPr>
              <a:t>Basic Problems 3.34</a:t>
            </a:r>
            <a:endParaRPr kumimoji="1" lang="en-US" altLang="zh-TW" sz="1000" dirty="0">
              <a:ea typeface="PMingLiU" panose="02020500000000000000" pitchFamily="18" charset="-120"/>
            </a:endParaRPr>
          </a:p>
          <a:p>
            <a:pPr lvl="1"/>
            <a:r>
              <a:rPr kumimoji="1" lang="en-US" altLang="zh-HK" dirty="0">
                <a:latin typeface="Calibri" panose="020F0502020204030204" pitchFamily="34" charset="0"/>
                <a:ea typeface="PMingLiU" panose="02020500000000000000" pitchFamily="18" charset="-120"/>
              </a:rPr>
              <a:t>Advanced Problems 3.40</a:t>
            </a:r>
            <a:endParaRPr lang="zh-CN" altLang="en-US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07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115" y="140561"/>
            <a:ext cx="7772400" cy="1143000"/>
          </a:xfrm>
        </p:spPr>
        <p:txBody>
          <a:bodyPr/>
          <a:lstStyle/>
          <a:p>
            <a:r>
              <a:rPr lang="en-US" altLang="zh-CN" dirty="0"/>
              <a:t>Fourier and Beyond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1465297"/>
                <a:ext cx="9144000" cy="12003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C00000"/>
                    </a:solidFill>
                  </a:rPr>
                  <a:t>Observation: </a:t>
                </a:r>
                <a:r>
                  <a:rPr lang="en-US" altLang="zh-CN" sz="2400" b="0" dirty="0">
                    <a:solidFill>
                      <a:schemeClr val="tx1"/>
                    </a:solidFill>
                  </a:rPr>
                  <a:t>if one signal can be written as the </a:t>
                </a:r>
                <a:r>
                  <a:rPr lang="en-US" altLang="zh-CN" sz="2400" b="0" dirty="0">
                    <a:solidFill>
                      <a:srgbClr val="C00000"/>
                    </a:solidFill>
                  </a:rPr>
                  <a:t>linear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 we need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to calculate the convolution for the LTI output.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5297"/>
                <a:ext cx="9144000" cy="1200329"/>
              </a:xfrm>
              <a:prstGeom prst="rect">
                <a:avLst/>
              </a:prstGeom>
              <a:blipFill>
                <a:blip r:embed="rId2"/>
                <a:stretch>
                  <a:fillRect l="-1000" t="-3553" r="-126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151763" y="3781382"/>
                <a:ext cx="4196662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𝑆𝑒𝑟𝑖𝑒𝑠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3" y="3781382"/>
                <a:ext cx="4196662" cy="4735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2475" y="2894965"/>
                <a:ext cx="3104311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2894965"/>
                <a:ext cx="3104311" cy="473591"/>
              </a:xfrm>
              <a:prstGeom prst="rect">
                <a:avLst/>
              </a:prstGeom>
              <a:blipFill>
                <a:blip r:embed="rId4"/>
                <a:stretch>
                  <a:fillRect l="-294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51763" y="5607304"/>
                <a:ext cx="5491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63" y="5607304"/>
                <a:ext cx="549182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52475" y="4690886"/>
            <a:ext cx="561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/>
              <a:t>When s or z is general complex number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60400" y="211138"/>
            <a:ext cx="7772400" cy="928687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A “Special” Class of Periodic Signals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0753A3C2-6DE8-4C39-B35D-90B371777297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02716" y="1338263"/>
                <a:ext cx="8607933" cy="520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CT Fourier Series: </a:t>
                </a:r>
                <a:r>
                  <a:rPr lang="en-US" altLang="zh-CN" sz="2400" dirty="0"/>
                  <a:t>one periodic CT signal with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period T</a:t>
                </a:r>
                <a:r>
                  <a:rPr lang="en-US" altLang="zh-CN" sz="2400" dirty="0"/>
                  <a:t> can be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 Fourier series coefficients</a:t>
                </a:r>
                <a:r>
                  <a:rPr lang="en-US" altLang="zh-CN" sz="2400" dirty="0"/>
                  <a:t>, which represent the strength of the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 is a signal with pure frequency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/>
                  <a:t> is a periodic signal with period T, it consists of components with different frequencies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different weights. 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6" y="1338263"/>
                <a:ext cx="8607933" cy="5205399"/>
              </a:xfrm>
              <a:prstGeom prst="rect">
                <a:avLst/>
              </a:prstGeom>
              <a:blipFill rotWithShape="0">
                <a:blip r:embed="rId2"/>
                <a:stretch>
                  <a:fillRect l="-1062" t="-821" r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296863"/>
            <a:ext cx="7772400" cy="630237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Convergence of CT Fourier Series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A5534D3D-46B7-46A8-9B2B-0C8AC9B88792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1316288"/>
                <a:ext cx="9144000" cy="486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What kind of periodic signals have Fourier series expansion?</a:t>
                </a:r>
                <a:endParaRPr lang="en-US" altLang="zh-CN" sz="2400" b="0" dirty="0"/>
              </a:p>
              <a:p>
                <a:pPr marL="538163" indent="-538163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r>
                  <a:rPr lang="en-US" altLang="zh-CN" sz="2400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Fourier series expansion exists &lt;=&gt;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(D1)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Relaxation: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Fourier series expansion exists &lt;=&gt;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(D2)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1⊂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Two sufficient conditions for D2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Dirichlet</a:t>
                </a:r>
                <a:r>
                  <a:rPr lang="en-US" altLang="zh-CN" sz="2400" dirty="0"/>
                  <a:t> condition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6288"/>
                <a:ext cx="9144000" cy="4868640"/>
              </a:xfrm>
              <a:prstGeom prst="rect">
                <a:avLst/>
              </a:prstGeom>
              <a:blipFill>
                <a:blip r:embed="rId2"/>
                <a:stretch>
                  <a:fillRect l="-1000" t="-876" b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1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44475"/>
            <a:ext cx="7772400" cy="823913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Dirichlet Conditions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05B4CA4F-F3DC-4A87-9C93-B209BADC9ED0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212850"/>
            <a:ext cx="8399462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70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AA785FC-C8B0-4C58-ABF3-57E68A2D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428875"/>
            <a:ext cx="7772400" cy="12858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Almost all the periodic signals in practice have Fourier series expansion!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B3541A-3C55-4576-9F2A-EA293F36D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6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5240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33637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CC39344A-D1A8-43C0-AD13-1C95474FEB6F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70797"/>
            <a:ext cx="8199437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6759575" y="4213225"/>
            <a:ext cx="6350" cy="125412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6751638" y="5426075"/>
            <a:ext cx="1477962" cy="317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889625" y="5432425"/>
            <a:ext cx="869950" cy="54451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Inner Product of Exponential Signals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Define inner product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  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 =  0</m:t>
                      </m:r>
                      <m:r>
                        <a:rPr lang="en-US" altLang="zh-CN" b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0" dirty="0"/>
                  <a:t> is </a:t>
                </a:r>
                <a:r>
                  <a:rPr lang="en-US" altLang="zh-CN" b="0" dirty="0" smtClean="0"/>
                  <a:t>the basis </a:t>
                </a:r>
                <a:r>
                  <a:rPr lang="en-US" altLang="zh-CN" b="0" dirty="0"/>
                  <a:t>of </a:t>
                </a:r>
                <a:r>
                  <a:rPr lang="en-US" altLang="zh-CN" b="0" dirty="0" smtClean="0"/>
                  <a:t>periodic signal space with period T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1515" b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62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456" y="76200"/>
            <a:ext cx="7772400" cy="1143000"/>
          </a:xfrm>
        </p:spPr>
        <p:txBody>
          <a:bodyPr/>
          <a:lstStyle/>
          <a:p>
            <a:r>
              <a:rPr lang="en-US" altLang="zh-CN" dirty="0"/>
              <a:t>How to Obtain Fourier Coefficients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8224" y="1295400"/>
                <a:ext cx="8692896" cy="471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Notice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Similarly, we guess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Let’s double-check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24" y="1295400"/>
                <a:ext cx="8692896" cy="4711700"/>
              </a:xfrm>
              <a:blipFill>
                <a:blip r:embed="rId2"/>
                <a:stretch>
                  <a:fillRect l="-1403" b="-6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268224" y="4181856"/>
            <a:ext cx="8692896" cy="235305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00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Review for Chapter 2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589088"/>
            <a:ext cx="7626350" cy="5268912"/>
          </a:xfrm>
        </p:spPr>
        <p:txBody>
          <a:bodyPr/>
          <a:lstStyle/>
          <a:p>
            <a:pPr>
              <a:buClr>
                <a:schemeClr val="accent5">
                  <a:lumMod val="25000"/>
                </a:schemeClr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Why to introduce </a:t>
            </a: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unit impulse response</a:t>
            </a:r>
            <a:r>
              <a:rPr lang="en-US" altLang="zh-CN" sz="2400" dirty="0">
                <a:ea typeface="SimSun" panose="02010600030101010101" pitchFamily="2" charset="-122"/>
              </a:rPr>
              <a:t>?</a:t>
            </a: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pPr>
              <a:buClr>
                <a:schemeClr val="accent5">
                  <a:lumMod val="25000"/>
                </a:schemeClr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Why to introduce convolution?</a:t>
            </a:r>
          </a:p>
          <a:p>
            <a:pPr lvl="1"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SimSun" panose="02010600030101010101" pitchFamily="2" charset="-122"/>
              </a:rPr>
              <a:t>(DT or CT) Signal can be represented by a linear combination of </a:t>
            </a:r>
            <a:r>
              <a:rPr lang="en-US" altLang="zh-CN" sz="2000" dirty="0">
                <a:solidFill>
                  <a:srgbClr val="CC0000"/>
                </a:solidFill>
                <a:ea typeface="SimSun" panose="02010600030101010101" pitchFamily="2" charset="-122"/>
              </a:rPr>
              <a:t>unit impulse response</a:t>
            </a:r>
          </a:p>
          <a:p>
            <a:pPr lvl="1"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SimSun" panose="02010600030101010101" pitchFamily="2" charset="-122"/>
              </a:rPr>
              <a:t>When it goes through the system, the output is computed via convolution of input signal and </a:t>
            </a:r>
            <a:r>
              <a:rPr lang="en-US" altLang="zh-CN" sz="2000" dirty="0">
                <a:solidFill>
                  <a:srgbClr val="CC0000"/>
                </a:solidFill>
                <a:ea typeface="SimSun" panose="02010600030101010101" pitchFamily="2" charset="-122"/>
              </a:rPr>
              <a:t>unit impulse response</a:t>
            </a:r>
            <a:endParaRPr lang="en-US" altLang="zh-CN" sz="2000" dirty="0">
              <a:ea typeface="SimSun" panose="02010600030101010101" pitchFamily="2" charset="-122"/>
            </a:endParaRPr>
          </a:p>
        </p:txBody>
      </p:sp>
      <p:pic>
        <p:nvPicPr>
          <p:cNvPr id="512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4275" y="2197100"/>
            <a:ext cx="6472238" cy="2079625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80BF6734-6CAC-40F1-8B4E-587679A3B07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35845" name="Group 7"/>
          <p:cNvGrpSpPr>
            <a:grpSpLocks/>
          </p:cNvGrpSpPr>
          <p:nvPr/>
        </p:nvGrpSpPr>
        <p:grpSpPr bwMode="auto">
          <a:xfrm>
            <a:off x="533400" y="1827213"/>
            <a:ext cx="7924800" cy="3352800"/>
            <a:chOff x="576" y="240"/>
            <a:chExt cx="4992" cy="2112"/>
          </a:xfrm>
        </p:grpSpPr>
        <p:pic>
          <p:nvPicPr>
            <p:cNvPr id="358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56"/>
            <a:stretch>
              <a:fillRect/>
            </a:stretch>
          </p:blipFill>
          <p:spPr bwMode="auto">
            <a:xfrm>
              <a:off x="672" y="751"/>
              <a:ext cx="4896" cy="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41" b="49971"/>
            <a:stretch>
              <a:fillRect/>
            </a:stretch>
          </p:blipFill>
          <p:spPr bwMode="auto">
            <a:xfrm>
              <a:off x="576" y="240"/>
              <a:ext cx="489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7" name="Picture 2" descr="https://encrypted-tbn3.gstatic.com/images?q=tbn:ANd9GcQxbMN1KAVbi9TGHAzrbsr2Ns_whXPTclJwrYthzGfH68Wfi0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07"/>
            <a:ext cx="20431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817D09F-3921-48F3-94E8-014E4B30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 Fourier Series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4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296863"/>
            <a:ext cx="7772400" cy="7842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Example 3.5: Periodic Square Wave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107AEAF0-9AF5-4EE1-B174-2CF90F46CC7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046163"/>
            <a:ext cx="8604250" cy="581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461963" y="5657850"/>
            <a:ext cx="525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TW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32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4089400" y="480695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C00000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AEB3A2D6-266F-4EAB-99FF-AE0BE238299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0963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23030"/>
            <a:ext cx="418465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ontent Placeholder 4"/>
          <p:cNvSpPr>
            <a:spLocks noGrp="1"/>
          </p:cNvSpPr>
          <p:nvPr>
            <p:ph idx="1"/>
          </p:nvPr>
        </p:nvSpPr>
        <p:spPr>
          <a:xfrm>
            <a:off x="5181320" y="1307961"/>
            <a:ext cx="3800475" cy="2295525"/>
          </a:xfrm>
        </p:spPr>
        <p:txBody>
          <a:bodyPr/>
          <a:lstStyle/>
          <a:p>
            <a:pPr algn="just"/>
            <a:r>
              <a:rPr lang="en-GB" altLang="zh-CN" sz="2000" dirty="0">
                <a:solidFill>
                  <a:srgbClr val="C00000"/>
                </a:solidFill>
                <a:ea typeface="SimSun" panose="02010600030101010101" pitchFamily="2" charset="-122"/>
              </a:rPr>
              <a:t>Gibbs Phenomenon: </a:t>
            </a:r>
            <a:r>
              <a:rPr lang="en-US" altLang="zh-TW" sz="1800" dirty="0">
                <a:solidFill>
                  <a:srgbClr val="000000"/>
                </a:solidFill>
                <a:ea typeface="DFKai-SB" pitchFamily="65" charset="-128"/>
              </a:rPr>
              <a:t>the partial sum in the vicinity of the discontinuity exhibits ripples whose amplitude does not seem to decrease with increasing </a:t>
            </a:r>
            <a:r>
              <a:rPr lang="en-US" altLang="zh-TW" sz="1800" i="1" dirty="0">
                <a:solidFill>
                  <a:srgbClr val="000000"/>
                </a:solidFill>
                <a:ea typeface="DFKai-SB" pitchFamily="65" charset="-128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endParaRPr lang="en-GB" altLang="zh-CN" sz="1800" dirty="0">
              <a:ea typeface="SimSun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772400" cy="704850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Example: Synthesis</a:t>
            </a:r>
            <a:endParaRPr lang="zh-CN" altLang="en-GB" dirty="0">
              <a:ea typeface="SimSun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5560" y="2455723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k=-1,0,1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4200" y="245572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k=-3,-2,-1,0,1,2,3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0600" y="406594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k=-7,-</a:t>
            </a:r>
            <a:r>
              <a:rPr lang="en-US" sz="1400" dirty="0">
                <a:solidFill>
                  <a:srgbClr val="C00000"/>
                </a:solidFill>
              </a:rPr>
              <a:t>6</a:t>
            </a:r>
            <a:r>
              <a:rPr lang="en-US" sz="1400" dirty="0" smtClean="0">
                <a:solidFill>
                  <a:srgbClr val="C00000"/>
                </a:solidFill>
              </a:rPr>
              <a:t>, … ,6,7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4200" y="406594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k=-19,-18, … ,18,19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9200" y="487105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k=-79,-78, … ,78,79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4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98500" y="128588"/>
            <a:ext cx="7772400" cy="7080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Periodic Impulse Train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4C19F28B-1C6A-4D65-AA08-6FDB250FAB98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969963"/>
            <a:ext cx="772318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75770" y="956796"/>
            <a:ext cx="2734210" cy="931537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 sz="3200">
                <a:noFill/>
                <a:latin typeface="Arial" charset="0"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1528" y="5621452"/>
            <a:ext cx="2539350" cy="947888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 sz="3200">
                <a:noFill/>
                <a:latin typeface="Arial" charset="0"/>
              </a:rPr>
              <a:t> </a:t>
            </a:r>
          </a:p>
        </p:txBody>
      </p:sp>
      <p:sp>
        <p:nvSpPr>
          <p:cNvPr id="43015" name="TextBox 7"/>
          <p:cNvSpPr txBox="1">
            <a:spLocks noChangeArrowheads="1"/>
          </p:cNvSpPr>
          <p:nvPr/>
        </p:nvSpPr>
        <p:spPr bwMode="auto">
          <a:xfrm>
            <a:off x="3657600" y="31353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TW" sz="2000"/>
              <a:t>0</a:t>
            </a:r>
            <a:endParaRPr lang="zh-TW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31009"/>
                <a:ext cx="7772400" cy="4025900"/>
              </a:xfrm>
            </p:spPr>
            <p:txBody>
              <a:bodyPr/>
              <a:lstStyle/>
              <a:p>
                <a:r>
                  <a:rPr lang="en-US" sz="2000" b="0" dirty="0"/>
                  <a:t>Linearity</a:t>
                </a:r>
              </a:p>
              <a:p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0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Time shift (delay leads to linear phase shift)</a:t>
                </a: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0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31009"/>
                <a:ext cx="7772400" cy="4025900"/>
              </a:xfrm>
              <a:blipFill rotWithShape="0">
                <a:blip r:embed="rId2"/>
                <a:stretch>
                  <a:fillRect l="-314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59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578678"/>
                <a:ext cx="7772400" cy="5428422"/>
              </a:xfrm>
            </p:spPr>
            <p:txBody>
              <a:bodyPr/>
              <a:lstStyle/>
              <a:p>
                <a:r>
                  <a:rPr lang="en-US" sz="2400" b="0" dirty="0"/>
                  <a:t>Conjugate symmetry</a:t>
                </a:r>
              </a:p>
              <a:p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578678"/>
                <a:ext cx="7772400" cy="5428422"/>
              </a:xfrm>
              <a:blipFill rotWithShape="0">
                <a:blip r:embed="rId3"/>
                <a:stretch>
                  <a:fillRect l="-627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25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0558" y="2325757"/>
            <a:ext cx="8947426" cy="3072295"/>
            <a:chOff x="90558" y="2325757"/>
            <a:chExt cx="8947426" cy="307229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9" t="22371" r="2080" b="25856"/>
            <a:stretch/>
          </p:blipFill>
          <p:spPr bwMode="auto">
            <a:xfrm>
              <a:off x="90558" y="2447235"/>
              <a:ext cx="7955723" cy="2888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880444" y="3165337"/>
              <a:ext cx="8108950" cy="1100138"/>
              <a:chOff x="652" y="1852"/>
              <a:chExt cx="5108" cy="693"/>
            </a:xfrm>
          </p:grpSpPr>
          <p:graphicFrame>
            <p:nvGraphicFramePr>
              <p:cNvPr id="7" name="Object 8"/>
              <p:cNvGraphicFramePr>
                <a:graphicFrameLocks noChangeAspect="1"/>
              </p:cNvGraphicFramePr>
              <p:nvPr/>
            </p:nvGraphicFramePr>
            <p:xfrm>
              <a:off x="652" y="2282"/>
              <a:ext cx="1607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98" name="Equation" r:id="rId5" imgW="1155700" imgH="203200" progId="Equation.DSMT4">
                      <p:embed/>
                    </p:oleObj>
                  </mc:Choice>
                  <mc:Fallback>
                    <p:oleObj name="Equation" r:id="rId5" imgW="1155700" imgH="203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" y="2282"/>
                            <a:ext cx="1607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9"/>
              <p:cNvGraphicFramePr>
                <a:graphicFrameLocks noChangeAspect="1"/>
              </p:cNvGraphicFramePr>
              <p:nvPr/>
            </p:nvGraphicFramePr>
            <p:xfrm>
              <a:off x="4534" y="2286"/>
              <a:ext cx="1226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99" name="Equation" r:id="rId7" imgW="1054100" imgH="203200" progId="Equation.DSMT4">
                      <p:embed/>
                    </p:oleObj>
                  </mc:Choice>
                  <mc:Fallback>
                    <p:oleObj name="Equation" r:id="rId7" imgW="1054100" imgH="203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4" y="2286"/>
                            <a:ext cx="1226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H="1">
                <a:off x="1162" y="1852"/>
                <a:ext cx="256" cy="426"/>
              </a:xfrm>
              <a:prstGeom prst="line">
                <a:avLst/>
              </a:prstGeom>
              <a:noFill/>
              <a:ln w="47625">
                <a:solidFill>
                  <a:srgbClr val="339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922" y="1855"/>
                <a:ext cx="143" cy="417"/>
              </a:xfrm>
              <a:prstGeom prst="line">
                <a:avLst/>
              </a:prstGeom>
              <a:noFill/>
              <a:ln w="47625">
                <a:solidFill>
                  <a:srgbClr val="339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789957" y="3832087"/>
              <a:ext cx="2854325" cy="428625"/>
            </a:xfrm>
            <a:prstGeom prst="rect">
              <a:avLst/>
            </a:prstGeom>
            <a:noFill/>
            <a:ln w="349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6911357" y="3863697"/>
              <a:ext cx="2078037" cy="428625"/>
            </a:xfrm>
            <a:prstGeom prst="rect">
              <a:avLst/>
            </a:prstGeom>
            <a:noFill/>
            <a:ln w="349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75594" y="2325757"/>
              <a:ext cx="8862390" cy="3072295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Guli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92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DB209C4-F0BE-41F4-96E7-CD21E2EFF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6518"/>
                <a:ext cx="8108576" cy="5630582"/>
              </a:xfrm>
            </p:spPr>
            <p:txBody>
              <a:bodyPr/>
              <a:lstStyle/>
              <a:p>
                <a:r>
                  <a:rPr lang="en-US" altLang="zh-TW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reversal</a:t>
                </a:r>
              </a:p>
              <a:p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400" b="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Observation: </a:t>
                </a:r>
                <a:r>
                  <a:rPr lang="en-US" altLang="zh-TW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effect of sign change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identical</a:t>
                </a:r>
              </a:p>
              <a:p>
                <a:pPr marL="0" indent="0">
                  <a:buNone/>
                </a:pPr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scaling</a:t>
                </a:r>
                <a:endParaRPr lang="en-US" altLang="zh-TW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dirty="0"/>
                  <a:t>: positive real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: periodic with period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dirty="0"/>
                  <a:t> and fundamental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B209C4-F0BE-41F4-96E7-CD21E2EFF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6518"/>
                <a:ext cx="8108576" cy="5630582"/>
              </a:xfrm>
              <a:blipFill>
                <a:blip r:embed="rId2"/>
                <a:stretch>
                  <a:fillRect l="-902" t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CABC3BE-B492-4818-88CA-2D35C9A44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96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A4759AE-A8F4-4A52-B634-07C9EFE81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</p:spPr>
            <p:txBody>
              <a:bodyPr/>
              <a:lstStyle/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 Property</a:t>
                </a:r>
              </a:p>
              <a:p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759AE-A8F4-4A52-B634-07C9EFE81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  <a:blipFill>
                <a:blip r:embed="rId2"/>
                <a:stretch>
                  <a:fillRect l="-941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E15A07-97F8-4B46-8489-921A752FF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2898F133-FC45-4EE2-A370-391483E6FC0C}"/>
                  </a:ext>
                </a:extLst>
              </p:cNvPr>
              <p:cNvSpPr txBox="1"/>
              <p:nvPr/>
            </p:nvSpPr>
            <p:spPr>
              <a:xfrm>
                <a:off x="412376" y="3429000"/>
                <a:ext cx="8534399" cy="2631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Proof: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𝑗𝑚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98F133-FC45-4EE2-A370-391483E6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6" y="3429000"/>
                <a:ext cx="8534399" cy="2631233"/>
              </a:xfrm>
              <a:prstGeom prst="rect">
                <a:avLst/>
              </a:prstGeom>
              <a:blipFill>
                <a:blip r:embed="rId3"/>
                <a:stretch>
                  <a:fillRect l="-1143" t="-1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094354-53E4-4516-8B05-BFC599C48C01}"/>
              </a:ext>
            </a:extLst>
          </p:cNvPr>
          <p:cNvSpPr/>
          <p:nvPr/>
        </p:nvSpPr>
        <p:spPr bwMode="auto">
          <a:xfrm>
            <a:off x="268224" y="3370730"/>
            <a:ext cx="8692896" cy="291352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8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A4759AE-A8F4-4A52-B634-07C9EFE81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</p:spPr>
            <p:txBody>
              <a:bodyPr/>
              <a:lstStyle/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Parseval Relation</a:t>
                </a:r>
              </a:p>
              <a:p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)|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𝑨𝒗𝒆𝒓𝒂𝒈𝒆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𝑺𝒊𝒈𝒏𝒂𝒍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𝑷𝒐𝒘𝒆𝒓</m:t>
                          </m:r>
                        </m:lim>
                      </m:limLow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𝑷𝒐𝒘𝒆𝒓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𝒐𝒇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𝒄𝒐𝒎𝒑𝒐𝒏𝒆𝒏𝒕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𝒋𝒌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:pPr marL="0" indent="0" algn="ctr" eaLnBrk="1" hangingPunct="1">
                  <a:buNone/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Observation</a:t>
                </a:r>
                <a:r>
                  <a:rPr lang="en-US" altLang="zh-CN" sz="2400" b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altLang="zh-CN" sz="2400" b="0">
                    <a:latin typeface="Times New Roman" panose="02020603050405020304" pitchFamily="18" charset="0"/>
                  </a:rPr>
                  <a:t>power </a:t>
                </a:r>
                <a:r>
                  <a:rPr lang="en-US" altLang="zh-CN" sz="2400" b="0" dirty="0">
                    <a:latin typeface="Times New Roman" panose="02020603050405020304" pitchFamily="18" charset="0"/>
                  </a:rPr>
                  <a:t>is the same whether measured in the time-domain or the frequency-domain</a:t>
                </a:r>
              </a:p>
              <a:p>
                <a:pPr marL="0" indent="0">
                  <a:buNone/>
                </a:pPr>
                <a:endParaRPr lang="zh-CN" altLang="en-US" sz="2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4759AE-A8F4-4A52-B634-07C9EFE81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4369"/>
                <a:ext cx="7772400" cy="5549900"/>
              </a:xfrm>
              <a:blipFill>
                <a:blip r:embed="rId2"/>
                <a:stretch>
                  <a:fillRect l="-941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E15A07-97F8-4B46-8489-921A752FF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E7F0-2F20-493E-A6E6-D0A497F61E17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2898F133-FC45-4EE2-A370-391483E6FC0C}"/>
                  </a:ext>
                </a:extLst>
              </p:cNvPr>
              <p:cNvSpPr txBox="1"/>
              <p:nvPr/>
            </p:nvSpPr>
            <p:spPr>
              <a:xfrm>
                <a:off x="426721" y="3659079"/>
                <a:ext cx="8534399" cy="251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Proof: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 &lt;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𝑗𝑙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+∞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98F133-FC45-4EE2-A370-391483E6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1" y="3659079"/>
                <a:ext cx="8534399" cy="2514791"/>
              </a:xfrm>
              <a:prstGeom prst="rect">
                <a:avLst/>
              </a:prstGeom>
              <a:blipFill>
                <a:blip r:embed="rId3"/>
                <a:stretch>
                  <a:fillRect l="-1071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094354-53E4-4516-8B05-BFC599C48C01}"/>
              </a:ext>
            </a:extLst>
          </p:cNvPr>
          <p:cNvSpPr/>
          <p:nvPr/>
        </p:nvSpPr>
        <p:spPr bwMode="auto">
          <a:xfrm>
            <a:off x="268224" y="3576918"/>
            <a:ext cx="8692896" cy="270734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572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More </a:t>
            </a:r>
            <a:r>
              <a:rPr lang="en-US" altLang="zh-CN" dirty="0">
                <a:ea typeface="PMingLiU" pitchFamily="18" charset="-120"/>
              </a:rPr>
              <a:t>Properties</a:t>
            </a:r>
            <a:endParaRPr lang="zh-TW" altLang="en-US" dirty="0">
              <a:ea typeface="PMingLiU" pitchFamily="18" charset="-120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77813" y="1822450"/>
            <a:ext cx="8180387" cy="4025900"/>
          </a:xfrm>
        </p:spPr>
        <p:txBody>
          <a:bodyPr/>
          <a:lstStyle/>
          <a:p>
            <a:r>
              <a:rPr lang="en-US" altLang="zh-TW" b="0" dirty="0">
                <a:ea typeface="PMingLiU" pitchFamily="18" charset="-120"/>
              </a:rPr>
              <a:t>Frequency shifting</a:t>
            </a:r>
          </a:p>
          <a:p>
            <a:endParaRPr lang="en-US" altLang="zh-TW" b="0" dirty="0">
              <a:ea typeface="PMingLiU" pitchFamily="18" charset="-120"/>
            </a:endParaRPr>
          </a:p>
          <a:p>
            <a:endParaRPr lang="en-US" altLang="zh-TW" b="0" dirty="0">
              <a:ea typeface="PMingLiU" pitchFamily="18" charset="-120"/>
            </a:endParaRPr>
          </a:p>
          <a:p>
            <a:r>
              <a:rPr lang="en-US" altLang="zh-TW" b="0" dirty="0">
                <a:ea typeface="PMingLiU" pitchFamily="18" charset="-120"/>
              </a:rPr>
              <a:t>Differentiation</a:t>
            </a:r>
          </a:p>
          <a:p>
            <a:endParaRPr lang="en-US" altLang="zh-TW" b="0" dirty="0">
              <a:ea typeface="PMingLiU" pitchFamily="18" charset="-120"/>
            </a:endParaRPr>
          </a:p>
          <a:p>
            <a:endParaRPr lang="en-US" altLang="zh-TW" b="0" dirty="0">
              <a:ea typeface="PMingLiU" pitchFamily="18" charset="-120"/>
            </a:endParaRPr>
          </a:p>
          <a:p>
            <a:r>
              <a:rPr lang="en-US" altLang="zh-TW" b="0" dirty="0">
                <a:ea typeface="PMingLiU" pitchFamily="18" charset="-120"/>
              </a:rPr>
              <a:t>Integration</a:t>
            </a:r>
            <a:endParaRPr lang="zh-TW" altLang="en-US" b="0" dirty="0">
              <a:ea typeface="PMingLiU" pitchFamily="18" charset="-12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16D9DF6D-95E3-4A62-8975-3DED982405A2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1" name="Object 2"/>
              <p:cNvSpPr txBox="1"/>
              <p:nvPr/>
            </p:nvSpPr>
            <p:spPr bwMode="auto">
              <a:xfrm>
                <a:off x="1963391" y="2603707"/>
                <a:ext cx="5082347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𝑗𝑀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↔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18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3391" y="2603707"/>
                <a:ext cx="5082347" cy="7270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Object 3"/>
              <p:cNvSpPr txBox="1"/>
              <p:nvPr/>
            </p:nvSpPr>
            <p:spPr bwMode="auto">
              <a:xfrm>
                <a:off x="2814500" y="3991943"/>
                <a:ext cx="4562544" cy="924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↔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𝑗𝑘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18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4500" y="3991943"/>
                <a:ext cx="4562544" cy="924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5" name="Object 5"/>
              <p:cNvSpPr txBox="1"/>
              <p:nvPr/>
            </p:nvSpPr>
            <p:spPr bwMode="auto">
              <a:xfrm>
                <a:off x="2495206" y="5482605"/>
                <a:ext cx="4697412" cy="1300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↔"/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  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1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206" y="5482605"/>
                <a:ext cx="4697412" cy="13001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1181" y="1452283"/>
            <a:ext cx="8021637" cy="255765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  <a:t>Chapter 3</a:t>
            </a:r>
            <a:b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</a:br>
            <a: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  <a:t/>
            </a:r>
            <a:b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</a:br>
            <a:r>
              <a:rPr lang="en-US" altLang="zh-CN" sz="3600">
                <a:solidFill>
                  <a:srgbClr val="C00000"/>
                </a:solidFill>
                <a:ea typeface="SimSun" panose="02010600030101010101" pitchFamily="2" charset="-122"/>
              </a:rPr>
              <a:t>Fourier Series Representation of Periodic Signals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0"/>
            <a:ext cx="7762875" cy="690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C2D9B8CD-C09D-485F-AED1-FCCCACFF5B5B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Joseph Fourier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FF892FEB-5BA4-4066-B764-82620C09ACC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8196" name="Picture 4" descr="http://www.frca.co.uk/images/fourier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184400"/>
            <a:ext cx="415766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http://www.sciencephoto.com/images/download_wm_image.html/H406225-Joseph_Fourier-SPL.jpg?id=7240602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790700"/>
            <a:ext cx="3549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2985CC0D-13E5-40A4-9E43-0500060136BB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9219" name="Picture 8" descr="pr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03375"/>
            <a:ext cx="70897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9"/>
          <p:cNvSpPr>
            <a:spLocks noGrp="1" noChangeArrowheads="1"/>
          </p:cNvSpPr>
          <p:nvPr>
            <p:ph type="title"/>
          </p:nvPr>
        </p:nvSpPr>
        <p:spPr>
          <a:xfrm>
            <a:off x="1004888" y="593725"/>
            <a:ext cx="7224712" cy="838200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A Useful Analogy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627B2DFF-08A8-4081-BD84-78A92609BC33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13323" name="Rectangle 5"/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algn="ctr" eaLnBrk="1" hangingPunct="1"/>
              <a:endParaRPr kumimoji="1" lang="en-GB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13324" name="Rectangle 6"/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B0604020202020204" pitchFamily="34" charset="0"/>
                  <a:ea typeface="Gulim" pitchFamily="34" charset="-127"/>
                </a:defRPr>
              </a:lvl9pPr>
            </a:lstStyle>
            <a:p>
              <a:pPr algn="ctr" eaLnBrk="1" hangingPunct="1"/>
              <a:endParaRPr kumimoji="1" lang="en-GB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13318" name="Rectangle 7"/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algn="ctr" eaLnBrk="1" hangingPunct="1"/>
            <a:endParaRPr kumimoji="1" lang="en-GB" altLang="zh-CN" sz="2400">
              <a:latin typeface="Tahoma" panose="020B0604030504040204" pitchFamily="34" charset="0"/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2241334" y="149157"/>
            <a:ext cx="52645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accent5">
                    <a:lumMod val="25000"/>
                  </a:schemeClr>
                </a:solidFill>
                <a:cs typeface="Arial" panose="020B0604020202020204" pitchFamily="34" charset="0"/>
              </a:rPr>
              <a:t>Example: Radio Spectrum</a:t>
            </a:r>
          </a:p>
        </p:txBody>
      </p:sp>
      <p:pic>
        <p:nvPicPr>
          <p:cNvPr id="13322" name="Picture 27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785813"/>
            <a:ext cx="69723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66D5-1197-42CA-AD86-80B8CBD9980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721236" y="260990"/>
            <a:ext cx="8139112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altLang="zh-CN" kern="0" dirty="0">
                <a:ea typeface="SimSun" panose="02010600030101010101" pitchFamily="2" charset="-122"/>
              </a:rPr>
              <a:t>Overview on Frequency Analysis</a:t>
            </a:r>
            <a:endParaRPr lang="en-GB" altLang="zh-CN" kern="0" dirty="0">
              <a:ea typeface="SimSun" panose="02010600030101010101" pitchFamily="2" charset="-122"/>
            </a:endParaRPr>
          </a:p>
        </p:txBody>
      </p:sp>
      <p:graphicFrame>
        <p:nvGraphicFramePr>
          <p:cNvPr id="14" name="Diagram 3"/>
          <p:cNvGraphicFramePr/>
          <p:nvPr>
            <p:extLst>
              <p:ext uri="{D42A27DB-BD31-4B8C-83A1-F6EECF244321}">
                <p14:modId xmlns:p14="http://schemas.microsoft.com/office/powerpoint/2010/main" val="1700197148"/>
              </p:ext>
            </p:extLst>
          </p:nvPr>
        </p:nvGraphicFramePr>
        <p:xfrm>
          <a:off x="1736264" y="2179194"/>
          <a:ext cx="6109057" cy="393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641894" y="2841129"/>
            <a:ext cx="2004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Continuous-Time</a:t>
            </a:r>
          </a:p>
          <a:p>
            <a:pPr algn="ctr"/>
            <a:r>
              <a:rPr lang="en-US" altLang="zh-CN" sz="2000" b="1" dirty="0"/>
              <a:t>Domain</a:t>
            </a:r>
            <a:endParaRPr lang="zh-CN" altLang="en-US" sz="2000" b="1" dirty="0"/>
          </a:p>
        </p:txBody>
      </p:sp>
      <p:sp>
        <p:nvSpPr>
          <p:cNvPr id="16" name="TextBox 5"/>
          <p:cNvSpPr txBox="1"/>
          <p:nvPr/>
        </p:nvSpPr>
        <p:spPr>
          <a:xfrm>
            <a:off x="902367" y="4669904"/>
            <a:ext cx="165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Discrete-Time</a:t>
            </a:r>
          </a:p>
          <a:p>
            <a:pPr algn="ctr"/>
            <a:r>
              <a:rPr lang="en-US" altLang="zh-CN" sz="2000" b="1" dirty="0"/>
              <a:t>Domain</a:t>
            </a:r>
            <a:endParaRPr lang="zh-CN" altLang="en-US" sz="2000" b="1" dirty="0"/>
          </a:p>
        </p:txBody>
      </p:sp>
      <p:sp>
        <p:nvSpPr>
          <p:cNvPr id="17" name="TextBox 6"/>
          <p:cNvSpPr txBox="1"/>
          <p:nvPr/>
        </p:nvSpPr>
        <p:spPr>
          <a:xfrm>
            <a:off x="2441230" y="1292619"/>
            <a:ext cx="2182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Fourier Series</a:t>
            </a:r>
          </a:p>
          <a:p>
            <a:pPr algn="ctr"/>
            <a:r>
              <a:rPr lang="en-US" altLang="zh-CN" sz="2000" b="1" dirty="0"/>
              <a:t>(Periodic/Discrete)</a:t>
            </a:r>
            <a:endParaRPr lang="zh-CN" altLang="en-US" sz="2000" b="1" dirty="0"/>
          </a:p>
        </p:txBody>
      </p:sp>
      <p:sp>
        <p:nvSpPr>
          <p:cNvPr id="18" name="TextBox 7"/>
          <p:cNvSpPr txBox="1"/>
          <p:nvPr/>
        </p:nvSpPr>
        <p:spPr>
          <a:xfrm>
            <a:off x="4872308" y="1292765"/>
            <a:ext cx="269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Fourier Transform</a:t>
            </a:r>
          </a:p>
          <a:p>
            <a:pPr algn="ctr"/>
            <a:r>
              <a:rPr lang="en-US" altLang="zh-CN" sz="2000" b="1" dirty="0"/>
              <a:t>(Aperiodic/Continuous)</a:t>
            </a:r>
            <a:endParaRPr lang="zh-CN" altLang="en-US" sz="2000" b="1" dirty="0"/>
          </a:p>
        </p:txBody>
      </p:sp>
      <p:sp>
        <p:nvSpPr>
          <p:cNvPr id="19" name="Curved Up Arrow 10"/>
          <p:cNvSpPr/>
          <p:nvPr/>
        </p:nvSpPr>
        <p:spPr>
          <a:xfrm>
            <a:off x="3818684" y="6078745"/>
            <a:ext cx="1944216" cy="576064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393933" y="6037257"/>
            <a:ext cx="313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Special case by using impulse function</a:t>
            </a:r>
            <a:endParaRPr lang="zh-CN" altLang="en-US" sz="2000" b="1" dirty="0"/>
          </a:p>
        </p:txBody>
      </p:sp>
      <p:sp>
        <p:nvSpPr>
          <p:cNvPr id="21" name="TextBox 26"/>
          <p:cNvSpPr txBox="1"/>
          <p:nvPr/>
        </p:nvSpPr>
        <p:spPr>
          <a:xfrm rot="5400000">
            <a:off x="6475985" y="3999635"/>
            <a:ext cx="313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Sampling </a:t>
            </a:r>
            <a:endParaRPr lang="zh-CN" altLang="en-US" sz="2000" b="1" dirty="0"/>
          </a:p>
        </p:txBody>
      </p:sp>
      <p:sp>
        <p:nvSpPr>
          <p:cNvPr id="22" name="Curved Up Arrow 27"/>
          <p:cNvSpPr/>
          <p:nvPr/>
        </p:nvSpPr>
        <p:spPr>
          <a:xfrm rot="16200000" flipH="1">
            <a:off x="6546129" y="3799339"/>
            <a:ext cx="1806297" cy="792088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3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50800"/>
            <a:ext cx="7772400" cy="968375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Two Special Signals for LTI Systems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22EECBD1-291A-4DB2-8398-E9A112F3C778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800382" y="1223622"/>
            <a:ext cx="7517337" cy="242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645425" y="3771383"/>
            <a:ext cx="7923212" cy="25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1871" y="1144108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01871" y="3893934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03225" y="146050"/>
            <a:ext cx="8289925" cy="9493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System Functions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s</a:t>
            </a:r>
            <a:r>
              <a:rPr lang="en-GB" altLang="zh-CN">
                <a:ea typeface="SimSun" panose="02010600030101010101" pitchFamily="2" charset="-122"/>
              </a:rPr>
              <a:t>) or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z</a:t>
            </a:r>
            <a:r>
              <a:rPr lang="en-GB" altLang="zh-CN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E2FE7CB9-0837-434B-9191-4CF96B50C1F0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8"/>
          <a:stretch>
            <a:fillRect/>
          </a:stretch>
        </p:blipFill>
        <p:spPr bwMode="auto">
          <a:xfrm>
            <a:off x="934555" y="1276745"/>
            <a:ext cx="7118971" cy="24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783742" y="3893934"/>
            <a:ext cx="7118971" cy="257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601871" y="1144108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1871" y="3893934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35219</TotalTime>
  <Words>398</Words>
  <Application>Microsoft Office PowerPoint</Application>
  <PresentationFormat>全屏显示(4:3)</PresentationFormat>
  <Paragraphs>182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DFKai-SB</vt:lpstr>
      <vt:lpstr>Gulim</vt:lpstr>
      <vt:lpstr>PMingLiU</vt:lpstr>
      <vt:lpstr>宋体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Soaring</vt:lpstr>
      <vt:lpstr>Equation</vt:lpstr>
      <vt:lpstr>Assignments &amp; Tuturial</vt:lpstr>
      <vt:lpstr>Review for Chapter 2</vt:lpstr>
      <vt:lpstr>Chapter 3  Fourier Series Representation of Periodic Signals</vt:lpstr>
      <vt:lpstr>Joseph Fourier</vt:lpstr>
      <vt:lpstr>A Useful Analogy</vt:lpstr>
      <vt:lpstr>PowerPoint 演示文稿</vt:lpstr>
      <vt:lpstr>PowerPoint 演示文稿</vt:lpstr>
      <vt:lpstr>Two Special Signals for LTI Systems</vt:lpstr>
      <vt:lpstr>System Functions H(s) or H(z)</vt:lpstr>
      <vt:lpstr>Fourier and Beyond</vt:lpstr>
      <vt:lpstr>A “Special” Class of Periodic Signals</vt:lpstr>
      <vt:lpstr>Convergence of CT Fourier Series</vt:lpstr>
      <vt:lpstr>Dirichlet Conditions</vt:lpstr>
      <vt:lpstr>PowerPoint 演示文稿</vt:lpstr>
      <vt:lpstr>PowerPoint 演示文稿</vt:lpstr>
      <vt:lpstr>PowerPoint 演示文稿</vt:lpstr>
      <vt:lpstr>PowerPoint 演示文稿</vt:lpstr>
      <vt:lpstr>Inner Product of Exponential Signals</vt:lpstr>
      <vt:lpstr>How to Obtain Fourier Coefficients</vt:lpstr>
      <vt:lpstr>CT Fourier Series Pair</vt:lpstr>
      <vt:lpstr>Example 3.5: Periodic Square Wave</vt:lpstr>
      <vt:lpstr>Example: Synthesis</vt:lpstr>
      <vt:lpstr>Periodic Impulse Train</vt:lpstr>
      <vt:lpstr>Properties of Fourier Series</vt:lpstr>
      <vt:lpstr>PowerPoint 演示文稿</vt:lpstr>
      <vt:lpstr>PowerPoint 演示文稿</vt:lpstr>
      <vt:lpstr>PowerPoint 演示文稿</vt:lpstr>
      <vt:lpstr>PowerPoint 演示文稿</vt:lpstr>
      <vt:lpstr>More Properties</vt:lpstr>
      <vt:lpstr>PowerPoint 演示文稿</vt:lpstr>
    </vt:vector>
  </TitlesOfParts>
  <Company>UW Bioengineering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SUWA_D2H2_E-medicine</dc:title>
  <dc:creator>E-medicine Team @ NTU</dc:creator>
  <cp:lastModifiedBy>Wang Rui</cp:lastModifiedBy>
  <cp:revision>1951</cp:revision>
  <cp:lastPrinted>2001-09-26T18:51:48Z</cp:lastPrinted>
  <dcterms:created xsi:type="dcterms:W3CDTF">1999-06-19T12:47:55Z</dcterms:created>
  <dcterms:modified xsi:type="dcterms:W3CDTF">2020-10-12T03:59:57Z</dcterms:modified>
</cp:coreProperties>
</file>