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0" r:id="rId5"/>
    <p:sldId id="262" r:id="rId6"/>
    <p:sldId id="263" r:id="rId7"/>
    <p:sldId id="266" r:id="rId8"/>
    <p:sldId id="267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13/5/2022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microsoft.com/office/2007/relationships/media" Target="../media/media10.wav"/><Relationship Id="rId7" Type="http://schemas.openxmlformats.org/officeDocument/2006/relationships/image" Target="../media/image2.svg"/><Relationship Id="rId12" Type="http://schemas.openxmlformats.org/officeDocument/2006/relationships/image" Target="../media/image15.tmp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audio" Target="../media/media10.wav"/><Relationship Id="rId9" Type="http://schemas.openxmlformats.org/officeDocument/2006/relationships/image" Target="../media/image4.svg"/><Relationship Id="rId14" Type="http://schemas.openxmlformats.org/officeDocument/2006/relationships/image" Target="../media/image16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image" Target="../media/image1.png"/><Relationship Id="rId3" Type="http://schemas.microsoft.com/office/2007/relationships/media" Target="../media/media2.wav"/><Relationship Id="rId21" Type="http://schemas.openxmlformats.org/officeDocument/2006/relationships/image" Target="../media/image4.svg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image" Target="../media/image3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image" Target="../media/image8.png"/><Relationship Id="rId5" Type="http://schemas.microsoft.com/office/2007/relationships/media" Target="../media/media3.wav"/><Relationship Id="rId15" Type="http://schemas.microsoft.com/office/2007/relationships/media" Target="../media/media8.wav"/><Relationship Id="rId23" Type="http://schemas.openxmlformats.org/officeDocument/2006/relationships/image" Target="../media/image6.svg"/><Relationship Id="rId10" Type="http://schemas.openxmlformats.org/officeDocument/2006/relationships/audio" Target="../media/media5.wav"/><Relationship Id="rId19" Type="http://schemas.openxmlformats.org/officeDocument/2006/relationships/image" Target="../media/image2.sv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3DEE93-A826-476A-8316-5A6C839BDCAF}"/>
              </a:ext>
            </a:extLst>
          </p:cNvPr>
          <p:cNvSpPr txBox="1"/>
          <p:nvPr/>
        </p:nvSpPr>
        <p:spPr>
          <a:xfrm>
            <a:off x="3408218" y="2216727"/>
            <a:ext cx="6580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Task2  </a:t>
            </a:r>
            <a:r>
              <a:rPr lang="zh-CN" altLang="en-US" sz="4400" dirty="0"/>
              <a:t>冯柏钧</a:t>
            </a:r>
          </a:p>
        </p:txBody>
      </p:sp>
    </p:spTree>
    <p:extLst>
      <p:ext uri="{BB962C8B-B14F-4D97-AF65-F5344CB8AC3E}">
        <p14:creationId xmlns:p14="http://schemas.microsoft.com/office/powerpoint/2010/main" val="387076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8" y="1137759"/>
            <a:ext cx="10853779" cy="1325563"/>
          </a:xfrm>
        </p:spPr>
        <p:txBody>
          <a:bodyPr/>
          <a:lstStyle/>
          <a:p>
            <a:r>
              <a:rPr lang="en-HK" dirty="0"/>
              <a:t>Figures for the result(C_1_02.wav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en-HK" dirty="0"/>
              <a:t>)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97D09C70-B8E9-4FD0-B4B7-F77FB31396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97" y="2422444"/>
            <a:ext cx="4915326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0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9" y="1137759"/>
            <a:ext cx="10515600" cy="1325563"/>
          </a:xfrm>
        </p:spPr>
        <p:txBody>
          <a:bodyPr/>
          <a:lstStyle/>
          <a:p>
            <a:r>
              <a:rPr lang="en-HK" dirty="0"/>
              <a:t>Discussion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CB1F1F-42E2-48B9-AEA8-94C0FD6D2921}"/>
              </a:ext>
            </a:extLst>
          </p:cNvPr>
          <p:cNvSpPr txBox="1"/>
          <p:nvPr/>
        </p:nvSpPr>
        <p:spPr>
          <a:xfrm>
            <a:off x="936439" y="2613532"/>
            <a:ext cx="8540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Within the given range, as the LPF cut-off frequency increases, </a:t>
            </a:r>
          </a:p>
          <a:p>
            <a:r>
              <a:rPr lang="en-US" altLang="zh-CN" sz="2400" dirty="0"/>
              <a:t>the voice of  people becomes clearer. </a:t>
            </a:r>
          </a:p>
          <a:p>
            <a:r>
              <a:rPr lang="en-US" altLang="zh-CN" sz="2400" dirty="0"/>
              <a:t>I design my program with the thinking of functional programming.</a:t>
            </a:r>
          </a:p>
          <a:p>
            <a:r>
              <a:rPr lang="en-US" altLang="zh-CN" sz="2400" dirty="0"/>
              <a:t>Encapsulate my codes to make my work more clear and readable.</a:t>
            </a:r>
          </a:p>
          <a:p>
            <a:r>
              <a:rPr lang="en-US" altLang="zh-CN" sz="2400" dirty="0"/>
              <a:t>I test the LPF cut-off frequency to be 4000Hz, it is clearer than the </a:t>
            </a:r>
          </a:p>
          <a:p>
            <a:r>
              <a:rPr lang="en-US" altLang="zh-CN" sz="2400" dirty="0"/>
              <a:t>previous work, however, there still exists significant difference with</a:t>
            </a:r>
          </a:p>
          <a:p>
            <a:r>
              <a:rPr lang="en-US" altLang="zh-CN" sz="2400" dirty="0"/>
              <a:t>Original file.</a:t>
            </a:r>
            <a:endParaRPr lang="zh-CN" altLang="en-US" sz="2400" dirty="0"/>
          </a:p>
        </p:txBody>
      </p:sp>
      <p:pic>
        <p:nvPicPr>
          <p:cNvPr id="11" name="图片 10" descr="屏幕剪辑">
            <a:extLst>
              <a:ext uri="{FF2B5EF4-FFF2-40B4-BE49-F238E27FC236}">
                <a16:creationId xmlns:a16="http://schemas.microsoft.com/office/drawing/2014/main" id="{738948AE-361B-4CFD-BCE2-602F330025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51" y="4896277"/>
            <a:ext cx="3317135" cy="2599509"/>
          </a:xfrm>
          <a:prstGeom prst="rect">
            <a:avLst/>
          </a:prstGeom>
        </p:spPr>
      </p:pic>
      <p:pic>
        <p:nvPicPr>
          <p:cNvPr id="12" name="P1_1_fc_=_4000">
            <a:hlinkClick r:id="" action="ppaction://media"/>
            <a:extLst>
              <a:ext uri="{FF2B5EF4-FFF2-40B4-BE49-F238E27FC236}">
                <a16:creationId xmlns:a16="http://schemas.microsoft.com/office/drawing/2014/main" id="{AB28AAE9-A8DA-4705-A57C-1EF94B2046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771043" y="5818663"/>
            <a:ext cx="487363" cy="487363"/>
          </a:xfrm>
          <a:prstGeom prst="rect">
            <a:avLst/>
          </a:prstGeom>
        </p:spPr>
      </p:pic>
      <p:pic>
        <p:nvPicPr>
          <p:cNvPr id="20" name="C_01_01">
            <a:hlinkClick r:id="" action="ppaction://media"/>
            <a:extLst>
              <a:ext uri="{FF2B5EF4-FFF2-40B4-BE49-F238E27FC236}">
                <a16:creationId xmlns:a16="http://schemas.microsoft.com/office/drawing/2014/main" id="{D69BA2D4-66FA-44FC-9697-E2C90FBE7B8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964676" y="5818663"/>
            <a:ext cx="487363" cy="487363"/>
          </a:xfrm>
          <a:prstGeom prst="rect">
            <a:avLst/>
          </a:prstGeom>
        </p:spPr>
      </p:pic>
      <p:pic>
        <p:nvPicPr>
          <p:cNvPr id="22" name="图片 21" descr="屏幕剪辑">
            <a:extLst>
              <a:ext uri="{FF2B5EF4-FFF2-40B4-BE49-F238E27FC236}">
                <a16:creationId xmlns:a16="http://schemas.microsoft.com/office/drawing/2014/main" id="{5E96BD2F-7361-4876-B513-5AF6012462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18" y="4822964"/>
            <a:ext cx="3377921" cy="26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6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 dirty="0"/>
          </a:p>
        </p:txBody>
      </p:sp>
      <p:pic>
        <p:nvPicPr>
          <p:cNvPr id="9" name="内容占位符 8" descr="屏幕剪辑">
            <a:extLst>
              <a:ext uri="{FF2B5EF4-FFF2-40B4-BE49-F238E27FC236}">
                <a16:creationId xmlns:a16="http://schemas.microsoft.com/office/drawing/2014/main" id="{8FFF90B6-479C-4F16-9813-1ED0F5629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3" y="1920588"/>
            <a:ext cx="9098285" cy="4141757"/>
          </a:xfr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6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9" y="1137759"/>
            <a:ext cx="10515600" cy="1325563"/>
          </a:xfrm>
        </p:spPr>
        <p:txBody>
          <a:bodyPr/>
          <a:lstStyle/>
          <a:p>
            <a:r>
              <a:rPr lang="en-HK" dirty="0"/>
              <a:t>Methodology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CB1F1F-42E2-48B9-AEA8-94C0FD6D2921}"/>
              </a:ext>
            </a:extLst>
          </p:cNvPr>
          <p:cNvSpPr txBox="1"/>
          <p:nvPr/>
        </p:nvSpPr>
        <p:spPr>
          <a:xfrm>
            <a:off x="936439" y="2613532"/>
            <a:ext cx="111813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Based on multi-band envelope cues, synthesize the speech signal </a:t>
            </a:r>
          </a:p>
          <a:p>
            <a:r>
              <a:rPr lang="en-US" altLang="zh-CN" sz="2400" dirty="0"/>
              <a:t>with the model Tone-vocode.</a:t>
            </a:r>
          </a:p>
          <a:p>
            <a:r>
              <a:rPr lang="en-US" altLang="zh-CN" sz="2400" dirty="0"/>
              <a:t>Filter the original signal with different bandpass filters, do full-wave rectification </a:t>
            </a:r>
          </a:p>
          <a:p>
            <a:r>
              <a:rPr lang="en-US" altLang="zh-CN" sz="2400" dirty="0"/>
              <a:t>and pass a low-pass filer, multiple with a sine wave and finally sum up each components</a:t>
            </a:r>
          </a:p>
          <a:p>
            <a:r>
              <a:rPr lang="en-US" altLang="zh-CN" sz="2400" dirty="0"/>
              <a:t>and get the result.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291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9" y="1137759"/>
            <a:ext cx="10515600" cy="1325563"/>
          </a:xfrm>
        </p:spPr>
        <p:txBody>
          <a:bodyPr/>
          <a:lstStyle/>
          <a:p>
            <a:r>
              <a:rPr lang="en-HK" dirty="0"/>
              <a:t>Audios for the result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347E1EF-EAEF-40E2-A5E4-A39148C96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41110"/>
              </p:ext>
            </p:extLst>
          </p:nvPr>
        </p:nvGraphicFramePr>
        <p:xfrm>
          <a:off x="371200" y="2917721"/>
          <a:ext cx="11449600" cy="312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20">
                  <a:extLst>
                    <a:ext uri="{9D8B030D-6E8A-4147-A177-3AD203B41FA5}">
                      <a16:colId xmlns:a16="http://schemas.microsoft.com/office/drawing/2014/main" val="2456255220"/>
                    </a:ext>
                  </a:extLst>
                </a:gridCol>
                <a:gridCol w="2289920">
                  <a:extLst>
                    <a:ext uri="{9D8B030D-6E8A-4147-A177-3AD203B41FA5}">
                      <a16:colId xmlns:a16="http://schemas.microsoft.com/office/drawing/2014/main" val="1699373495"/>
                    </a:ext>
                  </a:extLst>
                </a:gridCol>
                <a:gridCol w="2289920">
                  <a:extLst>
                    <a:ext uri="{9D8B030D-6E8A-4147-A177-3AD203B41FA5}">
                      <a16:colId xmlns:a16="http://schemas.microsoft.com/office/drawing/2014/main" val="1395973629"/>
                    </a:ext>
                  </a:extLst>
                </a:gridCol>
                <a:gridCol w="2289920">
                  <a:extLst>
                    <a:ext uri="{9D8B030D-6E8A-4147-A177-3AD203B41FA5}">
                      <a16:colId xmlns:a16="http://schemas.microsoft.com/office/drawing/2014/main" val="2030227576"/>
                    </a:ext>
                  </a:extLst>
                </a:gridCol>
                <a:gridCol w="2289920">
                  <a:extLst>
                    <a:ext uri="{9D8B030D-6E8A-4147-A177-3AD203B41FA5}">
                      <a16:colId xmlns:a16="http://schemas.microsoft.com/office/drawing/2014/main" val="441388977"/>
                    </a:ext>
                  </a:extLst>
                </a:gridCol>
              </a:tblGrid>
              <a:tr h="1257347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cut-off frequency</a:t>
                      </a:r>
                    </a:p>
                    <a:p>
                      <a:r>
                        <a:rPr lang="en-US" altLang="zh-CN" dirty="0"/>
                        <a:t>                             (Hz)</a:t>
                      </a:r>
                    </a:p>
                    <a:p>
                      <a:r>
                        <a:rPr lang="en-US" altLang="zh-CN" dirty="0"/>
                        <a:t>Initial file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38907"/>
                  </a:ext>
                </a:extLst>
              </a:tr>
              <a:tr h="931759">
                <a:tc>
                  <a:txBody>
                    <a:bodyPr/>
                    <a:lstStyle/>
                    <a:p>
                      <a:r>
                        <a:rPr lang="en-US" altLang="zh-CN" dirty="0"/>
                        <a:t>C_01_01.wav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22298"/>
                  </a:ext>
                </a:extLst>
              </a:tr>
              <a:tr h="931759">
                <a:tc>
                  <a:txBody>
                    <a:bodyPr/>
                    <a:lstStyle/>
                    <a:p>
                      <a:r>
                        <a:rPr lang="en-US" altLang="zh-CN" dirty="0"/>
                        <a:t>C_01_02.wav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3142"/>
                  </a:ext>
                </a:extLst>
              </a:tr>
            </a:tbl>
          </a:graphicData>
        </a:graphic>
      </p:graphicFrame>
      <p:pic>
        <p:nvPicPr>
          <p:cNvPr id="10" name="P1_1_fc_=_20">
            <a:hlinkClick r:id="" action="ppaction://media"/>
            <a:extLst>
              <a:ext uri="{FF2B5EF4-FFF2-40B4-BE49-F238E27FC236}">
                <a16:creationId xmlns:a16="http://schemas.microsoft.com/office/drawing/2014/main" id="{BB74CD4B-6F40-485D-9011-B547D6CF33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449406" y="4478152"/>
            <a:ext cx="487363" cy="487363"/>
          </a:xfrm>
          <a:prstGeom prst="rect">
            <a:avLst/>
          </a:prstGeom>
        </p:spPr>
      </p:pic>
      <p:pic>
        <p:nvPicPr>
          <p:cNvPr id="13" name="P1_1_fc_=_50">
            <a:hlinkClick r:id="" action="ppaction://media"/>
            <a:extLst>
              <a:ext uri="{FF2B5EF4-FFF2-40B4-BE49-F238E27FC236}">
                <a16:creationId xmlns:a16="http://schemas.microsoft.com/office/drawing/2014/main" id="{F42230D8-5704-4913-A925-3DA04E8FEB8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5688874" y="4478152"/>
            <a:ext cx="487363" cy="487363"/>
          </a:xfrm>
          <a:prstGeom prst="rect">
            <a:avLst/>
          </a:prstGeom>
        </p:spPr>
      </p:pic>
      <p:pic>
        <p:nvPicPr>
          <p:cNvPr id="14" name="P1_1_fc_=_100">
            <a:hlinkClick r:id="" action="ppaction://media"/>
            <a:extLst>
              <a:ext uri="{FF2B5EF4-FFF2-40B4-BE49-F238E27FC236}">
                <a16:creationId xmlns:a16="http://schemas.microsoft.com/office/drawing/2014/main" id="{C2FDACED-1CE4-4ACB-A88F-040A5212107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7928342" y="4470750"/>
            <a:ext cx="487363" cy="487363"/>
          </a:xfrm>
          <a:prstGeom prst="rect">
            <a:avLst/>
          </a:prstGeom>
        </p:spPr>
      </p:pic>
      <p:pic>
        <p:nvPicPr>
          <p:cNvPr id="15" name="P1_1_fc_=_400">
            <a:hlinkClick r:id="" action="ppaction://media"/>
            <a:extLst>
              <a:ext uri="{FF2B5EF4-FFF2-40B4-BE49-F238E27FC236}">
                <a16:creationId xmlns:a16="http://schemas.microsoft.com/office/drawing/2014/main" id="{D2ECE00B-497C-4FF7-904B-CB0947241EA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10341883" y="4470749"/>
            <a:ext cx="487363" cy="487363"/>
          </a:xfrm>
          <a:prstGeom prst="rect">
            <a:avLst/>
          </a:prstGeom>
        </p:spPr>
      </p:pic>
      <p:pic>
        <p:nvPicPr>
          <p:cNvPr id="16" name="P1_2_fc_=_20">
            <a:hlinkClick r:id="" action="ppaction://media"/>
            <a:extLst>
              <a:ext uri="{FF2B5EF4-FFF2-40B4-BE49-F238E27FC236}">
                <a16:creationId xmlns:a16="http://schemas.microsoft.com/office/drawing/2014/main" id="{87037BCA-550E-433F-852C-405B73CCAE54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449406" y="5328159"/>
            <a:ext cx="487363" cy="487363"/>
          </a:xfrm>
          <a:prstGeom prst="rect">
            <a:avLst/>
          </a:prstGeom>
        </p:spPr>
      </p:pic>
      <p:pic>
        <p:nvPicPr>
          <p:cNvPr id="17" name="P1_2_fc_=_50">
            <a:hlinkClick r:id="" action="ppaction://media"/>
            <a:extLst>
              <a:ext uri="{FF2B5EF4-FFF2-40B4-BE49-F238E27FC236}">
                <a16:creationId xmlns:a16="http://schemas.microsoft.com/office/drawing/2014/main" id="{621E2054-923A-4E04-9919-72E1A9EBCCAC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5728831" y="5328159"/>
            <a:ext cx="487363" cy="487363"/>
          </a:xfrm>
          <a:prstGeom prst="rect">
            <a:avLst/>
          </a:prstGeom>
        </p:spPr>
      </p:pic>
      <p:pic>
        <p:nvPicPr>
          <p:cNvPr id="18" name="P1_2_fc_=_100">
            <a:hlinkClick r:id="" action="ppaction://media"/>
            <a:extLst>
              <a:ext uri="{FF2B5EF4-FFF2-40B4-BE49-F238E27FC236}">
                <a16:creationId xmlns:a16="http://schemas.microsoft.com/office/drawing/2014/main" id="{CDF113FB-60B3-468E-AE82-D0F97A4A114A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7965035" y="5328159"/>
            <a:ext cx="487363" cy="487363"/>
          </a:xfrm>
          <a:prstGeom prst="rect">
            <a:avLst/>
          </a:prstGeom>
        </p:spPr>
      </p:pic>
      <p:pic>
        <p:nvPicPr>
          <p:cNvPr id="19" name="P1_2_fc_=_400">
            <a:hlinkClick r:id="" action="ppaction://media"/>
            <a:extLst>
              <a:ext uri="{FF2B5EF4-FFF2-40B4-BE49-F238E27FC236}">
                <a16:creationId xmlns:a16="http://schemas.microsoft.com/office/drawing/2014/main" id="{FC4024CF-9B5D-48D3-BDD8-BA77B645A4B9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10341882" y="532815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5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6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26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26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852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85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852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852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9" y="1137759"/>
            <a:ext cx="10515600" cy="1325563"/>
          </a:xfrm>
        </p:spPr>
        <p:txBody>
          <a:bodyPr/>
          <a:lstStyle/>
          <a:p>
            <a:r>
              <a:rPr lang="en-HK" dirty="0"/>
              <a:t>Figures for the result(C_1_01.wav, waveform)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12" name="图片 11" descr="屏幕剪辑">
            <a:extLst>
              <a:ext uri="{FF2B5EF4-FFF2-40B4-BE49-F238E27FC236}">
                <a16:creationId xmlns:a16="http://schemas.microsoft.com/office/drawing/2014/main" id="{1A98D7B6-5A63-47AA-ADF0-1225CAA62E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87" y="2144417"/>
            <a:ext cx="10281825" cy="53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6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8" y="1137759"/>
            <a:ext cx="10853779" cy="1325563"/>
          </a:xfrm>
        </p:spPr>
        <p:txBody>
          <a:bodyPr/>
          <a:lstStyle/>
          <a:p>
            <a:r>
              <a:rPr lang="en-HK" dirty="0"/>
              <a:t>Figures for the result(C_1_02.wav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waveform</a:t>
            </a:r>
            <a:r>
              <a:rPr lang="en-HK" dirty="0"/>
              <a:t>)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8" name="图片 7" descr="屏幕剪辑">
            <a:extLst>
              <a:ext uri="{FF2B5EF4-FFF2-40B4-BE49-F238E27FC236}">
                <a16:creationId xmlns:a16="http://schemas.microsoft.com/office/drawing/2014/main" id="{935E7AB3-8A9E-4931-B1DF-B2A7F4CBCF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4" y="2220257"/>
            <a:ext cx="9538451" cy="51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8" y="1137759"/>
            <a:ext cx="10853779" cy="1325563"/>
          </a:xfrm>
        </p:spPr>
        <p:txBody>
          <a:bodyPr/>
          <a:lstStyle/>
          <a:p>
            <a:r>
              <a:rPr lang="en-HK" dirty="0"/>
              <a:t>Figures for the result(C_1_01.wav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fft</a:t>
            </a:r>
            <a:r>
              <a:rPr lang="en-HK" dirty="0"/>
              <a:t>)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FBBECDC6-0AD9-4BDE-9793-186E050F6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01" y="2218772"/>
            <a:ext cx="5727599" cy="43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5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8" y="1137759"/>
            <a:ext cx="10853779" cy="1325563"/>
          </a:xfrm>
        </p:spPr>
        <p:txBody>
          <a:bodyPr/>
          <a:lstStyle/>
          <a:p>
            <a:r>
              <a:rPr lang="en-HK" dirty="0"/>
              <a:t>Figures for the result(C_1_02.wav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fft</a:t>
            </a:r>
            <a:r>
              <a:rPr lang="en-HK" dirty="0"/>
              <a:t>)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CF9B7B74-7D2D-4EB7-86C4-4CDB8877D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18" y="2396807"/>
            <a:ext cx="512108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16B92D3-01F6-4D4C-9D84-03353578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38" y="1137759"/>
            <a:ext cx="10853779" cy="1325563"/>
          </a:xfrm>
        </p:spPr>
        <p:txBody>
          <a:bodyPr/>
          <a:lstStyle/>
          <a:p>
            <a:r>
              <a:rPr lang="en-HK" dirty="0"/>
              <a:t>Figures for the result(C_1_01.wav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en-HK" dirty="0"/>
              <a:t>)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008A2BA3-342A-46CA-B1D2-C1D2119325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38" y="2492075"/>
            <a:ext cx="4884843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宽屏</PresentationFormat>
  <Paragraphs>31</Paragraphs>
  <Slides>11</Slides>
  <Notes>0</Notes>
  <HiddenSlides>0</HiddenSlides>
  <MMClips>10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Methodology</vt:lpstr>
      <vt:lpstr>Audios for the result</vt:lpstr>
      <vt:lpstr>Figures for the result(C_1_01.wav, waveform)</vt:lpstr>
      <vt:lpstr>Figures for the result(C_1_02.wav, waveform)</vt:lpstr>
      <vt:lpstr>Figures for the result(C_1_01.wav, fft)</vt:lpstr>
      <vt:lpstr>Figures for the result(C_1_02.wav, fft)</vt:lpstr>
      <vt:lpstr>Figures for the result(C_1_01.wav, power)</vt:lpstr>
      <vt:lpstr>Figures for the result(C_1_02.wav, power)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冯柏钧</cp:lastModifiedBy>
  <cp:revision>19</cp:revision>
  <dcterms:created xsi:type="dcterms:W3CDTF">2019-10-15T12:44:47Z</dcterms:created>
  <dcterms:modified xsi:type="dcterms:W3CDTF">2022-05-13T02:40:14Z</dcterms:modified>
</cp:coreProperties>
</file>