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58" r:id="rId7"/>
    <p:sldId id="259" r:id="rId8"/>
    <p:sldId id="261" r:id="rId9"/>
    <p:sldId id="273" r:id="rId10"/>
    <p:sldId id="274" r:id="rId11"/>
    <p:sldId id="275" r:id="rId12"/>
    <p:sldId id="277" r:id="rId13"/>
    <p:sldId id="278" r:id="rId14"/>
    <p:sldId id="279" r:id="rId15"/>
    <p:sldId id="280" r:id="rId16"/>
    <p:sldId id="276" r:id="rId17"/>
    <p:sldId id="257" r:id="rId18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2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2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595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A2EF7-7F0C-4E84-B18C-B3F19A6758E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tmp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6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tmp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形 14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5210" y="5852160"/>
            <a:ext cx="3943350" cy="525780"/>
          </a:xfrm>
          <a:prstGeom prst="rect">
            <a:avLst/>
          </a:prstGeom>
        </p:spPr>
      </p:pic>
      <p:pic>
        <p:nvPicPr>
          <p:cNvPr id="17" name="图形 16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2860" y="5021580"/>
            <a:ext cx="12242800" cy="1836420"/>
          </a:xfrm>
          <a:prstGeom prst="rect">
            <a:avLst/>
          </a:prstGeom>
        </p:spPr>
      </p:pic>
      <p:pic>
        <p:nvPicPr>
          <p:cNvPr id="18" name="图形 1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4500" y="5797549"/>
            <a:ext cx="4217198" cy="562293"/>
          </a:xfrm>
          <a:prstGeom prst="rect">
            <a:avLst/>
          </a:prstGeom>
        </p:spPr>
      </p:pic>
      <p:pic>
        <p:nvPicPr>
          <p:cNvPr id="27" name="图形 26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4601">
            <a:off x="-263061" y="-1098933"/>
            <a:ext cx="13275768" cy="3057106"/>
          </a:xfrm>
          <a:prstGeom prst="rect">
            <a:avLst/>
          </a:prstGeom>
        </p:spPr>
      </p:pic>
      <p:sp>
        <p:nvSpPr>
          <p:cNvPr id="28" name="标题 1"/>
          <p:cNvSpPr txBox="1"/>
          <p:nvPr/>
        </p:nvSpPr>
        <p:spPr>
          <a:xfrm>
            <a:off x="3851910" y="415607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584739" y="2391216"/>
            <a:ext cx="671772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4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Project2 - </a:t>
            </a:r>
            <a:r>
              <a:rPr lang="en-US" altLang="zh-CN" sz="4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Passive_radar</a:t>
            </a:r>
            <a:endParaRPr lang="en-US" altLang="zh-CN" sz="48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412548" y="3621008"/>
            <a:ext cx="716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Members:</a:t>
            </a:r>
            <a:r>
              <a:rPr lang="zh-CN" altLang="en-US" dirty="0"/>
              <a:t> 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张骥霄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冯柏钧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杨牧之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周安然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0229" y="390504"/>
            <a:ext cx="9728315" cy="1325563"/>
          </a:xfrm>
        </p:spPr>
        <p:txBody>
          <a:bodyPr>
            <a:normAutofit/>
          </a:bodyPr>
          <a:lstStyle/>
          <a:p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3: Ambiguity function Process and Spectrum plotting </a:t>
            </a:r>
            <a:endParaRPr lang="en-US" dirty="0"/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24C08A3-D2B7-4F2D-B6BB-B4BFA798A18C}"/>
              </a:ext>
            </a:extLst>
          </p:cNvPr>
          <p:cNvSpPr txBox="1"/>
          <p:nvPr/>
        </p:nvSpPr>
        <p:spPr>
          <a:xfrm>
            <a:off x="443345" y="1716067"/>
            <a:ext cx="3574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Introduction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2DDF6AA-505E-455C-BF35-E31EAB70AB9A}"/>
              </a:ext>
            </a:extLst>
          </p:cNvPr>
          <p:cNvSpPr txBox="1"/>
          <p:nvPr/>
        </p:nvSpPr>
        <p:spPr>
          <a:xfrm>
            <a:off x="2479962" y="3777725"/>
            <a:ext cx="50707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Convert the integral to summation</a:t>
            </a:r>
          </a:p>
          <a:p>
            <a:r>
              <a:rPr lang="en-US" altLang="zh-CN" dirty="0"/>
              <a:t>T = 0.5s</a:t>
            </a:r>
          </a:p>
          <a:p>
            <a:r>
              <a:rPr lang="en-US" altLang="zh-CN" dirty="0"/>
              <a:t>N = 12500000</a:t>
            </a:r>
          </a:p>
          <a:p>
            <a:r>
              <a:rPr lang="en-US" altLang="zh-CN" dirty="0" err="1"/>
              <a:t>Ts</a:t>
            </a:r>
            <a:r>
              <a:rPr lang="en-US" altLang="zh-CN" dirty="0"/>
              <a:t> = 4</a:t>
            </a:r>
            <a:r>
              <a:rPr lang="zh-CN" altLang="en-US" dirty="0"/>
              <a:t> </a:t>
            </a:r>
            <a:r>
              <a:rPr lang="en-US" altLang="zh-CN" dirty="0"/>
              <a:t>*</a:t>
            </a:r>
            <a:r>
              <a:rPr lang="zh-CN" altLang="en-US" dirty="0"/>
              <a:t> </a:t>
            </a:r>
            <a:r>
              <a:rPr lang="en-US" altLang="zh-CN" dirty="0"/>
              <a:t>10^(-8) s</a:t>
            </a:r>
          </a:p>
          <a:p>
            <a:r>
              <a:rPr lang="en-US" altLang="zh-CN" dirty="0"/>
              <a:t>Vectorization to speed up </a:t>
            </a:r>
          </a:p>
          <a:p>
            <a:r>
              <a:rPr lang="en-US" altLang="zh-CN" dirty="0"/>
              <a:t>Plot </a:t>
            </a:r>
            <a:endParaRPr lang="zh-CN" altLang="en-US" dirty="0"/>
          </a:p>
        </p:txBody>
      </p:sp>
      <p:pic>
        <p:nvPicPr>
          <p:cNvPr id="9" name="图片 8" descr="屏幕剪辑">
            <a:extLst>
              <a:ext uri="{FF2B5EF4-FFF2-40B4-BE49-F238E27FC236}">
                <a16:creationId xmlns:a16="http://schemas.microsoft.com/office/drawing/2014/main" id="{55952DE3-CE75-4CDD-B42A-D54950231F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62" y="2370406"/>
            <a:ext cx="11019475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3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0229" y="390504"/>
            <a:ext cx="9728315" cy="1325563"/>
          </a:xfrm>
        </p:spPr>
        <p:txBody>
          <a:bodyPr>
            <a:normAutofit/>
          </a:bodyPr>
          <a:lstStyle/>
          <a:p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3: Ambiguity function Process and Spectrum plotting </a:t>
            </a:r>
            <a:endParaRPr lang="en-US" dirty="0"/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24C08A3-D2B7-4F2D-B6BB-B4BFA798A18C}"/>
              </a:ext>
            </a:extLst>
          </p:cNvPr>
          <p:cNvSpPr txBox="1"/>
          <p:nvPr/>
        </p:nvSpPr>
        <p:spPr>
          <a:xfrm>
            <a:off x="443345" y="1716067"/>
            <a:ext cx="3574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Spectrum display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A2594CF-BABC-7FCD-089F-99B8D776A1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61" y="1883748"/>
            <a:ext cx="5963443" cy="447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91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0229" y="390504"/>
            <a:ext cx="9728315" cy="1325563"/>
          </a:xfrm>
        </p:spPr>
        <p:txBody>
          <a:bodyPr>
            <a:normAutofit/>
          </a:bodyPr>
          <a:lstStyle/>
          <a:p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3: Ambiguity function Process and Spectrum plotting </a:t>
            </a:r>
            <a:endParaRPr lang="en-US" dirty="0"/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24C08A3-D2B7-4F2D-B6BB-B4BFA798A18C}"/>
              </a:ext>
            </a:extLst>
          </p:cNvPr>
          <p:cNvSpPr txBox="1"/>
          <p:nvPr/>
        </p:nvSpPr>
        <p:spPr>
          <a:xfrm>
            <a:off x="443345" y="1716067"/>
            <a:ext cx="3574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Spectrum display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674BE8E-FCEF-B710-4BC5-DD0D18EAA5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940" y="1860185"/>
            <a:ext cx="6463276" cy="484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17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0229" y="390504"/>
            <a:ext cx="9728315" cy="1325563"/>
          </a:xfrm>
        </p:spPr>
        <p:txBody>
          <a:bodyPr>
            <a:normAutofit/>
          </a:bodyPr>
          <a:lstStyle/>
          <a:p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3: Ambiguity function Process and Spectrum plotting </a:t>
            </a:r>
            <a:endParaRPr lang="en-US" dirty="0"/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24C08A3-D2B7-4F2D-B6BB-B4BFA798A18C}"/>
              </a:ext>
            </a:extLst>
          </p:cNvPr>
          <p:cNvSpPr txBox="1"/>
          <p:nvPr/>
        </p:nvSpPr>
        <p:spPr>
          <a:xfrm>
            <a:off x="443345" y="1716067"/>
            <a:ext cx="3574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Spectrum display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C00A7DA-0DB3-2865-9A30-7A3AF626FA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523" y="1996295"/>
            <a:ext cx="6036954" cy="452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73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0229" y="390504"/>
            <a:ext cx="9728315" cy="1325563"/>
          </a:xfrm>
        </p:spPr>
        <p:txBody>
          <a:bodyPr>
            <a:normAutofit/>
          </a:bodyPr>
          <a:lstStyle/>
          <a:p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3: Ambiguity function Process and Spectrum plotting </a:t>
            </a:r>
            <a:endParaRPr lang="en-US" dirty="0"/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24C08A3-D2B7-4F2D-B6BB-B4BFA798A18C}"/>
              </a:ext>
            </a:extLst>
          </p:cNvPr>
          <p:cNvSpPr txBox="1"/>
          <p:nvPr/>
        </p:nvSpPr>
        <p:spPr>
          <a:xfrm>
            <a:off x="443345" y="1716067"/>
            <a:ext cx="3574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Spectrum display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5899107-6683-5A14-5778-848B022CEF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121" y="1786294"/>
            <a:ext cx="6463276" cy="484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8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0229" y="390504"/>
            <a:ext cx="9728315" cy="1325563"/>
          </a:xfrm>
        </p:spPr>
        <p:txBody>
          <a:bodyPr>
            <a:normAutofit/>
          </a:bodyPr>
          <a:lstStyle/>
          <a:p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3: Ambiguity function Process and Spectrum plotting </a:t>
            </a:r>
            <a:endParaRPr lang="en-US" dirty="0"/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24C08A3-D2B7-4F2D-B6BB-B4BFA798A18C}"/>
              </a:ext>
            </a:extLst>
          </p:cNvPr>
          <p:cNvSpPr txBox="1"/>
          <p:nvPr/>
        </p:nvSpPr>
        <p:spPr>
          <a:xfrm>
            <a:off x="443345" y="1716067"/>
            <a:ext cx="3574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Spectrum display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60DF02E-3027-C2AA-44B1-B401975E4D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994" y="1620039"/>
            <a:ext cx="6666667" cy="5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31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0229" y="390504"/>
            <a:ext cx="9728315" cy="1325563"/>
          </a:xfrm>
        </p:spPr>
        <p:txBody>
          <a:bodyPr>
            <a:normAutofit/>
          </a:bodyPr>
          <a:lstStyle/>
          <a:p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endParaRPr lang="en-US" dirty="0"/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D15E2D5-38EF-4561-8C02-366ED5DDD41A}"/>
              </a:ext>
            </a:extLst>
          </p:cNvPr>
          <p:cNvSpPr txBox="1"/>
          <p:nvPr/>
        </p:nvSpPr>
        <p:spPr>
          <a:xfrm>
            <a:off x="936439" y="1870364"/>
            <a:ext cx="9454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Principles of passive radars</a:t>
            </a:r>
          </a:p>
          <a:p>
            <a:endParaRPr lang="en-US" altLang="zh-CN" b="1" dirty="0"/>
          </a:p>
          <a:p>
            <a:r>
              <a:rPr lang="en-US" altLang="zh-CN" b="1" dirty="0"/>
              <a:t>Vectorization</a:t>
            </a:r>
          </a:p>
          <a:p>
            <a:endParaRPr lang="en-US" altLang="zh-CN" b="1" dirty="0"/>
          </a:p>
          <a:p>
            <a:r>
              <a:rPr lang="en-US" altLang="zh-CN" b="1" dirty="0"/>
              <a:t>Conjugate transpose(.’ or transpose()) and nonconjugate transpose(’)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76043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3866">
            <a:off x="-541884" y="1560614"/>
            <a:ext cx="13275768" cy="305710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5840" y="2766218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hanks For Watching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Background Information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Multipath Propagation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Doppler Shifting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Radar</a:t>
            </a:r>
          </a:p>
          <a:p>
            <a:pPr lvl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Analysis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-927964" y="-986452"/>
            <a:ext cx="13275768" cy="2701884"/>
          </a:xfrm>
          <a:prstGeom prst="rect">
            <a:avLst/>
          </a:prstGeom>
        </p:spPr>
      </p:pic>
      <p:pic>
        <p:nvPicPr>
          <p:cNvPr id="4" name="图形 3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135" y="762635"/>
            <a:ext cx="41078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Background Information </a:t>
            </a:r>
          </a:p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-- Multipath propagation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97510" y="1781810"/>
            <a:ext cx="109347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l"/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Signals reaching the receiving antenna by two or more paths. Because of the existence of buildings and the mountain, signals may be reflected, thus the multipath propagation formed.</a:t>
            </a:r>
            <a:endParaRPr lang="en-US" altLang="zh-CN" kern="1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/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Multipath propagation led to attenuation and limit the broadband and transmitting speed. The signal received by the receiver is the superposition of the direct wave and many reflected waves.</a:t>
            </a:r>
            <a:endParaRPr lang="zh-CN" altLang="zh-CN" kern="100" dirty="0"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04" y="3108716"/>
            <a:ext cx="3449955" cy="23545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285522" y="4043395"/>
                <a:ext cx="7663242" cy="84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6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Denote the signal as 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zh-CN" altLang="zh-CN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16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we can define that</a:t>
                </a:r>
                <a:endParaRPr lang="zh-CN" altLang="zh-CN" sz="1600" kern="100" dirty="0">
                  <a:effectLst/>
                  <a:latin typeface="Calibri" panose="020F050202020403020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𝑟𝑒𝑓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aln/>
                            </m:rP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#</m:t>
                          </m:r>
                          <m:r>
                            <a:rPr lang="en-US" altLang="zh-CN" sz="1600" b="0" i="1" kern="10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#</m:t>
                          </m:r>
                        </m:e>
                      </m:eqArr>
                    </m:oMath>
                    <m:oMath xmlns:m="http://schemas.openxmlformats.org/officeDocument/2006/math">
                      <m:eqArr>
                        <m:eqArr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𝑠𝑢𝑟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aln/>
                            </m:rP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zh-CN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zh-CN" altLang="zh-CN" sz="1600" kern="100" dirty="0">
                  <a:effectLst/>
                  <a:latin typeface="Calibri" panose="020F050202020403020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522" y="4043395"/>
                <a:ext cx="7663242" cy="845552"/>
              </a:xfrm>
              <a:prstGeom prst="rect">
                <a:avLst/>
              </a:prstGeom>
              <a:blipFill rotWithShape="1">
                <a:blip r:embed="rId8"/>
                <a:stretch>
                  <a:fillRect l="-7" t="-41" r="8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4135" y="762635"/>
            <a:ext cx="41078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Background Information </a:t>
            </a:r>
          </a:p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-- Doppler shifting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428413" y="3194239"/>
            <a:ext cx="718647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l"/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When the source and observer of a signal are moving relatively, the frequency will change. Increase when approaching (which is called a “blue shift”), decreasing when move apart (which is called a “red shift”).</a:t>
            </a:r>
            <a:endParaRPr lang="en-US" altLang="zh-CN" sz="1600" kern="1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/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The wave source will send out a wave after vibration, and the receiver will receive different frequency due to relative movement.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503342" y="2200142"/>
                <a:ext cx="7186473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∓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342" y="2200142"/>
                <a:ext cx="7186473" cy="714683"/>
              </a:xfrm>
              <a:prstGeom prst="rect">
                <a:avLst/>
              </a:prstGeom>
              <a:blipFill rotWithShape="1">
                <a:blip r:embed="rId2"/>
                <a:stretch>
                  <a:fillRect l="-2" t="-70" r="5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形 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pic>
        <p:nvPicPr>
          <p:cNvPr id="8" name="图形 6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4300" y="813435"/>
            <a:ext cx="54159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Background Information </a:t>
            </a:r>
          </a:p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-- Basic principle of passive radar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390" y="2913380"/>
            <a:ext cx="4268470" cy="30486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687320" y="1830705"/>
            <a:ext cx="74244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Radar: A method of detecting distant objects and determining their position, velocity, or other characteristics by analysis of very high frequency radio waves reflected from their surfaces.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5" y="2913380"/>
            <a:ext cx="6743700" cy="3049270"/>
          </a:xfrm>
          <a:prstGeom prst="rect">
            <a:avLst/>
          </a:prstGeom>
        </p:spPr>
      </p:pic>
      <p:pic>
        <p:nvPicPr>
          <p:cNvPr id="8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pic>
        <p:nvPicPr>
          <p:cNvPr id="9" name="图形 6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475729" y="-857374"/>
            <a:ext cx="13275768" cy="2701884"/>
          </a:xfrm>
          <a:prstGeom prst="rect">
            <a:avLst/>
          </a:prstGeom>
        </p:spPr>
      </p:pic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5770" y="712470"/>
            <a:ext cx="51619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Results&amp;Analysis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0570" y="1480820"/>
            <a:ext cx="7886700" cy="2838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95095" y="4273550"/>
            <a:ext cx="9909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Task1: Load data, Sliding window, read data and process data ——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杨牧之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Task2:DDC and Lowpass filter: Origin, After DDC, After LPF   ——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周安然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Task3: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Ambiguity function Process and Spectrum plotting  ——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冯柏钧 张骥霄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739" y="1794452"/>
            <a:ext cx="5801784" cy="4351338"/>
          </a:xfr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-844606" y="-1053285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7880" y="87913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Validation of filters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94531" y="852575"/>
            <a:ext cx="8215874" cy="1325563"/>
          </a:xfrm>
        </p:spPr>
        <p:txBody>
          <a:bodyPr>
            <a:normAutofit fontScale="90000"/>
          </a:bodyPr>
          <a:lstStyle/>
          <a:p>
            <a:r>
              <a:rPr lang="en-US" altLang="zh-CN" sz="27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Original signal, frequency domain diagram and time domain diagram after frequency conversion and low pass filtering </a:t>
            </a:r>
            <a:br>
              <a:rPr lang="en-US" altLang="zh-CN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</a:br>
            <a:endParaRPr lang="en-US" dirty="0"/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pic>
        <p:nvPicPr>
          <p:cNvPr id="8" name="图片 7" descr="task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205" y="1617980"/>
            <a:ext cx="11158220" cy="54451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0229" y="390504"/>
            <a:ext cx="9728315" cy="1325563"/>
          </a:xfrm>
        </p:spPr>
        <p:txBody>
          <a:bodyPr>
            <a:normAutofit/>
          </a:bodyPr>
          <a:lstStyle/>
          <a:p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3: Ambiguity function Process and Spectrum plotting </a:t>
            </a:r>
            <a:endParaRPr lang="en-US" dirty="0"/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24C08A3-D2B7-4F2D-B6BB-B4BFA798A18C}"/>
              </a:ext>
            </a:extLst>
          </p:cNvPr>
          <p:cNvSpPr txBox="1"/>
          <p:nvPr/>
        </p:nvSpPr>
        <p:spPr>
          <a:xfrm>
            <a:off x="443345" y="1716067"/>
            <a:ext cx="3574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Introduction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 descr="屏幕剪辑">
            <a:extLst>
              <a:ext uri="{FF2B5EF4-FFF2-40B4-BE49-F238E27FC236}">
                <a16:creationId xmlns:a16="http://schemas.microsoft.com/office/drawing/2014/main" id="{4E36CB7B-ED9F-48B4-A304-111E541493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506" y="2713108"/>
            <a:ext cx="5044655" cy="170484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2DDF6AA-505E-455C-BF35-E31EAB70AB9A}"/>
              </a:ext>
            </a:extLst>
          </p:cNvPr>
          <p:cNvSpPr txBox="1"/>
          <p:nvPr/>
        </p:nvSpPr>
        <p:spPr>
          <a:xfrm>
            <a:off x="1995055" y="4879616"/>
            <a:ext cx="7647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Define the function</a:t>
            </a:r>
          </a:p>
          <a:p>
            <a:r>
              <a:rPr lang="en-US" altLang="zh-CN" dirty="0"/>
              <a:t>Calculate all possible value for the spectrum</a:t>
            </a:r>
          </a:p>
          <a:p>
            <a:r>
              <a:rPr lang="en-US" altLang="zh-CN" dirty="0"/>
              <a:t>Record the estimation of c and d for each data segment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44599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TQ0NGIxYjJlYTcwOTk2Y2M2OTJmNGY2Y2ViYjI2Mzk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708,&quot;width&quot;:5433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437</Words>
  <Application>Microsoft Office PowerPoint</Application>
  <PresentationFormat>宽屏</PresentationFormat>
  <Paragraphs>63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Helvetica Neue</vt:lpstr>
      <vt:lpstr>隶书</vt:lpstr>
      <vt:lpstr>Arial</vt:lpstr>
      <vt:lpstr>Calibri</vt:lpstr>
      <vt:lpstr>Calibri Light</vt:lpstr>
      <vt:lpstr>Cambria Math</vt:lpstr>
      <vt:lpstr>Tahoma</vt:lpstr>
      <vt:lpstr>Times New Roman</vt:lpstr>
      <vt:lpstr>Office 主题​​</vt:lpstr>
      <vt:lpstr>PowerPoint 演示文稿</vt:lpstr>
      <vt:lpstr> Introduction</vt:lpstr>
      <vt:lpstr>PowerPoint 演示文稿</vt:lpstr>
      <vt:lpstr>PowerPoint 演示文稿</vt:lpstr>
      <vt:lpstr>PowerPoint 演示文稿</vt:lpstr>
      <vt:lpstr>PowerPoint 演示文稿</vt:lpstr>
      <vt:lpstr>Validation of filters</vt:lpstr>
      <vt:lpstr>Original signal, frequency domain diagram and time domain diagram after frequency conversion and low pass filtering  </vt:lpstr>
      <vt:lpstr>Task 3: Ambiguity function Process and Spectrum plotting </vt:lpstr>
      <vt:lpstr>Task 3: Ambiguity function Process and Spectrum plotting </vt:lpstr>
      <vt:lpstr>Task 3: Ambiguity function Process and Spectrum plotting </vt:lpstr>
      <vt:lpstr>Task 3: Ambiguity function Process and Spectrum plotting </vt:lpstr>
      <vt:lpstr>Task 3: Ambiguity function Process and Spectrum plotting </vt:lpstr>
      <vt:lpstr>Task 3: Ambiguity function Process and Spectrum plotting </vt:lpstr>
      <vt:lpstr>Task 3: Ambiguity function Process and Spectrum plotting </vt:lpstr>
      <vt:lpstr>Experience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SUSTech heyStudio</dc:creator>
  <cp:lastModifiedBy>zhang jixiao</cp:lastModifiedBy>
  <cp:revision>21</cp:revision>
  <dcterms:created xsi:type="dcterms:W3CDTF">2019-10-15T12:44:00Z</dcterms:created>
  <dcterms:modified xsi:type="dcterms:W3CDTF">2022-06-03T05:07:48Z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3F20FDEC554C4231B6CD8D4AD53D4829</vt:lpwstr>
  </property>
  <property fmtid="{D5CDD505-2E9C-101B-9397-08002B2CF9AE}" pid="3" name="KSOProductBuildVer">
    <vt:lpwstr>2052-11.1.0.11744</vt:lpwstr>
  </property>
</Properties>
</file>