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58" r:id="rId7"/>
    <p:sldId id="259" r:id="rId8"/>
    <p:sldId id="261" r:id="rId9"/>
    <p:sldId id="273" r:id="rId10"/>
    <p:sldId id="274" r:id="rId11"/>
    <p:sldId id="275" r:id="rId12"/>
    <p:sldId id="276" r:id="rId13"/>
    <p:sldId id="257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69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mp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601">
            <a:off x="-263061" y="-1098933"/>
            <a:ext cx="13275768" cy="3057106"/>
          </a:xfrm>
          <a:prstGeom prst="rect">
            <a:avLst/>
          </a:prstGeom>
        </p:spPr>
      </p:pic>
      <p:sp>
        <p:nvSpPr>
          <p:cNvPr id="28" name="标题 1"/>
          <p:cNvSpPr txBox="1"/>
          <p:nvPr/>
        </p:nvSpPr>
        <p:spPr>
          <a:xfrm>
            <a:off x="3851910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84739" y="2391216"/>
            <a:ext cx="67177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Project2 - </a:t>
            </a:r>
            <a:r>
              <a:rPr lang="en-US" altLang="zh-CN" sz="4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Passive_radar</a:t>
            </a:r>
            <a:endParaRPr lang="en-US" altLang="zh-CN" sz="4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12548" y="3621008"/>
            <a:ext cx="716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Members:</a:t>
            </a:r>
            <a:r>
              <a:rPr lang="zh-CN" altLang="en-US" dirty="0"/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张骥霄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冯柏钧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杨牧之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周安然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229" y="390504"/>
            <a:ext cx="9728315" cy="1325563"/>
          </a:xfrm>
        </p:spPr>
        <p:txBody>
          <a:bodyPr>
            <a:normAutofit/>
          </a:bodyPr>
          <a:lstStyle/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Ambiguity function Process and Spectrum plotting 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4C08A3-D2B7-4F2D-B6BB-B4BFA798A18C}"/>
              </a:ext>
            </a:extLst>
          </p:cNvPr>
          <p:cNvSpPr txBox="1"/>
          <p:nvPr/>
        </p:nvSpPr>
        <p:spPr>
          <a:xfrm>
            <a:off x="443345" y="1716067"/>
            <a:ext cx="357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Introduction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DDF6AA-505E-455C-BF35-E31EAB70AB9A}"/>
              </a:ext>
            </a:extLst>
          </p:cNvPr>
          <p:cNvSpPr txBox="1"/>
          <p:nvPr/>
        </p:nvSpPr>
        <p:spPr>
          <a:xfrm>
            <a:off x="2479962" y="3777725"/>
            <a:ext cx="5070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Convert the integral to summation</a:t>
            </a:r>
          </a:p>
          <a:p>
            <a:r>
              <a:rPr lang="en-US" altLang="zh-CN" dirty="0"/>
              <a:t>T = 0.5s</a:t>
            </a:r>
          </a:p>
          <a:p>
            <a:r>
              <a:rPr lang="en-US" altLang="zh-CN" dirty="0"/>
              <a:t>N = 12500000</a:t>
            </a:r>
          </a:p>
          <a:p>
            <a:r>
              <a:rPr lang="en-US" altLang="zh-CN" dirty="0" err="1"/>
              <a:t>Ts</a:t>
            </a:r>
            <a:r>
              <a:rPr lang="en-US" altLang="zh-CN" dirty="0"/>
              <a:t> = 4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10^(-8) s</a:t>
            </a:r>
          </a:p>
          <a:p>
            <a:r>
              <a:rPr lang="en-US" altLang="zh-CN" dirty="0"/>
              <a:t>Vectorization to speed up </a:t>
            </a:r>
          </a:p>
          <a:p>
            <a:r>
              <a:rPr lang="en-US" altLang="zh-CN" dirty="0"/>
              <a:t>Plot </a:t>
            </a:r>
            <a:endParaRPr lang="zh-CN" altLang="en-US" dirty="0"/>
          </a:p>
        </p:txBody>
      </p:sp>
      <p:pic>
        <p:nvPicPr>
          <p:cNvPr id="9" name="图片 8" descr="屏幕剪辑">
            <a:extLst>
              <a:ext uri="{FF2B5EF4-FFF2-40B4-BE49-F238E27FC236}">
                <a16:creationId xmlns:a16="http://schemas.microsoft.com/office/drawing/2014/main" id="{55952DE3-CE75-4CDD-B42A-D54950231F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2" y="2370406"/>
            <a:ext cx="11019475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229" y="390504"/>
            <a:ext cx="9728315" cy="1325563"/>
          </a:xfrm>
        </p:spPr>
        <p:txBody>
          <a:bodyPr>
            <a:normAutofit/>
          </a:bodyPr>
          <a:lstStyle/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Ambiguity function Process and Spectrum plotting 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4C08A3-D2B7-4F2D-B6BB-B4BFA798A18C}"/>
              </a:ext>
            </a:extLst>
          </p:cNvPr>
          <p:cNvSpPr txBox="1"/>
          <p:nvPr/>
        </p:nvSpPr>
        <p:spPr>
          <a:xfrm>
            <a:off x="443345" y="1716067"/>
            <a:ext cx="357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display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9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229" y="390504"/>
            <a:ext cx="9728315" cy="1325563"/>
          </a:xfrm>
        </p:spPr>
        <p:txBody>
          <a:bodyPr>
            <a:normAutofit/>
          </a:bodyPr>
          <a:lstStyle/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15E2D5-38EF-4561-8C02-366ED5DDD41A}"/>
              </a:ext>
            </a:extLst>
          </p:cNvPr>
          <p:cNvSpPr txBox="1"/>
          <p:nvPr/>
        </p:nvSpPr>
        <p:spPr>
          <a:xfrm>
            <a:off x="936439" y="1870364"/>
            <a:ext cx="9454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Principles of passive radars</a:t>
            </a:r>
          </a:p>
          <a:p>
            <a:endParaRPr lang="en-US" altLang="zh-CN" b="1" dirty="0"/>
          </a:p>
          <a:p>
            <a:r>
              <a:rPr lang="en-US" altLang="zh-CN" b="1" dirty="0"/>
              <a:t>Vectorization</a:t>
            </a:r>
          </a:p>
          <a:p>
            <a:endParaRPr lang="en-US" altLang="zh-CN" b="1" dirty="0"/>
          </a:p>
          <a:p>
            <a:r>
              <a:rPr lang="en-US" altLang="zh-CN" b="1" dirty="0"/>
              <a:t>Conjugate transpose(.’ or transpose()) and nonconjugate transpose(’)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604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3866">
            <a:off x="-541884" y="1560614"/>
            <a:ext cx="13275768" cy="30571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2766218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hanks For Watching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Multipath Propagation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Doppler Shifting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Radar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927964" y="-986452"/>
            <a:ext cx="13275768" cy="2701884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135" y="762635"/>
            <a:ext cx="41078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 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-- Multipath propagation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7510" y="1781810"/>
            <a:ext cx="10934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l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Signals reaching the receiving antenna by two or more paths. Because of the existence of buildings and the mountain, signals may be reflected, thus the multipath propagation formed.</a:t>
            </a:r>
            <a:endParaRPr lang="en-US" altLang="zh-CN" kern="1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Multipath propagation led to attenuation and limit the broadband and transmitting speed. The signal received by the receiver is the superposition of the direct wave and many reflected waves.</a:t>
            </a:r>
            <a:endParaRPr lang="zh-CN" altLang="zh-CN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4" y="3108716"/>
            <a:ext cx="3449955" cy="2354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285522" y="4043395"/>
                <a:ext cx="7663242" cy="84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Denote the signal as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we can define that</a:t>
                </a:r>
                <a:endParaRPr lang="zh-CN" altLang="zh-CN" sz="1600" kern="100" dirty="0">
                  <a:effectLst/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𝑟𝑒𝑓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aln/>
                            </m:rP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US" altLang="zh-CN" sz="16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  <m:oMath xmlns:m="http://schemas.openxmlformats.org/officeDocument/2006/math">
                      <m:eqArr>
                        <m:eqArr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𝑠𝑢𝑟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aln/>
                            </m:rP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zh-CN" altLang="zh-CN" sz="1600" kern="100" dirty="0">
                  <a:effectLst/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522" y="4043395"/>
                <a:ext cx="7663242" cy="845552"/>
              </a:xfrm>
              <a:prstGeom prst="rect">
                <a:avLst/>
              </a:prstGeom>
              <a:blipFill rotWithShape="1">
                <a:blip r:embed="rId8"/>
                <a:stretch>
                  <a:fillRect l="-7" t="-41" r="8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135" y="762635"/>
            <a:ext cx="41078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 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-- Doppler shifting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28413" y="3194239"/>
            <a:ext cx="71864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the source and observer of a signal are moving relatively, the frequency will change. Increase when approaching (which is called a “blue shift”), decreasing when move apart (which is called a “red shift”).</a:t>
            </a:r>
            <a:endParaRPr lang="en-US" altLang="zh-CN" sz="1600" kern="1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wave source will send out a wave after vibration, and the receiver will receive different frequency due to relative movement.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503342" y="2200142"/>
                <a:ext cx="7186473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42" y="2200142"/>
                <a:ext cx="7186473" cy="714683"/>
              </a:xfrm>
              <a:prstGeom prst="rect">
                <a:avLst/>
              </a:prstGeom>
              <a:blipFill rotWithShape="1">
                <a:blip r:embed="rId2"/>
                <a:stretch>
                  <a:fillRect l="-2" t="-70" r="5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pic>
        <p:nvPicPr>
          <p:cNvPr id="8" name="图形 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4300" y="813435"/>
            <a:ext cx="54159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 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-- Basic principle of passive radar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390" y="2913380"/>
            <a:ext cx="4268470" cy="3048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87320" y="1830705"/>
            <a:ext cx="7424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Radar: A method of detecting distant objects and determining their position, velocity, or other characteristics by analysis of very high frequency radio waves reflected from their surfaces.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" y="2913380"/>
            <a:ext cx="6743700" cy="3049270"/>
          </a:xfrm>
          <a:prstGeom prst="rect">
            <a:avLst/>
          </a:prstGeom>
        </p:spPr>
      </p:pic>
      <p:pic>
        <p:nvPicPr>
          <p:cNvPr id="8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pic>
        <p:nvPicPr>
          <p:cNvPr id="9" name="图形 6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475729" y="-857374"/>
            <a:ext cx="13275768" cy="2701884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5770" y="712470"/>
            <a:ext cx="516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Results&amp;Analysis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570" y="1480820"/>
            <a:ext cx="7886700" cy="2838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5095" y="4273550"/>
            <a:ext cx="9909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Task1: Load data, Sliding window, read data and process data ——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杨牧之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Task2:DDC and Lowpass filter: Origin, After DDC, After LPF   ——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周安然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Task3: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function Process and Spectrum plotting  ——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冯柏钧 张骥霄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39" y="1794452"/>
            <a:ext cx="5801784" cy="4351338"/>
          </a:xfr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844606" y="-1053285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880" y="8791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filters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4531" y="852575"/>
            <a:ext cx="8215874" cy="1325563"/>
          </a:xfrm>
        </p:spPr>
        <p:txBody>
          <a:bodyPr>
            <a:normAutofit fontScale="90000"/>
          </a:bodyPr>
          <a:lstStyle/>
          <a:p>
            <a:r>
              <a:rPr lang="en-US" altLang="zh-CN" sz="2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 signal, frequency domain diagram and time domain diagram after frequency conversion and low pass filtering 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</a:b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8" name="图片 7" descr="task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205" y="1617980"/>
            <a:ext cx="11158220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229" y="390504"/>
            <a:ext cx="9728315" cy="1325563"/>
          </a:xfrm>
        </p:spPr>
        <p:txBody>
          <a:bodyPr>
            <a:normAutofit/>
          </a:bodyPr>
          <a:lstStyle/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Ambiguity function Process and Spectrum plotting 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4C08A3-D2B7-4F2D-B6BB-B4BFA798A18C}"/>
              </a:ext>
            </a:extLst>
          </p:cNvPr>
          <p:cNvSpPr txBox="1"/>
          <p:nvPr/>
        </p:nvSpPr>
        <p:spPr>
          <a:xfrm>
            <a:off x="443345" y="1716067"/>
            <a:ext cx="357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Introduction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屏幕剪辑">
            <a:extLst>
              <a:ext uri="{FF2B5EF4-FFF2-40B4-BE49-F238E27FC236}">
                <a16:creationId xmlns:a16="http://schemas.microsoft.com/office/drawing/2014/main" id="{4E36CB7B-ED9F-48B4-A304-111E541493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6" y="2713108"/>
            <a:ext cx="5044655" cy="17048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2DDF6AA-505E-455C-BF35-E31EAB70AB9A}"/>
              </a:ext>
            </a:extLst>
          </p:cNvPr>
          <p:cNvSpPr txBox="1"/>
          <p:nvPr/>
        </p:nvSpPr>
        <p:spPr>
          <a:xfrm>
            <a:off x="1995055" y="4879616"/>
            <a:ext cx="7647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 the function</a:t>
            </a:r>
          </a:p>
          <a:p>
            <a:r>
              <a:rPr lang="en-US" altLang="zh-CN" dirty="0"/>
              <a:t>Calculate all possible value for the spectrum</a:t>
            </a:r>
          </a:p>
          <a:p>
            <a:r>
              <a:rPr lang="en-US" altLang="zh-CN" dirty="0"/>
              <a:t>Record the estimation of c and d for each data segment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459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Q0NGIxYjJlYTcwOTk2Y2M2OTJmNGY2Y2ViYjI2Mz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08,&quot;width&quot;:543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宽屏</PresentationFormat>
  <Paragraphs>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Helvetica Neue</vt:lpstr>
      <vt:lpstr>等线</vt:lpstr>
      <vt:lpstr>等线 Light</vt:lpstr>
      <vt:lpstr>隶书</vt:lpstr>
      <vt:lpstr>宋体</vt:lpstr>
      <vt:lpstr>Arial</vt:lpstr>
      <vt:lpstr>Calibri</vt:lpstr>
      <vt:lpstr>Calibri Light</vt:lpstr>
      <vt:lpstr>Cambria Math</vt:lpstr>
      <vt:lpstr>Tahoma</vt:lpstr>
      <vt:lpstr>Times New Roman</vt:lpstr>
      <vt:lpstr>Office 主题​​</vt:lpstr>
      <vt:lpstr>PowerPoint 演示文稿</vt:lpstr>
      <vt:lpstr> Introduction</vt:lpstr>
      <vt:lpstr>PowerPoint 演示文稿</vt:lpstr>
      <vt:lpstr>PowerPoint 演示文稿</vt:lpstr>
      <vt:lpstr>PowerPoint 演示文稿</vt:lpstr>
      <vt:lpstr>PowerPoint 演示文稿</vt:lpstr>
      <vt:lpstr>Validation of filters</vt:lpstr>
      <vt:lpstr>Original signal, frequency domain diagram and time domain diagram after frequency conversion and low pass filtering  </vt:lpstr>
      <vt:lpstr>Task 3: Ambiguity function Process and Spectrum plotting </vt:lpstr>
      <vt:lpstr>Task 3: Ambiguity function Process and Spectrum plotting </vt:lpstr>
      <vt:lpstr>Task 3: Ambiguity function Process and Spectrum plotting </vt:lpstr>
      <vt:lpstr>Experience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冯柏钧</cp:lastModifiedBy>
  <cp:revision>20</cp:revision>
  <dcterms:created xsi:type="dcterms:W3CDTF">2019-10-15T12:44:00Z</dcterms:created>
  <dcterms:modified xsi:type="dcterms:W3CDTF">2022-06-03T04:50:03Z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3F20FDEC554C4231B6CD8D4AD53D4829</vt:lpwstr>
  </property>
  <property fmtid="{D5CDD505-2E9C-101B-9397-08002B2CF9AE}" pid="3" name="KSOProductBuildVer">
    <vt:lpwstr>2052-11.1.0.11744</vt:lpwstr>
  </property>
</Properties>
</file>