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1"/>
  </p:notesMasterIdLst>
  <p:sldIdLst>
    <p:sldId id="279" r:id="rId2"/>
    <p:sldId id="280" r:id="rId3"/>
    <p:sldId id="338" r:id="rId4"/>
    <p:sldId id="303" r:id="rId5"/>
    <p:sldId id="329" r:id="rId6"/>
    <p:sldId id="346" r:id="rId7"/>
    <p:sldId id="343" r:id="rId8"/>
    <p:sldId id="348" r:id="rId9"/>
    <p:sldId id="349" r:id="rId10"/>
    <p:sldId id="333" r:id="rId11"/>
    <p:sldId id="332" r:id="rId12"/>
    <p:sldId id="340" r:id="rId13"/>
    <p:sldId id="330" r:id="rId14"/>
    <p:sldId id="335" r:id="rId15"/>
    <p:sldId id="261" r:id="rId16"/>
    <p:sldId id="337" r:id="rId17"/>
    <p:sldId id="292" r:id="rId18"/>
    <p:sldId id="293" r:id="rId19"/>
    <p:sldId id="294" r:id="rId20"/>
    <p:sldId id="295" r:id="rId21"/>
    <p:sldId id="296" r:id="rId22"/>
    <p:sldId id="297" r:id="rId23"/>
    <p:sldId id="306" r:id="rId24"/>
    <p:sldId id="350" r:id="rId25"/>
    <p:sldId id="351" r:id="rId26"/>
    <p:sldId id="308" r:id="rId27"/>
    <p:sldId id="309" r:id="rId28"/>
    <p:sldId id="310" r:id="rId29"/>
    <p:sldId id="31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1" autoAdjust="0"/>
  </p:normalViewPr>
  <p:slideViewPr>
    <p:cSldViewPr>
      <p:cViewPr varScale="1">
        <p:scale>
          <a:sx n="78" d="100"/>
          <a:sy n="78" d="100"/>
        </p:scale>
        <p:origin x="-1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4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3D035-63F1-4244-9B4D-5C0924E2F49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063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54189-B0AB-49AB-B00D-495A3B7DA0A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9575" cy="4116387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6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gif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osone.org/article/info:doi/10.1371/journal.pone.0001438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8305800" cy="3505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   </a:t>
            </a:r>
            <a:br>
              <a:rPr lang="en-US" sz="4000" b="1" dirty="0" smtClean="0"/>
            </a:br>
            <a:r>
              <a:rPr lang="en-US" sz="6600" b="1" dirty="0" smtClean="0"/>
              <a:t>Introduction to infectious </a:t>
            </a:r>
            <a:br>
              <a:rPr lang="en-US" sz="6600" b="1" dirty="0" smtClean="0"/>
            </a:br>
            <a:r>
              <a:rPr lang="en-US" sz="6600" b="1" dirty="0" smtClean="0"/>
              <a:t>disease epidemiology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Lanzas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CBS 810 Infectious disease modeling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Timeline of infection and disease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057400"/>
            <a:ext cx="8001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Disease </a:t>
            </a:r>
            <a:r>
              <a:rPr lang="en-US" sz="2800" dirty="0"/>
              <a:t>is a process that unfolds over time</a:t>
            </a:r>
          </a:p>
          <a:p>
            <a:endParaRPr lang="en-US" sz="2800" dirty="0" smtClean="0"/>
          </a:p>
          <a:p>
            <a:r>
              <a:rPr lang="en-US" sz="2800" dirty="0" smtClean="0"/>
              <a:t>Natural </a:t>
            </a:r>
            <a:r>
              <a:rPr lang="en-US" sz="2800" dirty="0"/>
              <a:t>history – sequence of </a:t>
            </a:r>
            <a:r>
              <a:rPr lang="en-US" sz="2800" dirty="0" smtClean="0"/>
              <a:t>developments</a:t>
            </a:r>
          </a:p>
          <a:p>
            <a:endParaRPr lang="en-US" sz="2800" dirty="0"/>
          </a:p>
          <a:p>
            <a:r>
              <a:rPr lang="en-US" sz="2800" dirty="0" smtClean="0"/>
              <a:t>Medicine: Natural history of the disease</a:t>
            </a:r>
          </a:p>
          <a:p>
            <a:endParaRPr lang="en-US" sz="2800" dirty="0"/>
          </a:p>
          <a:p>
            <a:r>
              <a:rPr lang="en-US" sz="2800" dirty="0" smtClean="0"/>
              <a:t>Public health: Natural history of the infection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5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3719" y="3762615"/>
            <a:ext cx="869548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899697" y="2687032"/>
            <a:ext cx="0" cy="106101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9597" y="1757628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Time of infection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416941" y="3367232"/>
            <a:ext cx="914400" cy="1938277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99697" y="4971066"/>
            <a:ext cx="217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Incubation period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4904772" y="3167616"/>
            <a:ext cx="914400" cy="2286000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82968" y="4951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Symptomatic period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28472" y="2687031"/>
            <a:ext cx="0" cy="106101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3572" y="178861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Appearance of symptoms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71044" y="2687030"/>
            <a:ext cx="0" cy="106101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8740" y="1810633"/>
            <a:ext cx="223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Resolution of infection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922116" y="-152400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Disease timeline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5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838950" cy="1325563"/>
          </a:xfrm>
        </p:spPr>
        <p:txBody>
          <a:bodyPr/>
          <a:lstStyle/>
          <a:p>
            <a:r>
              <a:rPr lang="en-US" dirty="0" smtClean="0"/>
              <a:t>Disease timeline for </a:t>
            </a:r>
            <a:r>
              <a:rPr lang="en-US" dirty="0" err="1" smtClean="0"/>
              <a:t>ebola</a:t>
            </a:r>
            <a:endParaRPr lang="en-US" dirty="0"/>
          </a:p>
        </p:txBody>
      </p:sp>
      <p:pic>
        <p:nvPicPr>
          <p:cNvPr id="3074" name="Picture 2" descr="http://big.assets.huffingtonpost.com/EbolaSymptom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019800" cy="53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55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3719" y="3762615"/>
            <a:ext cx="869548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899697" y="2687032"/>
            <a:ext cx="0" cy="106101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9597" y="1757628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Time of infection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416941" y="3367232"/>
            <a:ext cx="914400" cy="1938277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0819" y="4905614"/>
            <a:ext cx="217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Latent period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4904772" y="3167616"/>
            <a:ext cx="914400" cy="2286000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82968" y="4951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Infectious period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28472" y="2687031"/>
            <a:ext cx="0" cy="106101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3572" y="178861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Infection transmittable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71044" y="2687030"/>
            <a:ext cx="0" cy="106101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0944" y="1788616"/>
            <a:ext cx="223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Infection not transmittable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31252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Susceptible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9989" y="3125204"/>
            <a:ext cx="153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Exposed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56735" y="3125203"/>
            <a:ext cx="153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Infectious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5972" y="3102780"/>
            <a:ext cx="195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Recovered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922116" y="-152400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Infection timeline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7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From a public health perspective, would you say that it is better the latent period be shorter than the incubation period or vice versa? Why?</a:t>
            </a:r>
          </a:p>
        </p:txBody>
      </p:sp>
    </p:spTree>
    <p:extLst>
      <p:ext uri="{BB962C8B-B14F-4D97-AF65-F5344CB8AC3E}">
        <p14:creationId xmlns:p14="http://schemas.microsoft.com/office/powerpoint/2010/main" val="373658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228601"/>
            <a:ext cx="9067800" cy="628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685800" y="193675"/>
            <a:ext cx="6934200" cy="62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200" b="1" dirty="0"/>
              <a:t>Modes of transmission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266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Direct transmission</a:t>
            </a:r>
          </a:p>
          <a:p>
            <a:endParaRPr lang="en-US" sz="3200" dirty="0"/>
          </a:p>
          <a:p>
            <a:r>
              <a:rPr lang="en-US" sz="3200" dirty="0" smtClean="0"/>
              <a:t>(host-to-host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Left Brace 2"/>
          <p:cNvSpPr/>
          <p:nvPr/>
        </p:nvSpPr>
        <p:spPr>
          <a:xfrm>
            <a:off x="3397469" y="1157332"/>
            <a:ext cx="609600" cy="2738497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1176277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Touching</a:t>
            </a:r>
          </a:p>
          <a:p>
            <a:endParaRPr lang="en-US" sz="2000" dirty="0"/>
          </a:p>
          <a:p>
            <a:r>
              <a:rPr lang="en-US" sz="2000" dirty="0" smtClean="0"/>
              <a:t>Sexual intercourse</a:t>
            </a:r>
          </a:p>
          <a:p>
            <a:endParaRPr lang="en-US" sz="2000" dirty="0"/>
          </a:p>
          <a:p>
            <a:r>
              <a:rPr lang="en-US" sz="2000" dirty="0" smtClean="0"/>
              <a:t>Biting</a:t>
            </a:r>
          </a:p>
          <a:p>
            <a:endParaRPr lang="en-US" sz="2000" dirty="0"/>
          </a:p>
          <a:p>
            <a:r>
              <a:rPr lang="en-US" sz="2000" dirty="0" smtClean="0"/>
              <a:t>Direct projection of droplets</a:t>
            </a:r>
          </a:p>
          <a:p>
            <a:endParaRPr lang="en-US" sz="2000" dirty="0"/>
          </a:p>
          <a:p>
            <a:r>
              <a:rPr lang="en-US" sz="2000" dirty="0" err="1" smtClean="0"/>
              <a:t>Transplacenta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9090" y="4641439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Indirect transmission</a:t>
            </a:r>
          </a:p>
          <a:p>
            <a:endParaRPr lang="en-US" sz="3200" dirty="0"/>
          </a:p>
        </p:txBody>
      </p:sp>
      <p:sp>
        <p:nvSpPr>
          <p:cNvPr id="8" name="Left Brace 7"/>
          <p:cNvSpPr/>
          <p:nvPr/>
        </p:nvSpPr>
        <p:spPr>
          <a:xfrm>
            <a:off x="3397469" y="4331724"/>
            <a:ext cx="609600" cy="2184857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4572000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Airborne</a:t>
            </a:r>
          </a:p>
          <a:p>
            <a:endParaRPr lang="en-US" sz="2000" dirty="0"/>
          </a:p>
          <a:p>
            <a:r>
              <a:rPr lang="en-US" sz="2000" dirty="0" smtClean="0"/>
              <a:t>Vehicle-borne</a:t>
            </a:r>
          </a:p>
          <a:p>
            <a:endParaRPr lang="en-US" sz="2000" dirty="0"/>
          </a:p>
          <a:p>
            <a:r>
              <a:rPr lang="en-US" sz="2000" dirty="0" smtClean="0"/>
              <a:t>Vector-borne</a:t>
            </a:r>
          </a:p>
        </p:txBody>
      </p:sp>
    </p:spTree>
    <p:extLst>
      <p:ext uri="{BB962C8B-B14F-4D97-AF65-F5344CB8AC3E}">
        <p14:creationId xmlns:p14="http://schemas.microsoft.com/office/powerpoint/2010/main" val="373849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Epidemiological temporal patterns</a:t>
            </a:r>
            <a:endParaRPr lang="en-US" sz="4000" b="1" dirty="0"/>
          </a:p>
        </p:txBody>
      </p:sp>
      <p:pic>
        <p:nvPicPr>
          <p:cNvPr id="4" name="Picture 1" descr="D:\SCContent\9781416040026\graphics\fullsize\S9781416040026-002-f00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61017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29718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Endemic: </a:t>
            </a:r>
            <a:r>
              <a:rPr lang="en-US" dirty="0" smtClean="0"/>
              <a:t>levels of infection do not exhibit wide fluctuations through time in a defined place.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219200"/>
            <a:ext cx="274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Epidemic </a:t>
            </a:r>
            <a:r>
              <a:rPr lang="en-US" dirty="0" smtClean="0"/>
              <a:t>A rapid increase in the levels of an infection beyond what is expected for a given time and place.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Endemic patterns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endemicity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the incidence of infection or disease shows no secular trend for increase or decrease.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Endemic cycles: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Cycles can occur because of: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Seasonal variations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Herd immunity building up and then dropping off (“epidemic cyclicity”)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Patterns of activity (“School terms, holidays”)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6391275" cy="624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52800" y="64886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Ruiz-Moreno, BMC Infectious diseases, 10: 51 (2010)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2400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Seasonal variations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classification of infectious diseases relevant to modeling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differences between the timeline of disease and infection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 the different epidemiological disease patterns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the epidemiological measures of transmission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collections.infocollections.org/ukedu/collect/ukedu/index/assoc/h0699e/p2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8600"/>
            <a:ext cx="4657725" cy="59721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4572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Recurrent  measles epidemics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21166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Monthly reported cases of measles in three North American cities (Sources: New York City data from </a:t>
            </a:r>
            <a:r>
              <a:rPr lang="en-US" sz="1400" b="1" dirty="0" err="1" smtClean="0"/>
              <a:t>Yorke</a:t>
            </a:r>
            <a:r>
              <a:rPr lang="en-US" sz="1400" b="1" dirty="0" smtClean="0"/>
              <a:t> and London (1973); Baltimore County data from </a:t>
            </a:r>
            <a:r>
              <a:rPr lang="en-US" sz="1400" b="1" dirty="0" err="1" smtClean="0"/>
              <a:t>Hedrich</a:t>
            </a:r>
            <a:r>
              <a:rPr lang="en-US" sz="1400" b="1" dirty="0" smtClean="0"/>
              <a:t> (1933))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o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609600"/>
            <a:ext cx="6781800" cy="51336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58674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Weekly percentages of influenza-like illness by state, relative to school opening dates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Patterns of activity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640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Chao et al. J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dirty="0" err="1" smtClean="0"/>
              <a:t>Dis</a:t>
            </a:r>
            <a:r>
              <a:rPr lang="en-US" dirty="0" smtClean="0"/>
              <a:t>, 202:877-880 (2010)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Epidemic patterns: SARS epidemic </a:t>
            </a:r>
            <a:endParaRPr lang="en-US" dirty="0"/>
          </a:p>
        </p:txBody>
      </p:sp>
      <p:pic>
        <p:nvPicPr>
          <p:cNvPr id="4" name="Content Placeholder 3" descr="HongKongEpidemiccur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914400"/>
            <a:ext cx="7772400" cy="5534771"/>
          </a:xfrm>
        </p:spPr>
      </p:pic>
      <p:sp>
        <p:nvSpPr>
          <p:cNvPr id="5" name="TextBox 4"/>
          <p:cNvSpPr txBox="1"/>
          <p:nvPr/>
        </p:nvSpPr>
        <p:spPr>
          <a:xfrm>
            <a:off x="5943600" y="601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64484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2800" y="512445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Prevalence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Incidence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513028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Fatality, recovery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5350" y="1495336"/>
            <a:ext cx="7658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FFFF00"/>
                </a:solidFill>
              </a:rPr>
              <a:t>Incidence</a:t>
            </a:r>
            <a:r>
              <a:rPr lang="en-US" sz="2400" dirty="0">
                <a:solidFill>
                  <a:srgbClr val="FFFF00"/>
                </a:solidFill>
              </a:rPr>
              <a:t>:  </a:t>
            </a:r>
            <a:r>
              <a:rPr lang="en-US" sz="2400" dirty="0"/>
              <a:t>Measures </a:t>
            </a:r>
            <a:r>
              <a:rPr lang="en-US" sz="2400" u="sng" dirty="0">
                <a:solidFill>
                  <a:srgbClr val="FFFF00"/>
                </a:solidFill>
              </a:rPr>
              <a:t>new</a:t>
            </a:r>
            <a:r>
              <a:rPr lang="en-US" sz="2400" dirty="0"/>
              <a:t> cases of a disease that develop in a population over a period of time.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FFFF00"/>
                </a:solidFill>
              </a:rPr>
              <a:t>Prevalence</a:t>
            </a:r>
            <a:r>
              <a:rPr lang="en-US" sz="2400" dirty="0">
                <a:solidFill>
                  <a:srgbClr val="FFFF00"/>
                </a:solidFill>
              </a:rPr>
              <a:t>:  </a:t>
            </a:r>
            <a:r>
              <a:rPr lang="en-US" sz="2400" dirty="0"/>
              <a:t>Measures </a:t>
            </a:r>
            <a:r>
              <a:rPr lang="en-US" sz="2400" u="sng" dirty="0">
                <a:solidFill>
                  <a:srgbClr val="FFFF00"/>
                </a:solidFill>
              </a:rPr>
              <a:t>existing</a:t>
            </a:r>
            <a:r>
              <a:rPr lang="en-US" sz="2400" dirty="0"/>
              <a:t> cases of a disease in a population at a given time.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7744"/>
            <a:ext cx="8229600" cy="812800"/>
          </a:xfrm>
        </p:spPr>
        <p:txBody>
          <a:bodyPr>
            <a:normAutofit/>
          </a:bodyPr>
          <a:lstStyle/>
          <a:p>
            <a:r>
              <a:rPr lang="en-US" sz="4000" b="1" dirty="0"/>
              <a:t>Measures of Disease Frequency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:\SCContent\9781416040026\graphics\fullsize\S9781416040026-003-f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629400" cy="5055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4572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Population at risk 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4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:\SCContent\9781416040026\graphics\fullsize\S9781416040026-003-f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447800"/>
            <a:ext cx="6184900" cy="476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457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Follow-up period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23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Measures of transmissibility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 rate:</a:t>
            </a:r>
            <a:r>
              <a:rPr lang="en-US" sz="2800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proportion of susceptible individuals in a given setting that become infected.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Reproduction number: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(average) number of successful transmission per infectious individual.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Basic reproduction number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57200" y="33147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19431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3238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4381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952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15621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21717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857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909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9243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38600" y="47625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8600" y="52959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58293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5" idx="3"/>
          </p:cNvCxnSpPr>
          <p:nvPr/>
        </p:nvCxnSpPr>
        <p:spPr>
          <a:xfrm flipV="1">
            <a:off x="838200" y="2268538"/>
            <a:ext cx="1198563" cy="123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6" idx="2"/>
          </p:cNvCxnSpPr>
          <p:nvPr/>
        </p:nvCxnSpPr>
        <p:spPr>
          <a:xfrm flipV="1">
            <a:off x="838200" y="34290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>
            <a:off x="838200" y="3505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7"/>
            <a:endCxn id="8" idx="2"/>
          </p:cNvCxnSpPr>
          <p:nvPr/>
        </p:nvCxnSpPr>
        <p:spPr>
          <a:xfrm rot="5400000" flipH="1" flipV="1">
            <a:off x="2668587" y="781051"/>
            <a:ext cx="855663" cy="1579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7"/>
            <a:endCxn id="9" idx="2"/>
          </p:cNvCxnSpPr>
          <p:nvPr/>
        </p:nvCxnSpPr>
        <p:spPr>
          <a:xfrm rot="5400000" flipH="1" flipV="1">
            <a:off x="2973387" y="1085851"/>
            <a:ext cx="246063" cy="1579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7"/>
            <a:endCxn id="10" idx="2"/>
          </p:cNvCxnSpPr>
          <p:nvPr/>
        </p:nvCxnSpPr>
        <p:spPr>
          <a:xfrm rot="16200000" flipH="1">
            <a:off x="2914650" y="1390651"/>
            <a:ext cx="363537" cy="1579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11" idx="2"/>
          </p:cNvCxnSpPr>
          <p:nvPr/>
        </p:nvCxnSpPr>
        <p:spPr>
          <a:xfrm flipV="1">
            <a:off x="2362200" y="30480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2" idx="2"/>
          </p:cNvCxnSpPr>
          <p:nvPr/>
        </p:nvCxnSpPr>
        <p:spPr>
          <a:xfrm>
            <a:off x="2362200" y="34290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6"/>
            <a:endCxn id="13" idx="2"/>
          </p:cNvCxnSpPr>
          <p:nvPr/>
        </p:nvCxnSpPr>
        <p:spPr>
          <a:xfrm>
            <a:off x="2362200" y="34290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14" idx="2"/>
          </p:cNvCxnSpPr>
          <p:nvPr/>
        </p:nvCxnSpPr>
        <p:spPr>
          <a:xfrm>
            <a:off x="2286000" y="457200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5" idx="2"/>
          </p:cNvCxnSpPr>
          <p:nvPr/>
        </p:nvCxnSpPr>
        <p:spPr>
          <a:xfrm>
            <a:off x="2286000" y="45720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6"/>
            <a:endCxn id="16" idx="2"/>
          </p:cNvCxnSpPr>
          <p:nvPr/>
        </p:nvCxnSpPr>
        <p:spPr>
          <a:xfrm>
            <a:off x="2286000" y="4572000"/>
            <a:ext cx="1752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6" name="Rectangle 46"/>
          <p:cNvSpPr>
            <a:spLocks noChangeArrowheads="1"/>
          </p:cNvSpPr>
          <p:nvPr/>
        </p:nvSpPr>
        <p:spPr bwMode="auto">
          <a:xfrm>
            <a:off x="4419600" y="1447800"/>
            <a:ext cx="449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Basic reproduction number (R</a:t>
            </a:r>
            <a:r>
              <a:rPr lang="en-US" b="1" baseline="-25000"/>
              <a:t>0</a:t>
            </a:r>
            <a:r>
              <a:rPr lang="en-US" b="1"/>
              <a:t>):</a:t>
            </a:r>
          </a:p>
          <a:p>
            <a:r>
              <a:rPr lang="en-US" b="1"/>
              <a:t>Expected number of cases caused by a typical infectious individual in a susceptible population.</a:t>
            </a:r>
          </a:p>
        </p:txBody>
      </p:sp>
      <p:sp>
        <p:nvSpPr>
          <p:cNvPr id="17437" name="Rectangle 47"/>
          <p:cNvSpPr>
            <a:spLocks noChangeArrowheads="1"/>
          </p:cNvSpPr>
          <p:nvPr/>
        </p:nvSpPr>
        <p:spPr bwMode="auto">
          <a:xfrm>
            <a:off x="4648200" y="28956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/>
              <a:t>R0 ≤ 1</a:t>
            </a:r>
          </a:p>
          <a:p>
            <a:r>
              <a:rPr lang="en-US"/>
              <a:t>disease dies out</a:t>
            </a:r>
          </a:p>
        </p:txBody>
      </p:sp>
      <p:sp>
        <p:nvSpPr>
          <p:cNvPr id="17438" name="Rectangle 48"/>
          <p:cNvSpPr>
            <a:spLocks noChangeArrowheads="1"/>
          </p:cNvSpPr>
          <p:nvPr/>
        </p:nvSpPr>
        <p:spPr bwMode="auto">
          <a:xfrm>
            <a:off x="4724400" y="3886200"/>
            <a:ext cx="213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/>
              <a:t>R0 &gt; 1</a:t>
            </a:r>
          </a:p>
          <a:p>
            <a:r>
              <a:rPr lang="en-US"/>
              <a:t>disease can invade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0" y="5257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SPECIFIC MEASURE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868363"/>
          </a:xfrm>
        </p:spPr>
        <p:txBody>
          <a:bodyPr/>
          <a:lstStyle/>
          <a:p>
            <a:r>
              <a:rPr lang="en-US" b="1" dirty="0" smtClean="0"/>
              <a:t>Effective reproduction number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32004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1828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3124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42672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8382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1447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0574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2743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32766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38100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4648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5181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00600" y="57150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5" idx="3"/>
          </p:cNvCxnSpPr>
          <p:nvPr/>
        </p:nvCxnSpPr>
        <p:spPr>
          <a:xfrm flipV="1">
            <a:off x="1600200" y="2154238"/>
            <a:ext cx="1198563" cy="123666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6" idx="2"/>
          </p:cNvCxnSpPr>
          <p:nvPr/>
        </p:nvCxnSpPr>
        <p:spPr>
          <a:xfrm flipV="1">
            <a:off x="1600200" y="3314700"/>
            <a:ext cx="1143000" cy="76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>
            <a:off x="1600200" y="33909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14" idx="2"/>
          </p:cNvCxnSpPr>
          <p:nvPr/>
        </p:nvCxnSpPr>
        <p:spPr>
          <a:xfrm>
            <a:off x="3048000" y="4457700"/>
            <a:ext cx="175260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5" idx="2"/>
          </p:cNvCxnSpPr>
          <p:nvPr/>
        </p:nvCxnSpPr>
        <p:spPr>
          <a:xfrm>
            <a:off x="3048000" y="4457700"/>
            <a:ext cx="1752600" cy="914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6"/>
            <a:endCxn id="16" idx="2"/>
          </p:cNvCxnSpPr>
          <p:nvPr/>
        </p:nvCxnSpPr>
        <p:spPr>
          <a:xfrm>
            <a:off x="3048000" y="4457700"/>
            <a:ext cx="1752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24600" y="914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9" name="TextBox 31"/>
          <p:cNvSpPr txBox="1">
            <a:spLocks noChangeArrowheads="1"/>
          </p:cNvSpPr>
          <p:nvPr/>
        </p:nvSpPr>
        <p:spPr bwMode="auto">
          <a:xfrm>
            <a:off x="6324600" y="9906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Transmission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00800" y="1828800"/>
            <a:ext cx="1447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481" name="TextBox 36"/>
          <p:cNvSpPr txBox="1">
            <a:spLocks noChangeArrowheads="1"/>
          </p:cNvSpPr>
          <p:nvPr/>
        </p:nvSpPr>
        <p:spPr bwMode="auto">
          <a:xfrm>
            <a:off x="6324600" y="22098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 transmission</a:t>
            </a:r>
          </a:p>
        </p:txBody>
      </p:sp>
      <p:sp>
        <p:nvSpPr>
          <p:cNvPr id="39" name="Oval 38"/>
          <p:cNvSpPr/>
          <p:nvPr/>
        </p:nvSpPr>
        <p:spPr>
          <a:xfrm>
            <a:off x="6934200" y="2895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83" name="TextBox 40"/>
          <p:cNvSpPr txBox="1">
            <a:spLocks noChangeArrowheads="1"/>
          </p:cNvSpPr>
          <p:nvPr/>
        </p:nvSpPr>
        <p:spPr bwMode="auto">
          <a:xfrm>
            <a:off x="6705600" y="3429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Immune</a:t>
            </a:r>
          </a:p>
        </p:txBody>
      </p:sp>
      <p:sp>
        <p:nvSpPr>
          <p:cNvPr id="19484" name="Rectangle 42"/>
          <p:cNvSpPr>
            <a:spLocks noChangeArrowheads="1"/>
          </p:cNvSpPr>
          <p:nvPr/>
        </p:nvSpPr>
        <p:spPr bwMode="auto">
          <a:xfrm>
            <a:off x="5715000" y="4648200"/>
            <a:ext cx="3200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Effective reproductive number</a:t>
            </a:r>
          </a:p>
          <a:p>
            <a:r>
              <a:rPr lang="en-US"/>
              <a:t>Expected number of cases caused by a typical infectious individual</a:t>
            </a:r>
          </a:p>
          <a:p>
            <a:r>
              <a:rPr lang="en-US"/>
              <a:t>in a population that is not wholly susceptible.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09800"/>
            <a:ext cx="9144000" cy="251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Tahoma" pitchFamily="34" charset="0"/>
              </a:rPr>
              <a:t>Numerical values of the basic reproduction number and the critical vaccination proportion, </a:t>
            </a:r>
            <a:r>
              <a:rPr lang="en-US" sz="2800" b="1" i="1" smtClean="0">
                <a:latin typeface="Tahoma" pitchFamily="34" charset="0"/>
              </a:rPr>
              <a:t>pc</a:t>
            </a:r>
            <a:r>
              <a:rPr lang="en-US" sz="4000" smtClean="0"/>
              <a:t> 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2590800"/>
            <a:ext cx="8688388" cy="1981200"/>
          </a:xfrm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3400" y="5803900"/>
            <a:ext cx="7924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Scherer, A. &amp; McLean, A. Mathematical models of vaccination. </a:t>
            </a:r>
            <a:r>
              <a:rPr lang="en-US" i="1"/>
              <a:t>Br Med Bull</a:t>
            </a:r>
            <a:r>
              <a:rPr lang="en-US"/>
              <a:t> 62, 187-199 (2002).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81000" y="4724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Infectious disease &amp; agents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10550" cy="5334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infectious disease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disease that is caused by the invasion of a host by agents whose activities harm the host's tissues (that is, they cause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can be transmitted to other individuals (that is, they are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infectious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Prions</a:t>
            </a: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Bacteria</a:t>
            </a: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Fungi</a:t>
            </a: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Protozoa</a:t>
            </a:r>
          </a:p>
          <a:p>
            <a:pPr lvl="2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Helminths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Arthropods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0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Classification of infectious agents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8090" y="64493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MICROPARASITES</a:t>
            </a:r>
          </a:p>
        </p:txBody>
      </p:sp>
      <p:pic>
        <p:nvPicPr>
          <p:cNvPr id="6" name="Picture 12" descr="ebol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679965"/>
            <a:ext cx="1611014" cy="1447800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705641" y="685800"/>
            <a:ext cx="1438359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 eaLnBrk="0" hangingPunct="0"/>
            <a:r>
              <a:rPr lang="en-GB" i="1" dirty="0">
                <a:solidFill>
                  <a:srgbClr val="FFFF00"/>
                </a:solidFill>
              </a:rPr>
              <a:t>Ebola virus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343400"/>
            <a:ext cx="3569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MACROPARASITES</a:t>
            </a:r>
            <a:endParaRPr lang="en-US" sz="2800" b="1" dirty="0"/>
          </a:p>
        </p:txBody>
      </p:sp>
      <p:pic>
        <p:nvPicPr>
          <p:cNvPr id="13" name="Picture 27" descr="trypanoso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514600"/>
            <a:ext cx="1447800" cy="1681163"/>
          </a:xfrm>
          <a:prstGeom prst="rect">
            <a:avLst/>
          </a:prstGeom>
          <a:noFill/>
        </p:spPr>
      </p:pic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70584" y="2153009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FFFF00"/>
                </a:solidFill>
              </a:rPr>
              <a:t>Trypanosoma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15" name="Picture 14" descr="e-coli-o157h7-4800_0_thumbnai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8410" y="2211076"/>
            <a:ext cx="1600200" cy="1600200"/>
          </a:xfrm>
          <a:prstGeom prst="rect">
            <a:avLst/>
          </a:prstGeom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150153" y="3834944"/>
            <a:ext cx="2868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</a:rPr>
              <a:t>Escherichia coli O157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17" name="Picture 16" descr="aspergilli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40026" y="2495610"/>
            <a:ext cx="1750548" cy="1524000"/>
          </a:xfrm>
          <a:prstGeom prst="rect">
            <a:avLst/>
          </a:prstGeom>
        </p:spPr>
      </p:pic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649210" y="4038600"/>
            <a:ext cx="13131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FFFF00"/>
                </a:solidFill>
              </a:rPr>
              <a:t>Aspergillus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1752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Protozoa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23234" y="176158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Bacteria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990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Virus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62290" y="2054679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Fungi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28" name="Picture 4" descr="PHIL Image 1119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4724400"/>
            <a:ext cx="1524000" cy="106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553200" y="5867400"/>
            <a:ext cx="312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 err="1"/>
              <a:t>Schistosoma</a:t>
            </a:r>
            <a:r>
              <a:rPr lang="en-US" i="1" dirty="0"/>
              <a:t> </a:t>
            </a:r>
            <a:r>
              <a:rPr lang="en-US" i="1" dirty="0" err="1" smtClean="0"/>
              <a:t>mansoni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38800" y="4648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Trematodes</a:t>
            </a:r>
            <a:endParaRPr lang="en-US" sz="2000" b="1" dirty="0"/>
          </a:p>
        </p:txBody>
      </p:sp>
      <p:pic>
        <p:nvPicPr>
          <p:cNvPr id="31" name="Picture 2" descr="PHIL Image 868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098174"/>
            <a:ext cx="1371600" cy="175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52400" y="6488668"/>
            <a:ext cx="327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western </a:t>
            </a:r>
            <a:r>
              <a:rPr lang="en-US" dirty="0"/>
              <a:t>blacklegged tick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71600" y="51054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Ectoparasites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4800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Nematodes</a:t>
            </a:r>
            <a:endParaRPr lang="en-US" sz="2000" b="1" dirty="0"/>
          </a:p>
        </p:txBody>
      </p:sp>
      <p:pic>
        <p:nvPicPr>
          <p:cNvPr id="2050" name="Picture 2" descr="c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248" y="2514600"/>
            <a:ext cx="2054225" cy="129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46276" y="2035254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Prions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26" name="Picture 2" descr="http://img.medscape.com/pi/emed/ckb/dermatology/1048885-1109642-213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97" y="5290916"/>
            <a:ext cx="1764781" cy="11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1012" y="643880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Mansonella</a:t>
            </a:r>
            <a:r>
              <a:rPr lang="en-US" i="1" dirty="0"/>
              <a:t> </a:t>
            </a:r>
            <a:r>
              <a:rPr lang="en-US" i="1" dirty="0" err="1"/>
              <a:t>streptocerca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9964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>
                <a:solidFill>
                  <a:srgbClr val="FFFF00"/>
                </a:solidFill>
              </a:rPr>
              <a:t>Microparasites</a:t>
            </a:r>
            <a:endParaRPr lang="en-US" sz="2800" u="sng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844" y="1578519"/>
            <a:ext cx="7696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hort </a:t>
            </a:r>
            <a:r>
              <a:rPr lang="en-US" sz="2000" dirty="0"/>
              <a:t>generation times relative to the </a:t>
            </a:r>
            <a:r>
              <a:rPr lang="en-US" sz="2000" dirty="0" smtClean="0"/>
              <a:t>hosts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Multiply within host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Reach large populations within host (e.g. H1N1 Viral Load: 10</a:t>
            </a:r>
            <a:r>
              <a:rPr lang="en-US" sz="2000" baseline="30000" dirty="0" smtClean="0"/>
              <a:t>8</a:t>
            </a:r>
            <a:r>
              <a:rPr lang="en-US" sz="2000" dirty="0" smtClean="0"/>
              <a:t> </a:t>
            </a:r>
            <a:r>
              <a:rPr lang="en-US" sz="2000" dirty="0" err="1" smtClean="0"/>
              <a:t>virions</a:t>
            </a:r>
            <a:r>
              <a:rPr lang="en-US" sz="2000" dirty="0" smtClean="0"/>
              <a:t>/mL of respiratory secretion)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Unit of interest: </a:t>
            </a:r>
            <a:r>
              <a:rPr lang="en-US" sz="2000" u="sng" dirty="0" smtClean="0"/>
              <a:t>Host (infection and immune status)</a:t>
            </a:r>
            <a:endParaRPr lang="en-US" sz="2000" u="sng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410063"/>
            <a:ext cx="647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Susceptible</a:t>
            </a:r>
          </a:p>
          <a:p>
            <a:endParaRPr lang="en-US" sz="2000" dirty="0"/>
          </a:p>
          <a:p>
            <a:r>
              <a:rPr lang="en-US" sz="2000" dirty="0" smtClean="0"/>
              <a:t>Infectious</a:t>
            </a:r>
          </a:p>
          <a:p>
            <a:endParaRPr lang="en-US" sz="2000" dirty="0"/>
          </a:p>
          <a:p>
            <a:r>
              <a:rPr lang="en-US" sz="2000" dirty="0" smtClean="0"/>
              <a:t>Recovered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453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odel for </a:t>
            </a:r>
            <a:r>
              <a:rPr lang="en-US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microparasites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410" y="1586755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95000"/>
            </a:pPr>
            <a:r>
              <a:rPr lang="en-US" sz="2400" dirty="0" smtClean="0">
                <a:solidFill>
                  <a:srgbClr val="FFFF00"/>
                </a:solidFill>
              </a:rPr>
              <a:t>Host population </a:t>
            </a:r>
            <a:r>
              <a:rPr lang="en-US" sz="2400" dirty="0"/>
              <a:t>is subdivided into broad </a:t>
            </a:r>
            <a:r>
              <a:rPr lang="en-US" sz="2400" dirty="0" smtClean="0"/>
              <a:t>compartments based on infection and immune status.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53335" y="3810000"/>
            <a:ext cx="158115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62885" y="39624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95882" y="43053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19732" y="41148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01035" y="3908534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02148" y="44577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3460" y="41148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73295" y="43053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01895" y="45339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97020" y="5009852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Susceptible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2634485" y="4343400"/>
            <a:ext cx="990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57600" y="3810000"/>
            <a:ext cx="158115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67150" y="39624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00147" y="43053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23997" y="41148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05300" y="3908534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06413" y="44577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7725" y="41148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77560" y="43053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160" y="45339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01285" y="5009852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Infectious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7" idx="3"/>
          </p:cNvCxnSpPr>
          <p:nvPr/>
        </p:nvCxnSpPr>
        <p:spPr>
          <a:xfrm>
            <a:off x="5238750" y="4343400"/>
            <a:ext cx="990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61865" y="3810000"/>
            <a:ext cx="158115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71415" y="39624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04412" y="43053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28262" y="41148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09565" y="3908534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10678" y="44577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61990" y="41148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81825" y="43053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0425" y="45339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05550" y="5009852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2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>
                <a:solidFill>
                  <a:srgbClr val="FFFF00"/>
                </a:solidFill>
              </a:rPr>
              <a:t>Macroparasites</a:t>
            </a:r>
            <a:endParaRPr lang="en-US" sz="2800" u="sng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828800"/>
            <a:ext cx="736540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/>
              <a:t>Specialized infective stages and complex life </a:t>
            </a:r>
            <a:r>
              <a:rPr lang="en-GB" sz="2000" dirty="0" smtClean="0"/>
              <a:t>cycles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Do not multiply within the host, reproduce and release eggs or larvae into the environment</a:t>
            </a:r>
          </a:p>
          <a:p>
            <a:pPr>
              <a:spcBef>
                <a:spcPct val="20000"/>
              </a:spcBef>
            </a:pPr>
            <a:endParaRPr lang="en-GB" sz="20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/>
              <a:t>Host morbidity depends on </a:t>
            </a:r>
            <a:r>
              <a:rPr lang="en-GB" sz="2000" dirty="0" smtClean="0"/>
              <a:t>burden</a:t>
            </a:r>
          </a:p>
          <a:p>
            <a:pPr>
              <a:spcBef>
                <a:spcPct val="20000"/>
              </a:spcBef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 smtClean="0"/>
              <a:t>Unit of interest: </a:t>
            </a:r>
            <a:r>
              <a:rPr lang="en-GB" sz="2000" u="sng" dirty="0" smtClean="0"/>
              <a:t>Host parasite burden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u="sng" dirty="0"/>
          </a:p>
          <a:p>
            <a:pPr>
              <a:spcBef>
                <a:spcPct val="20000"/>
              </a:spcBef>
            </a:pPr>
            <a:endParaRPr lang="en-GB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384989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fe cycle of Schistosoma sp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086600" cy="58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9000" y="1524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>
                <a:solidFill>
                  <a:srgbClr val="FFFF00"/>
                </a:solidFill>
              </a:rPr>
              <a:t>Schistosoma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1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9" y="762000"/>
            <a:ext cx="7776882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8235" y="246530"/>
            <a:ext cx="8258735" cy="287899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sz="1412" b="1">
                <a:solidFill>
                  <a:schemeClr val="tx2"/>
                </a:solidFill>
              </a:rPr>
              <a:t>Figure 1. Schematic diagram of the schistosome disease model.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26676" y="5748618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059"/>
              <a:t>Mangal TD, Paterson S, Fenton A (2008) Predicting the Impact of Long-Term Temperature Changes on the Epidemiology and Control of Schistosomiasis: A Mechanistic Model. PLoS ONE 3(1): e1438. doi:10.1371/journal.pone.0001438</a:t>
            </a:r>
          </a:p>
          <a:p>
            <a:pPr eaLnBrk="1" hangingPunct="1"/>
            <a:r>
              <a:rPr lang="en-US" altLang="en-US" sz="1059">
                <a:hlinkClick r:id="rId3"/>
              </a:rPr>
              <a:t>http://www.plosone.org/article/info:doi/10.1371/journal.pone.0001438</a:t>
            </a:r>
            <a:endParaRPr lang="en-US" altLang="en-US" sz="1059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76" y="6342530"/>
            <a:ext cx="2140324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79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2029</TotalTime>
  <Words>822</Words>
  <Application>Microsoft Macintosh PowerPoint</Application>
  <PresentationFormat>On-screen Show (4:3)</PresentationFormat>
  <Paragraphs>168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Depth</vt:lpstr>
      <vt:lpstr>    Introduction to infectious  disease epidemiology  </vt:lpstr>
      <vt:lpstr>Learning objectives</vt:lpstr>
      <vt:lpstr>Infectious disease &amp; agents</vt:lpstr>
      <vt:lpstr>PowerPoint Presentation</vt:lpstr>
      <vt:lpstr>PowerPoint Presentation</vt:lpstr>
      <vt:lpstr>Model for microparasites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Disease timeline for ebola</vt:lpstr>
      <vt:lpstr>PowerPoint Presentation</vt:lpstr>
      <vt:lpstr>PowerPoint Presentation</vt:lpstr>
      <vt:lpstr>PowerPoint Presentation</vt:lpstr>
      <vt:lpstr>PowerPoint Presentation</vt:lpstr>
      <vt:lpstr>Epidemiological temporal patterns</vt:lpstr>
      <vt:lpstr>Endemic patterns</vt:lpstr>
      <vt:lpstr>PowerPoint Presentation</vt:lpstr>
      <vt:lpstr>PowerPoint Presentation</vt:lpstr>
      <vt:lpstr>PowerPoint Presentation</vt:lpstr>
      <vt:lpstr>Epidemic patterns: SARS epidemic </vt:lpstr>
      <vt:lpstr>Measures of Disease Frequency</vt:lpstr>
      <vt:lpstr>PowerPoint Presentation</vt:lpstr>
      <vt:lpstr>PowerPoint Presentation</vt:lpstr>
      <vt:lpstr>Measures of transmissibility</vt:lpstr>
      <vt:lpstr>Basic reproduction number</vt:lpstr>
      <vt:lpstr>Effective reproduction number</vt:lpstr>
      <vt:lpstr>Numerical values of the basic reproduction number and the critical vaccination proportion, pc 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clanzas</cp:lastModifiedBy>
  <cp:revision>214</cp:revision>
  <dcterms:created xsi:type="dcterms:W3CDTF">2010-08-11T19:38:13Z</dcterms:created>
  <dcterms:modified xsi:type="dcterms:W3CDTF">2015-08-19T17:24:58Z</dcterms:modified>
</cp:coreProperties>
</file>