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6"/>
  </p:notesMasterIdLst>
  <p:sldIdLst>
    <p:sldId id="256" r:id="rId2"/>
    <p:sldId id="263" r:id="rId3"/>
    <p:sldId id="264" r:id="rId4"/>
    <p:sldId id="265" r:id="rId5"/>
    <p:sldId id="257" r:id="rId6"/>
    <p:sldId id="261" r:id="rId7"/>
    <p:sldId id="270" r:id="rId8"/>
    <p:sldId id="273" r:id="rId9"/>
    <p:sldId id="266" r:id="rId10"/>
    <p:sldId id="258" r:id="rId11"/>
    <p:sldId id="268" r:id="rId12"/>
    <p:sldId id="269" r:id="rId13"/>
    <p:sldId id="267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780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8ADF9-91C1-FF45-89CA-87A1DD4783C9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40907-108D-134D-A17F-D9C77A09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08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pops</a:t>
            </a:r>
            <a:r>
              <a:rPr lang="en-US" baseline="0" dirty="0" smtClean="0"/>
              <a:t> out in your head when you hear the word “network”? Please give me a few examples.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40907-108D-134D-A17F-D9C77A097C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77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Propose</a:t>
            </a:r>
            <a:r>
              <a:rPr lang="en-US" baseline="0" dirty="0" smtClean="0"/>
              <a:t> some more networks : transportation? social? animal? political? bipartite network? vector-host network</a:t>
            </a:r>
            <a:r>
              <a:rPr lang="en-US" baseline="0" smtClean="0"/>
              <a:t>, marriage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40907-108D-134D-A17F-D9C77A097C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72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vertex: individuals in the network; edge: interactions. physical or virtual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40907-108D-134D-A17F-D9C77A097C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16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baseline="0" dirty="0" smtClean="0"/>
              <a:t> of directed network? Undirected network? Consider transplant or blood donating: directed.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40907-108D-134D-A17F-D9C77A097C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84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rigorous</a:t>
            </a:r>
            <a:r>
              <a:rPr lang="en-US" baseline="0" dirty="0" smtClean="0"/>
              <a:t> way to </a:t>
            </a:r>
            <a:r>
              <a:rPr lang="en-US" baseline="0" smtClean="0"/>
              <a:t>characterize network</a:t>
            </a:r>
            <a:endParaRPr lang="en-US" smtClean="0"/>
          </a:p>
          <a:p>
            <a:r>
              <a:rPr lang="en-US" dirty="0" smtClean="0"/>
              <a:t>Depends on the</a:t>
            </a:r>
            <a:r>
              <a:rPr lang="en-US" baseline="0" dirty="0" smtClean="0"/>
              <a:t> types of networks. The diagonal (</a:t>
            </a:r>
            <a:r>
              <a:rPr lang="en-US" baseline="0" dirty="0" err="1" smtClean="0"/>
              <a:t>Mii</a:t>
            </a:r>
            <a:r>
              <a:rPr lang="en-US" baseline="0" dirty="0" smtClean="0"/>
              <a:t>) is always 0. For binary network, it’s either 0 or 1 meaning whether or not. For valued/weighted network, it’s the actual number. For undirected network, </a:t>
            </a:r>
            <a:r>
              <a:rPr lang="en-US" baseline="0" dirty="0" err="1" smtClean="0"/>
              <a:t>Mij</a:t>
            </a:r>
            <a:r>
              <a:rPr lang="en-US" baseline="0" dirty="0" smtClean="0"/>
              <a:t>=</a:t>
            </a:r>
            <a:r>
              <a:rPr lang="en-US" baseline="0" dirty="0" err="1" smtClean="0"/>
              <a:t>Mji</a:t>
            </a:r>
            <a:r>
              <a:rPr lang="en-US" baseline="0" dirty="0" smtClean="0"/>
              <a:t>. For directed network, does not necessarily hold.</a:t>
            </a:r>
          </a:p>
          <a:p>
            <a:r>
              <a:rPr lang="en-US" baseline="0" dirty="0" smtClean="0"/>
              <a:t>Now try some exercise – each magnetic circle is your little buddies and you need to construct a network with them. Just use your creativity.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40907-108D-134D-A17F-D9C77A097C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21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describe the network, e.g. a</a:t>
            </a:r>
            <a:r>
              <a:rPr lang="en-US" baseline="0" dirty="0" smtClean="0"/>
              <a:t> 10-vertices network has a total of more than 1,000 possible combinations </a:t>
            </a:r>
          </a:p>
          <a:p>
            <a:r>
              <a:rPr lang="en-US" baseline="0" dirty="0" smtClean="0"/>
              <a:t>Some important networks: null, ring, full, and … hello kitty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40907-108D-134D-A17F-D9C77A097C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22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“super-spreader”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40907-108D-134D-A17F-D9C77A097C9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1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11/13/2015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11/13/2015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11/13/2015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Network Models:</a:t>
            </a:r>
            <a:br>
              <a:rPr lang="en-US" b="1" dirty="0" smtClean="0"/>
            </a:br>
            <a:r>
              <a:rPr lang="en-US" b="1" dirty="0" smtClean="0"/>
              <a:t>A Short Introduction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6179" y="4715794"/>
            <a:ext cx="6400800" cy="1473200"/>
          </a:xfrm>
        </p:spPr>
        <p:txBody>
          <a:bodyPr/>
          <a:lstStyle/>
          <a:p>
            <a:r>
              <a:rPr lang="en-US" dirty="0" smtClean="0"/>
              <a:t>CBS 810</a:t>
            </a:r>
          </a:p>
          <a:p>
            <a:r>
              <a:rPr lang="en-US" dirty="0" smtClean="0"/>
              <a:t>Shi Chen and Cristina </a:t>
            </a:r>
            <a:r>
              <a:rPr lang="en-US" dirty="0" err="1" smtClean="0"/>
              <a:t>Lanzas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35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Density (</a:t>
            </a:r>
            <a:r>
              <a:rPr lang="en-US" b="1" i="1" dirty="0" smtClean="0"/>
              <a:t>d</a:t>
            </a:r>
            <a:r>
              <a:rPr lang="en-US" b="1" dirty="0" smtClean="0"/>
              <a:t>):</a:t>
            </a:r>
          </a:p>
          <a:p>
            <a:r>
              <a:rPr lang="en-US" dirty="0" smtClean="0"/>
              <a:t>Ratio of all </a:t>
            </a:r>
            <a:r>
              <a:rPr lang="en-US" i="1" dirty="0" smtClean="0"/>
              <a:t>observed</a:t>
            </a:r>
            <a:r>
              <a:rPr lang="en-US" dirty="0" smtClean="0"/>
              <a:t> edges to all </a:t>
            </a:r>
            <a:r>
              <a:rPr lang="en-US" i="1" dirty="0" smtClean="0"/>
              <a:t>possible</a:t>
            </a:r>
            <a:r>
              <a:rPr lang="en-US" dirty="0" smtClean="0"/>
              <a:t> edges</a:t>
            </a:r>
          </a:p>
          <a:p>
            <a:endParaRPr lang="en-US" dirty="0"/>
          </a:p>
          <a:p>
            <a:r>
              <a:rPr lang="en-US" dirty="0" smtClean="0"/>
              <a:t>For a binary network  with </a:t>
            </a:r>
            <a:r>
              <a:rPr lang="en-US" i="1" dirty="0" smtClean="0"/>
              <a:t>n</a:t>
            </a:r>
            <a:r>
              <a:rPr lang="en-US" dirty="0" smtClean="0"/>
              <a:t> vertices and </a:t>
            </a:r>
            <a:r>
              <a:rPr lang="en-US" i="1" dirty="0" smtClean="0"/>
              <a:t>e</a:t>
            </a:r>
            <a:r>
              <a:rPr lang="en-US" dirty="0" smtClean="0"/>
              <a:t> edges</a:t>
            </a:r>
          </a:p>
          <a:p>
            <a:endParaRPr lang="en-US" b="1" dirty="0" smtClean="0"/>
          </a:p>
          <a:p>
            <a:pPr algn="ctr"/>
            <a:r>
              <a:rPr lang="en-US" b="1" i="1" dirty="0" smtClean="0"/>
              <a:t>d= 2e/n(n-1)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Measurements -- Density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57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commons/thumb/a/a8/Sample_Network.jpg/220px-Sample_Netwo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814" y="4030980"/>
            <a:ext cx="3002349" cy="251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Modularity:</a:t>
            </a:r>
          </a:p>
          <a:p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dirty="0" smtClean="0"/>
              <a:t>Strength of a network being separated to modules/clusters/sub-graphs</a:t>
            </a:r>
          </a:p>
          <a:p>
            <a:endParaRPr lang="en-US" dirty="0"/>
          </a:p>
          <a:p>
            <a:r>
              <a:rPr lang="en-US" b="1" dirty="0" smtClean="0"/>
              <a:t> Transitivity:</a:t>
            </a:r>
          </a:p>
          <a:p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dirty="0" smtClean="0"/>
              <a:t>How vertices tend to cluster in triplets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 and Transitivity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600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Centrality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Relative importance (influence) of the vertices</a:t>
            </a:r>
          </a:p>
          <a:p>
            <a:endParaRPr lang="en-US" dirty="0"/>
          </a:p>
          <a:p>
            <a:r>
              <a:rPr lang="en-US" smtClean="0"/>
              <a:t>Degree-centrality</a:t>
            </a:r>
            <a:endParaRPr lang="en-US" dirty="0" smtClean="0"/>
          </a:p>
          <a:p>
            <a:r>
              <a:rPr lang="en-US" dirty="0" smtClean="0"/>
              <a:t>Closeness-centrality</a:t>
            </a:r>
          </a:p>
          <a:p>
            <a:r>
              <a:rPr lang="en-US" dirty="0" smtClean="0"/>
              <a:t>Eigenvector-centrality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928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984413"/>
          </a:xfrm>
        </p:spPr>
        <p:txBody>
          <a:bodyPr/>
          <a:lstStyle/>
          <a:p>
            <a:r>
              <a:rPr lang="en-US" dirty="0" smtClean="0"/>
              <a:t>Explicitly consider “WAIFW” information</a:t>
            </a:r>
          </a:p>
          <a:p>
            <a:r>
              <a:rPr lang="en-US" dirty="0"/>
              <a:t> </a:t>
            </a:r>
            <a:r>
              <a:rPr lang="en-US" dirty="0" smtClean="0"/>
              <a:t>   2001 Foot-and-Mouth Disease epidemics (UK)</a:t>
            </a:r>
          </a:p>
          <a:p>
            <a:r>
              <a:rPr lang="en-US" dirty="0"/>
              <a:t> </a:t>
            </a:r>
            <a:r>
              <a:rPr lang="en-US" dirty="0" smtClean="0"/>
              <a:t>   2003 SARS epidemics (Asia)</a:t>
            </a:r>
          </a:p>
          <a:p>
            <a:r>
              <a:rPr lang="en-US" dirty="0"/>
              <a:t> </a:t>
            </a:r>
            <a:r>
              <a:rPr lang="en-US" dirty="0" smtClean="0"/>
              <a:t>   2014 Ebola epidemics (US)</a:t>
            </a:r>
          </a:p>
          <a:p>
            <a:endParaRPr lang="en-US" dirty="0"/>
          </a:p>
          <a:p>
            <a:r>
              <a:rPr lang="en-US" dirty="0" smtClean="0"/>
              <a:t>Problems</a:t>
            </a:r>
          </a:p>
          <a:p>
            <a:r>
              <a:rPr lang="en-US" dirty="0"/>
              <a:t> </a:t>
            </a:r>
            <a:r>
              <a:rPr lang="en-US" dirty="0" smtClean="0"/>
              <a:t>    Resolution (spatial, temporal, etc.)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Models in Epidemiology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24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ai.arizona.edu/research/bioportal/images/SNA-SA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56" y="1104900"/>
            <a:ext cx="8736964" cy="559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77440" y="388620"/>
            <a:ext cx="4549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2003 SARS Epidemics in Asia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04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Cattle Contact Networks</a:t>
            </a:r>
            <a:endParaRPr lang="en-US" dirty="0"/>
          </a:p>
        </p:txBody>
      </p:sp>
      <p:pic>
        <p:nvPicPr>
          <p:cNvPr id="6" name="Picture 5" descr="2pm.eps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14272"/>
            <a:ext cx="6004560" cy="600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2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Infrastructure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l="-59862" t="-10827" r="-54864" b="10827"/>
          <a:stretch/>
        </p:blipFill>
        <p:spPr>
          <a:xfrm>
            <a:off x="-1036134" y="1591056"/>
            <a:ext cx="10449306" cy="486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8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Facebook Network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04" y="2528737"/>
            <a:ext cx="5392391" cy="392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5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V</a:t>
            </a:r>
            <a:r>
              <a:rPr lang="en-US" b="1" dirty="0" smtClean="0"/>
              <a:t>ertex (Node)</a:t>
            </a:r>
          </a:p>
          <a:p>
            <a:endParaRPr lang="en-US" dirty="0"/>
          </a:p>
          <a:p>
            <a:r>
              <a:rPr lang="en-US" b="1" u="sng" dirty="0" smtClean="0"/>
              <a:t>E</a:t>
            </a:r>
            <a:r>
              <a:rPr lang="en-US" b="1" dirty="0" smtClean="0"/>
              <a:t>dge (Link)</a:t>
            </a:r>
          </a:p>
          <a:p>
            <a:endParaRPr lang="en-US" b="1" dirty="0"/>
          </a:p>
          <a:p>
            <a:r>
              <a:rPr lang="en-US" b="1" dirty="0" smtClean="0"/>
              <a:t>G = (</a:t>
            </a:r>
            <a:r>
              <a:rPr lang="en-US" b="1" u="sng" dirty="0" smtClean="0"/>
              <a:t>V</a:t>
            </a:r>
            <a:r>
              <a:rPr lang="en-US" b="1" dirty="0" smtClean="0"/>
              <a:t>,</a:t>
            </a:r>
            <a:r>
              <a:rPr lang="en-US" b="1" u="sng" dirty="0" smtClean="0"/>
              <a:t>E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“Network”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650" y="2675467"/>
            <a:ext cx="36195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5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647093" cy="3450696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Binary Network  (0/1) : Whether OR not connected</a:t>
            </a:r>
            <a:endParaRPr lang="en-US" b="1" dirty="0"/>
          </a:p>
          <a:p>
            <a:r>
              <a:rPr lang="en-US" b="1" dirty="0" smtClean="0"/>
              <a:t>Weighted (Valued) Network : How strong is the connection</a:t>
            </a:r>
          </a:p>
          <a:p>
            <a:endParaRPr lang="en-US" b="1" dirty="0"/>
          </a:p>
          <a:p>
            <a:r>
              <a:rPr lang="en-US" b="1" dirty="0" smtClean="0"/>
              <a:t>Directed Network </a:t>
            </a:r>
          </a:p>
          <a:p>
            <a:r>
              <a:rPr lang="en-US" b="1" dirty="0" smtClean="0"/>
              <a:t>Undirected Network</a:t>
            </a:r>
          </a:p>
          <a:p>
            <a:endParaRPr lang="en-US" dirty="0"/>
          </a:p>
          <a:p>
            <a:r>
              <a:rPr lang="en-US" b="1" dirty="0"/>
              <a:t>Spatially </a:t>
            </a:r>
            <a:r>
              <a:rPr lang="en-US" b="1" dirty="0" smtClean="0"/>
              <a:t>Explicit Network</a:t>
            </a:r>
          </a:p>
          <a:p>
            <a:r>
              <a:rPr lang="en-US" b="1" dirty="0" smtClean="0"/>
              <a:t>Spatially Implicit Network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9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Network</a:t>
            </a:r>
            <a:endParaRPr lang="en-US" dirty="0"/>
          </a:p>
        </p:txBody>
      </p:sp>
      <p:pic>
        <p:nvPicPr>
          <p:cNvPr id="4" name="Content Placeholder 3" descr="2pm.eps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816" y="1928178"/>
            <a:ext cx="5569744" cy="483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35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Network 2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14" y="2304279"/>
            <a:ext cx="7642412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3520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Matrix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284263"/>
              </p:ext>
            </p:extLst>
          </p:nvPr>
        </p:nvGraphicFramePr>
        <p:xfrm>
          <a:off x="1524000" y="3001513"/>
          <a:ext cx="6714225" cy="31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845"/>
                <a:gridCol w="1342845"/>
                <a:gridCol w="1342845"/>
                <a:gridCol w="1342845"/>
                <a:gridCol w="1342845"/>
              </a:tblGrid>
              <a:tr h="629824">
                <a:tc>
                  <a:txBody>
                    <a:bodyPr/>
                    <a:lstStyle/>
                    <a:p>
                      <a:r>
                        <a:rPr lang="en-US" dirty="0" smtClean="0"/>
                        <a:t>Vertex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</a:tr>
              <a:tr h="629824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9824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9824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9824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45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2582</TotalTime>
  <Words>410</Words>
  <Application>Microsoft Office PowerPoint</Application>
  <PresentationFormat>On-screen Show (4:3)</PresentationFormat>
  <Paragraphs>83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Candara</vt:lpstr>
      <vt:lpstr>Symbol</vt:lpstr>
      <vt:lpstr>Waveform</vt:lpstr>
      <vt:lpstr>Network Models: A Short Introduction</vt:lpstr>
      <vt:lpstr>Cattle Contact Networks</vt:lpstr>
      <vt:lpstr>Internet Infrastructure</vt:lpstr>
      <vt:lpstr>Facebook Network</vt:lpstr>
      <vt:lpstr>What is a “Network”</vt:lpstr>
      <vt:lpstr>Types of Network</vt:lpstr>
      <vt:lpstr>Sample Network</vt:lpstr>
      <vt:lpstr>Sample Network 2</vt:lpstr>
      <vt:lpstr>Adjacency Matrix</vt:lpstr>
      <vt:lpstr>Network Measurements -- Density</vt:lpstr>
      <vt:lpstr>Modularity and Transitivity</vt:lpstr>
      <vt:lpstr>Centrality</vt:lpstr>
      <vt:lpstr>Network Models in Epidemiology</vt:lpstr>
      <vt:lpstr>PowerPoint Presentation</vt:lpstr>
    </vt:vector>
  </TitlesOfParts>
  <Company>UTK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Individual to Network: A Short Introduction</dc:title>
  <dc:creator>   </dc:creator>
  <cp:lastModifiedBy>Shi Chen</cp:lastModifiedBy>
  <cp:revision>84</cp:revision>
  <dcterms:created xsi:type="dcterms:W3CDTF">2014-06-21T23:28:57Z</dcterms:created>
  <dcterms:modified xsi:type="dcterms:W3CDTF">2015-11-13T22:38:12Z</dcterms:modified>
</cp:coreProperties>
</file>