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9"/>
  </p:notesMasterIdLst>
  <p:sldIdLst>
    <p:sldId id="279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90" r:id="rId10"/>
    <p:sldId id="291" r:id="rId11"/>
    <p:sldId id="288" r:id="rId12"/>
    <p:sldId id="295" r:id="rId13"/>
    <p:sldId id="292" r:id="rId14"/>
    <p:sldId id="289" r:id="rId15"/>
    <p:sldId id="294" r:id="rId16"/>
    <p:sldId id="293" r:id="rId17"/>
    <p:sldId id="28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1" autoAdjust="0"/>
  </p:normalViewPr>
  <p:slideViewPr>
    <p:cSldViewPr>
      <p:cViewPr varScale="1">
        <p:scale>
          <a:sx n="114" d="100"/>
          <a:sy n="114" d="100"/>
        </p:scale>
        <p:origin x="11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r>
              <a:rPr lang="en-US" baseline="0" dirty="0" smtClean="0"/>
              <a:t> become more and more complicated and shall deal with more realistic problems: homogeneous population? Homogeneous interaction? Differential equation: </a:t>
            </a:r>
            <a:r>
              <a:rPr lang="en-US" baseline="0" dirty="0" err="1" smtClean="0"/>
              <a:t>dS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dt</a:t>
            </a:r>
            <a:endParaRPr lang="en-US" baseline="0" dirty="0" smtClean="0"/>
          </a:p>
          <a:p>
            <a:r>
              <a:rPr lang="en-US" baseline="0" dirty="0" smtClean="0"/>
              <a:t>T is only one dimension; we live in the three-dimension world. So spatial component shouldn’t be ignored.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individuals</a:t>
            </a:r>
            <a:r>
              <a:rPr lang="en-US" baseline="0" dirty="0" smtClean="0"/>
              <a:t> are equal (true for disease transmission)</a:t>
            </a:r>
          </a:p>
          <a:p>
            <a:r>
              <a:rPr lang="en-US" baseline="0" dirty="0" smtClean="0"/>
              <a:t>We have mobile and static 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“Interaction” is the word for “transmission”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2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8305800" cy="3505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Spatial Model /</a:t>
            </a:r>
            <a:r>
              <a:rPr lang="en-US" sz="4000" b="1" dirty="0" err="1" smtClean="0"/>
              <a:t>Metapopulation</a:t>
            </a:r>
            <a:r>
              <a:rPr lang="en-US" sz="4000" b="1" dirty="0" smtClean="0"/>
              <a:t> Model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Shi Chen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disease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868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Cross-coupled </a:t>
            </a:r>
            <a:r>
              <a:rPr lang="en-US" sz="4000" b="1" dirty="0" err="1" smtClean="0"/>
              <a:t>Metapopulation</a:t>
            </a:r>
            <a:r>
              <a:rPr lang="en-US" sz="4000" b="1" dirty="0" smtClean="0"/>
              <a:t> Model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398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868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Cross-coupled </a:t>
            </a:r>
            <a:r>
              <a:rPr lang="en-US" sz="4000" b="1" dirty="0" err="1" smtClean="0"/>
              <a:t>Metapopulation</a:t>
            </a:r>
            <a:r>
              <a:rPr lang="en-US" sz="4000" b="1" dirty="0" smtClean="0"/>
              <a:t> Model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2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Compartment Mobility Model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22860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S1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9200" y="22860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48768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S2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29200" y="4878897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I2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2438400"/>
            <a:ext cx="2057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2895600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5029200"/>
            <a:ext cx="2057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71800" y="5486400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0"/>
          </p:cNvCxnSpPr>
          <p:nvPr/>
        </p:nvCxnSpPr>
        <p:spPr>
          <a:xfrm>
            <a:off x="21336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4343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12628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12628" y="5638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79983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84177" y="5638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Mobility Model (Migration)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8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Mobility Model (Migration)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636822"/>
            <a:ext cx="8991600" cy="46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Coupling and Synchrony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524000"/>
            <a:ext cx="7675350" cy="4351338"/>
          </a:xfrm>
        </p:spPr>
        <p:txBody>
          <a:bodyPr/>
          <a:lstStyle/>
          <a:p>
            <a:r>
              <a:rPr lang="en-US" dirty="0" smtClean="0"/>
              <a:t>Correlation between disease prevalence in two populations increases (</a:t>
            </a:r>
            <a:r>
              <a:rPr lang="en-US" dirty="0" err="1" smtClean="0"/>
              <a:t>sigmoidally</a:t>
            </a:r>
            <a:r>
              <a:rPr lang="en-US" dirty="0" smtClean="0"/>
              <a:t>) with the strength of interaction between subpopulations.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6999"/>
            <a:ext cx="8839200" cy="40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Coupling and Synchrony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752600"/>
            <a:ext cx="888380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915400" cy="1325563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Other Spatial Models for Disease Transmission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Differential Equations (Diffusion Model)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Cellular automata/Lattice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Agent-Based </a:t>
            </a:r>
            <a:r>
              <a:rPr lang="en-US" b="1" dirty="0"/>
              <a:t>Model (ABM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Network Model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Enumerate existing modeling approaches for infectious disease transmission that has spatial components;</a:t>
            </a:r>
          </a:p>
          <a:p>
            <a:endParaRPr lang="en-US" sz="2800" dirty="0"/>
          </a:p>
          <a:p>
            <a:r>
              <a:rPr lang="en-US" sz="2800" dirty="0" smtClean="0"/>
              <a:t>Explain basic ideas in </a:t>
            </a:r>
            <a:r>
              <a:rPr lang="en-US" sz="2800" dirty="0" err="1" smtClean="0"/>
              <a:t>metapopulation</a:t>
            </a:r>
            <a:r>
              <a:rPr lang="en-US" sz="2800" dirty="0" smtClean="0"/>
              <a:t> model;</a:t>
            </a:r>
          </a:p>
          <a:p>
            <a:endParaRPr lang="en-US" sz="2800" dirty="0"/>
          </a:p>
          <a:p>
            <a:r>
              <a:rPr lang="en-US" sz="2800" dirty="0" smtClean="0"/>
              <a:t>Formulate </a:t>
            </a:r>
            <a:r>
              <a:rPr lang="en-US" sz="2800" dirty="0" err="1" smtClean="0"/>
              <a:t>metapopulation</a:t>
            </a:r>
            <a:r>
              <a:rPr lang="en-US" sz="2800" dirty="0" smtClean="0"/>
              <a:t> model.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We’ve Learned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Compartment Model Family</a:t>
            </a:r>
          </a:p>
          <a:p>
            <a:r>
              <a:rPr lang="en-US" dirty="0"/>
              <a:t> </a:t>
            </a:r>
            <a:r>
              <a:rPr lang="en-US" dirty="0" smtClean="0"/>
              <a:t>    Simple SI/SIS/SIR Model (</a:t>
            </a:r>
            <a:r>
              <a:rPr lang="en-US" dirty="0"/>
              <a:t>s</a:t>
            </a:r>
            <a:r>
              <a:rPr lang="en-US" dirty="0" smtClean="0"/>
              <a:t>ingle pathogen/one host)</a:t>
            </a:r>
          </a:p>
          <a:p>
            <a:endParaRPr lang="en-US" dirty="0" smtClean="0"/>
          </a:p>
          <a:p>
            <a:r>
              <a:rPr lang="en-US" dirty="0" smtClean="0"/>
              <a:t>     Zoonotic/Multi-host Disease Model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Vector-borne Disease Model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Macroparasite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Multi-strain Model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3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Why Do We Need Spatial Model?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Disease Spread</a:t>
            </a:r>
          </a:p>
          <a:p>
            <a:endParaRPr lang="en-US" dirty="0" smtClean="0"/>
          </a:p>
          <a:p>
            <a:r>
              <a:rPr lang="en-US" dirty="0" smtClean="0"/>
              <a:t>       Heterogeneous </a:t>
            </a:r>
            <a:r>
              <a:rPr lang="en-US" dirty="0"/>
              <a:t>distribution of    </a:t>
            </a:r>
            <a:r>
              <a:rPr lang="en-US" dirty="0" smtClean="0"/>
              <a:t>  host/pathogen/environment interaction</a:t>
            </a:r>
          </a:p>
          <a:p>
            <a:endParaRPr lang="en-US" dirty="0"/>
          </a:p>
          <a:p>
            <a:r>
              <a:rPr lang="en-US" dirty="0" smtClean="0"/>
              <a:t>       Effect of local interactions for initial spread</a:t>
            </a:r>
          </a:p>
          <a:p>
            <a:endParaRPr lang="en-US" dirty="0"/>
          </a:p>
          <a:p>
            <a:r>
              <a:rPr lang="en-US" dirty="0" smtClean="0"/>
              <a:t>Control Strategies/ Intervention</a:t>
            </a:r>
          </a:p>
        </p:txBody>
      </p:sp>
    </p:spTree>
    <p:extLst>
      <p:ext uri="{BB962C8B-B14F-4D97-AF65-F5344CB8AC3E}">
        <p14:creationId xmlns:p14="http://schemas.microsoft.com/office/powerpoint/2010/main" val="29725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Metapopulation</a:t>
            </a:r>
            <a:r>
              <a:rPr lang="en-US" sz="4000" b="1" dirty="0" smtClean="0"/>
              <a:t> Models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4" y="2514600"/>
            <a:ext cx="9144000" cy="4440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923" y="1506982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u="sng" dirty="0" err="1"/>
              <a:t>metapopulation</a:t>
            </a:r>
            <a:r>
              <a:rPr lang="en-US" dirty="0"/>
              <a:t> is a group of populations that are separated by space but consist of the </a:t>
            </a:r>
            <a:r>
              <a:rPr lang="en-US" b="1" i="1" dirty="0">
                <a:solidFill>
                  <a:srgbClr val="FFC000"/>
                </a:solidFill>
              </a:rPr>
              <a:t>same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species. These spatially separated populations interact as individual members move from one population to another.</a:t>
            </a:r>
          </a:p>
        </p:txBody>
      </p:sp>
    </p:spTree>
    <p:extLst>
      <p:ext uri="{BB962C8B-B14F-4D97-AF65-F5344CB8AC3E}">
        <p14:creationId xmlns:p14="http://schemas.microsoft.com/office/powerpoint/2010/main" val="108586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Host Population and Interactions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878727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Major Types of </a:t>
            </a:r>
            <a:r>
              <a:rPr lang="en-US" sz="4000" b="1" dirty="0" err="1" smtClean="0"/>
              <a:t>Metapopulation</a:t>
            </a:r>
            <a:r>
              <a:rPr lang="en-US" sz="4000" b="1" dirty="0" smtClean="0"/>
              <a:t> 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Cross-coupled Model</a:t>
            </a:r>
          </a:p>
          <a:p>
            <a:r>
              <a:rPr lang="en-US" dirty="0"/>
              <a:t> </a:t>
            </a:r>
            <a:r>
              <a:rPr lang="en-US" dirty="0" smtClean="0"/>
              <a:t> Do not incorporate explicit mobility among populations</a:t>
            </a:r>
          </a:p>
          <a:p>
            <a:r>
              <a:rPr lang="en-US" dirty="0"/>
              <a:t> </a:t>
            </a:r>
            <a:r>
              <a:rPr lang="en-US" dirty="0" smtClean="0"/>
              <a:t> Incorporate the strength of contact within/between populations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C000"/>
                </a:solidFill>
              </a:rPr>
              <a:t>Mobility Model</a:t>
            </a:r>
          </a:p>
          <a:p>
            <a:r>
              <a:rPr lang="en-US" dirty="0"/>
              <a:t> </a:t>
            </a:r>
            <a:r>
              <a:rPr lang="en-US" dirty="0" smtClean="0"/>
              <a:t> Movement of individuals is modeled</a:t>
            </a:r>
          </a:p>
          <a:p>
            <a:r>
              <a:rPr lang="en-US" dirty="0"/>
              <a:t> </a:t>
            </a:r>
            <a:r>
              <a:rPr lang="en-US" dirty="0" smtClean="0"/>
              <a:t> Commuting or permeant migration as two most important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868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Cross-coupled </a:t>
            </a:r>
            <a:r>
              <a:rPr lang="en-US" sz="4000" b="1" dirty="0" err="1" smtClean="0"/>
              <a:t>Metapopulation</a:t>
            </a:r>
            <a:r>
              <a:rPr lang="en-US" sz="4000" b="1" dirty="0" smtClean="0"/>
              <a:t> 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 of interaction is incorporated in the force of infection using WAIFW matrices (spatially implicit)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factors such as wind or vector-borne diseases, interaction depends on </a:t>
            </a:r>
            <a:r>
              <a:rPr lang="en-US" b="1" i="1" dirty="0" smtClean="0"/>
              <a:t>distance</a:t>
            </a:r>
            <a:r>
              <a:rPr lang="en-US" dirty="0" smtClean="0"/>
              <a:t> (spatially explicit)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6353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915400" cy="1325563"/>
          </a:xfrm>
        </p:spPr>
        <p:txBody>
          <a:bodyPr/>
          <a:lstStyle/>
          <a:p>
            <a:r>
              <a:rPr lang="en-US" b="1" dirty="0" smtClean="0"/>
              <a:t>Compartment Cross-Coupled Model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22098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S1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9200" y="22098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48768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S2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29200" y="4878897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I2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2362200"/>
            <a:ext cx="2057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2819400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5029200"/>
            <a:ext cx="2057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71800" y="5486400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0"/>
          </p:cNvCxnSpPr>
          <p:nvPr/>
        </p:nvCxnSpPr>
        <p:spPr>
          <a:xfrm>
            <a:off x="2133600" y="167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4343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12628" y="2971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12628" y="5638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79983" y="2971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84177" y="5638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2308</TotalTime>
  <Words>346</Words>
  <Application>Microsoft Office PowerPoint</Application>
  <PresentationFormat>On-screen Show (4:3)</PresentationFormat>
  <Paragraphs>85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Spatial Model /Metapopulation Model</vt:lpstr>
      <vt:lpstr>Learning objectives</vt:lpstr>
      <vt:lpstr>What We’ve Learned So Far</vt:lpstr>
      <vt:lpstr>Why Do We Need Spatial Model?</vt:lpstr>
      <vt:lpstr>Metapopulation Models</vt:lpstr>
      <vt:lpstr>Host Population and Interactions</vt:lpstr>
      <vt:lpstr>Major Types of Metapopulation Model</vt:lpstr>
      <vt:lpstr>Cross-coupled Metapopulation Model</vt:lpstr>
      <vt:lpstr>Compartment Cross-Coupled Model</vt:lpstr>
      <vt:lpstr>Cross-coupled Metapopulation Model</vt:lpstr>
      <vt:lpstr>Cross-coupled Metapopulation Model</vt:lpstr>
      <vt:lpstr>Compartment Mobility Model</vt:lpstr>
      <vt:lpstr>Mobility Model (Migration)</vt:lpstr>
      <vt:lpstr>Mobility Model (Migration)</vt:lpstr>
      <vt:lpstr>Coupling and Synchrony</vt:lpstr>
      <vt:lpstr>Coupling and Synchrony</vt:lpstr>
      <vt:lpstr>Other Spatial Models for Disease Transmission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lunarmouse</cp:lastModifiedBy>
  <cp:revision>261</cp:revision>
  <dcterms:created xsi:type="dcterms:W3CDTF">2010-08-11T19:38:13Z</dcterms:created>
  <dcterms:modified xsi:type="dcterms:W3CDTF">2015-10-17T04:59:40Z</dcterms:modified>
</cp:coreProperties>
</file>