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75" r:id="rId3"/>
    <p:sldId id="274" r:id="rId4"/>
    <p:sldId id="286" r:id="rId5"/>
    <p:sldId id="277" r:id="rId6"/>
    <p:sldId id="281" r:id="rId7"/>
    <p:sldId id="282" r:id="rId8"/>
    <p:sldId id="283" r:id="rId9"/>
    <p:sldId id="284" r:id="rId10"/>
    <p:sldId id="285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8ADF9-91C1-FF45-89CA-87A1DD4783C9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40907-108D-134D-A17F-D9C77A09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0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40907-108D-134D-A17F-D9C77A097C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7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Entity: agents/spatial units (e.g. grids)/environments/collective</a:t>
            </a:r>
            <a:r>
              <a:rPr lang="en-US" baseline="0" dirty="0" smtClean="0"/>
              <a:t> population subpopulations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40907-108D-134D-A17F-D9C77A097C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9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http://www.netlogoweb.org/launch#http://www.netlogoweb.org/assets/modelslib/Sample%20Models/Networks/Virus%20on%20a%20Network.nlogo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40907-108D-134D-A17F-D9C77A097C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6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600200"/>
            <a:ext cx="8173585" cy="178010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Introduction to Agent-Based Model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6179" y="4715794"/>
            <a:ext cx="6400800" cy="1473200"/>
          </a:xfrm>
        </p:spPr>
        <p:txBody>
          <a:bodyPr/>
          <a:lstStyle/>
          <a:p>
            <a:r>
              <a:rPr lang="en-US" dirty="0" smtClean="0"/>
              <a:t>CBS 810</a:t>
            </a:r>
          </a:p>
          <a:p>
            <a:r>
              <a:rPr lang="en-US" dirty="0" smtClean="0"/>
              <a:t>Shi Chen and Cristina </a:t>
            </a:r>
            <a:r>
              <a:rPr lang="en-US" dirty="0" err="1" smtClean="0"/>
              <a:t>Lanzas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6. Sub-model (module)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What sub-models are in the model?</a:t>
            </a:r>
          </a:p>
          <a:p>
            <a:endParaRPr lang="en-US" b="1" dirty="0"/>
          </a:p>
          <a:p>
            <a:r>
              <a:rPr lang="en-US" b="1" dirty="0" smtClean="0"/>
              <a:t>      </a:t>
            </a:r>
            <a:r>
              <a:rPr lang="en-US" dirty="0" smtClean="0"/>
              <a:t>How the processes are related to the sub-models?</a:t>
            </a:r>
            <a:endParaRPr lang="en-US" b="1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n-US" b="1" dirty="0" smtClean="0"/>
              <a:t>Protocol of ABM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085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460" y="2219114"/>
            <a:ext cx="7408333" cy="3450696"/>
          </a:xfrm>
        </p:spPr>
        <p:txBody>
          <a:bodyPr/>
          <a:lstStyle/>
          <a:p>
            <a:r>
              <a:rPr lang="en-US" dirty="0" smtClean="0"/>
              <a:t>A “Hybrid” ABM Simulator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User-interface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Embedded code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Real-time simulation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NetLogo</a:t>
            </a:r>
            <a:r>
              <a:rPr lang="en-US" b="1" dirty="0" smtClean="0"/>
              <a:t>: ABM Simulator</a:t>
            </a:r>
            <a:endParaRPr lang="en-US" b="1" dirty="0"/>
          </a:p>
        </p:txBody>
      </p:sp>
      <p:pic>
        <p:nvPicPr>
          <p:cNvPr id="1026" name="Picture 2" descr="https://upload.wikimedia.org/wikipedia/en/5/5c/Netlogo-ui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1" y="2516694"/>
            <a:ext cx="5516880" cy="470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1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Population-level Model:</a:t>
            </a:r>
          </a:p>
          <a:p>
            <a:r>
              <a:rPr lang="en-US" dirty="0"/>
              <a:t> </a:t>
            </a:r>
            <a:r>
              <a:rPr lang="en-US" dirty="0" smtClean="0"/>
              <a:t>  Group different individuals in a population</a:t>
            </a:r>
          </a:p>
          <a:p>
            <a:endParaRPr lang="en-US" dirty="0"/>
          </a:p>
          <a:p>
            <a:r>
              <a:rPr lang="en-US" dirty="0" err="1" smtClean="0"/>
              <a:t>Metapopulation</a:t>
            </a:r>
            <a:r>
              <a:rPr lang="en-US" dirty="0" smtClean="0"/>
              <a:t> Model:</a:t>
            </a:r>
          </a:p>
          <a:p>
            <a:r>
              <a:rPr lang="en-US" dirty="0"/>
              <a:t> </a:t>
            </a:r>
            <a:r>
              <a:rPr lang="en-US" dirty="0" smtClean="0"/>
              <a:t>   Separate different populations</a:t>
            </a:r>
          </a:p>
          <a:p>
            <a:endParaRPr lang="en-US" dirty="0"/>
          </a:p>
          <a:p>
            <a:r>
              <a:rPr lang="en-US" dirty="0" smtClean="0"/>
              <a:t>Individual (Agent) Based Model:</a:t>
            </a:r>
          </a:p>
          <a:p>
            <a:r>
              <a:rPr lang="en-US" dirty="0"/>
              <a:t> </a:t>
            </a:r>
            <a:r>
              <a:rPr lang="en-US" dirty="0" smtClean="0"/>
              <a:t>    Treat each individual separately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From Population to Individual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263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Heterogeneity</a:t>
            </a:r>
            <a:r>
              <a:rPr lang="en-US" dirty="0" smtClean="0"/>
              <a:t>: un-uniform, un-constant, non-linear</a:t>
            </a:r>
          </a:p>
          <a:p>
            <a:r>
              <a:rPr lang="en-US" dirty="0" smtClean="0"/>
              <a:t>Heterogeneous individual host susceptibility/infectivity (</a:t>
            </a:r>
            <a:r>
              <a:rPr lang="en-US" dirty="0" err="1" smtClean="0"/>
              <a:t>supershedder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Heterogeneous pathogen virulence (superbug)</a:t>
            </a:r>
          </a:p>
          <a:p>
            <a:r>
              <a:rPr lang="en-US" dirty="0" smtClean="0"/>
              <a:t>Heterogeneous environment (hotspot)</a:t>
            </a:r>
          </a:p>
          <a:p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It’s All about Heterogeneity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166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7833" y="2442385"/>
            <a:ext cx="7408333" cy="3450696"/>
          </a:xfrm>
        </p:spPr>
        <p:txBody>
          <a:bodyPr/>
          <a:lstStyle/>
          <a:p>
            <a:r>
              <a:rPr lang="en-US" dirty="0" smtClean="0"/>
              <a:t>Interaction among “individuals” or “agents”</a:t>
            </a:r>
          </a:p>
          <a:p>
            <a:endParaRPr lang="en-US" dirty="0" smtClean="0"/>
          </a:p>
          <a:p>
            <a:r>
              <a:rPr lang="en-US" u="sng" dirty="0" smtClean="0"/>
              <a:t>Agent</a:t>
            </a:r>
            <a:r>
              <a:rPr lang="en-US" dirty="0" smtClean="0"/>
              <a:t>: interacting autonomous entities</a:t>
            </a:r>
          </a:p>
          <a:p>
            <a:r>
              <a:rPr lang="en-US" dirty="0"/>
              <a:t> </a:t>
            </a:r>
            <a:r>
              <a:rPr lang="en-US" dirty="0" smtClean="0"/>
              <a:t>   -- can carry multiple properties (state variables)</a:t>
            </a:r>
          </a:p>
          <a:p>
            <a:r>
              <a:rPr lang="en-US" dirty="0"/>
              <a:t> </a:t>
            </a:r>
            <a:r>
              <a:rPr lang="en-US" dirty="0" smtClean="0"/>
              <a:t>   -- pre-defined “behavior” and activity</a:t>
            </a:r>
          </a:p>
          <a:p>
            <a:r>
              <a:rPr lang="en-US" dirty="0"/>
              <a:t> </a:t>
            </a:r>
            <a:r>
              <a:rPr lang="en-US" dirty="0" smtClean="0"/>
              <a:t>   -- outcome depends on all agents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ABM: A Modeling Framework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244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1. Purpose:</a:t>
            </a:r>
          </a:p>
          <a:p>
            <a:r>
              <a:rPr lang="en-US" dirty="0"/>
              <a:t> </a:t>
            </a:r>
            <a:r>
              <a:rPr lang="en-US" dirty="0" smtClean="0"/>
              <a:t>   What is the purpose of the model?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Why we need to use ABM instead of population-level models?</a:t>
            </a:r>
          </a:p>
          <a:p>
            <a:r>
              <a:rPr lang="en-US" dirty="0"/>
              <a:t> </a:t>
            </a:r>
            <a:r>
              <a:rPr lang="en-US" dirty="0" smtClean="0"/>
              <a:t>            - Advantages?</a:t>
            </a:r>
          </a:p>
          <a:p>
            <a:r>
              <a:rPr lang="en-US" dirty="0"/>
              <a:t> </a:t>
            </a:r>
            <a:r>
              <a:rPr lang="en-US" dirty="0" smtClean="0"/>
              <a:t>            - Disadvantages?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Protocol of ABM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09883" y="619788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Grimm et al. 2010 Ecological Modelling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0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967133" cy="3450696"/>
          </a:xfrm>
        </p:spPr>
        <p:txBody>
          <a:bodyPr/>
          <a:lstStyle/>
          <a:p>
            <a:r>
              <a:rPr lang="en-US" b="1" dirty="0" smtClean="0"/>
              <a:t>2.1 Entity (Agents): </a:t>
            </a:r>
          </a:p>
          <a:p>
            <a:r>
              <a:rPr lang="en-US" dirty="0"/>
              <a:t> </a:t>
            </a:r>
            <a:r>
              <a:rPr lang="en-US" dirty="0" smtClean="0"/>
              <a:t>    What kind of entities? What temporal-spatial resolution? What state variable/attributes do they carry?</a:t>
            </a:r>
          </a:p>
          <a:p>
            <a:endParaRPr lang="en-US" dirty="0" smtClean="0"/>
          </a:p>
          <a:p>
            <a:r>
              <a:rPr lang="en-US" b="1" dirty="0" smtClean="0"/>
              <a:t>2.2 State Variables:</a:t>
            </a:r>
          </a:p>
          <a:p>
            <a:r>
              <a:rPr lang="en-US" dirty="0"/>
              <a:t> </a:t>
            </a:r>
            <a:r>
              <a:rPr lang="en-US" dirty="0" smtClean="0"/>
              <a:t>     What differentiate an agent from the other ones (e.g., sex, age, epidemiological status)?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Protocol of ABM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700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2675467"/>
            <a:ext cx="8313420" cy="3450696"/>
          </a:xfrm>
        </p:spPr>
        <p:txBody>
          <a:bodyPr/>
          <a:lstStyle/>
          <a:p>
            <a:r>
              <a:rPr lang="en-US" b="1" dirty="0" smtClean="0"/>
              <a:t>3. </a:t>
            </a:r>
            <a:r>
              <a:rPr lang="en-US" b="1" dirty="0" smtClean="0"/>
              <a:t>Process: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Who does What?</a:t>
            </a:r>
          </a:p>
          <a:p>
            <a:endParaRPr lang="en-US" dirty="0"/>
          </a:p>
          <a:p>
            <a:r>
              <a:rPr lang="en-US" dirty="0" smtClean="0"/>
              <a:t>       When does interaction/event occur, and in what order?</a:t>
            </a:r>
          </a:p>
          <a:p>
            <a:endParaRPr lang="en-US" dirty="0"/>
          </a:p>
          <a:p>
            <a:r>
              <a:rPr lang="en-US" dirty="0" smtClean="0"/>
              <a:t>        Is time discrete or continuous?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Protocol of ABM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112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4. Design </a:t>
            </a:r>
            <a:r>
              <a:rPr lang="en-US" b="1" dirty="0" smtClean="0"/>
              <a:t>Concepts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4.1 Basic Principles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dirty="0" smtClean="0"/>
              <a:t>Which general concepts/hypothesis underlies the model?</a:t>
            </a:r>
          </a:p>
          <a:p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smtClean="0"/>
              <a:t>4.2 Interaction</a:t>
            </a:r>
          </a:p>
          <a:p>
            <a:r>
              <a:rPr lang="en-US" b="1" dirty="0" smtClean="0"/>
              <a:t>          </a:t>
            </a:r>
            <a:r>
              <a:rPr lang="en-US" dirty="0" smtClean="0"/>
              <a:t>What kind of interactions are assumed among agents, and how?</a:t>
            </a:r>
          </a:p>
          <a:p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smtClean="0"/>
              <a:t>4.3 Stochasticity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</a:t>
            </a:r>
            <a:r>
              <a:rPr lang="en-US" dirty="0" smtClean="0"/>
              <a:t>Does the model incorporate stochasticity? What kind of stochasticity?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Protocol of ABM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601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5. Input Data and Initialization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What external data sources are used?</a:t>
            </a:r>
          </a:p>
          <a:p>
            <a:endParaRPr lang="en-US" b="1" dirty="0"/>
          </a:p>
          <a:p>
            <a:r>
              <a:rPr lang="en-US" b="1" dirty="0" smtClean="0"/>
              <a:t>    </a:t>
            </a:r>
            <a:r>
              <a:rPr lang="en-US" dirty="0" smtClean="0"/>
              <a:t>Initial values of variables</a:t>
            </a:r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Parameter values</a:t>
            </a:r>
            <a:endParaRPr lang="en-US" b="1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/>
              <a:t>Protocol of ABM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2860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3144</TotalTime>
  <Words>380</Words>
  <Application>Microsoft Office PowerPoint</Application>
  <PresentationFormat>On-screen Show (4:3)</PresentationFormat>
  <Paragraphs>80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Candara</vt:lpstr>
      <vt:lpstr>Symbol</vt:lpstr>
      <vt:lpstr>Waveform</vt:lpstr>
      <vt:lpstr>Introduction to Agent-Based Model</vt:lpstr>
      <vt:lpstr>From Population to Individual</vt:lpstr>
      <vt:lpstr>It’s All about Heterogeneity</vt:lpstr>
      <vt:lpstr>ABM: A Modeling Framework</vt:lpstr>
      <vt:lpstr>Protocol of ABM</vt:lpstr>
      <vt:lpstr>Protocol of ABM</vt:lpstr>
      <vt:lpstr>Protocol of ABM</vt:lpstr>
      <vt:lpstr>Protocol of ABM</vt:lpstr>
      <vt:lpstr>PowerPoint Presentation</vt:lpstr>
      <vt:lpstr>Protocol of ABM</vt:lpstr>
      <vt:lpstr>NetLogo: ABM Simulator</vt:lpstr>
    </vt:vector>
  </TitlesOfParts>
  <Company>UTK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Individual to Network: A Short Introduction</dc:title>
  <dc:creator>Shi Chen</dc:creator>
  <cp:lastModifiedBy>lunarmouse</cp:lastModifiedBy>
  <cp:revision>111</cp:revision>
  <dcterms:created xsi:type="dcterms:W3CDTF">2014-06-21T23:28:57Z</dcterms:created>
  <dcterms:modified xsi:type="dcterms:W3CDTF">2015-11-11T02:14:08Z</dcterms:modified>
</cp:coreProperties>
</file>