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6"/>
  </p:notesMasterIdLst>
  <p:handoutMasterIdLst>
    <p:handoutMasterId r:id="rId17"/>
  </p:handoutMasterIdLst>
  <p:sldIdLst>
    <p:sldId id="279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7" r:id="rId12"/>
    <p:sldId id="315" r:id="rId13"/>
    <p:sldId id="316" r:id="rId14"/>
    <p:sldId id="318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6401" autoAdjust="0"/>
  </p:normalViewPr>
  <p:slideViewPr>
    <p:cSldViewPr>
      <p:cViewPr varScale="1">
        <p:scale>
          <a:sx n="89" d="100"/>
          <a:sy n="89" d="100"/>
        </p:scale>
        <p:origin x="6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C91F-6706-451E-BB34-28A4EB2342D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CC5F5-12DD-41DC-B99E-0C6AD423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305800" cy="3505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   </a:t>
            </a:r>
            <a:br>
              <a:rPr lang="en-US" sz="3600" b="1" dirty="0" smtClean="0"/>
            </a:br>
            <a:r>
              <a:rPr lang="en-US" sz="3600" b="1" dirty="0" smtClean="0"/>
              <a:t>Modeling Comprehensive Controlling Strategies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610600" cy="1325563"/>
          </a:xfrm>
        </p:spPr>
        <p:txBody>
          <a:bodyPr/>
          <a:lstStyle/>
          <a:p>
            <a:pPr algn="ctr"/>
            <a:r>
              <a:rPr lang="en-US" b="1" dirty="0" smtClean="0"/>
              <a:t>Potential Controlling in the System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848600" cy="48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(New) Mathematical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dS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dV</a:t>
            </a:r>
            <a:r>
              <a:rPr lang="en-US" dirty="0" smtClean="0"/>
              <a:t>+/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dV</a:t>
            </a:r>
            <a:r>
              <a:rPr lang="en-US" dirty="0" smtClean="0"/>
              <a:t>-/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610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Finding the Best Controlling Strategy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3449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6096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Lanzas</a:t>
            </a:r>
            <a:r>
              <a:rPr lang="en-US" dirty="0" smtClean="0"/>
              <a:t>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610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Finding the Best Controlling Strategy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052947" cy="52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Interpretation of the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most effective strategy?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How sensitive are the parameters?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Any other factors to consider?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8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47800"/>
            <a:ext cx="7618200" cy="4729163"/>
          </a:xfrm>
        </p:spPr>
        <p:txBody>
          <a:bodyPr>
            <a:normAutofit/>
          </a:bodyPr>
          <a:lstStyle/>
          <a:p>
            <a:r>
              <a:rPr lang="en-US" dirty="0" smtClean="0"/>
              <a:t>Revisit the epidemiological triad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the potential controlling strategies in the epidemiological triad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how modeling can be applied to evaluate potential controlling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Epidemiological Triad Revisited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23420" y="1588690"/>
            <a:ext cx="7971252" cy="5193110"/>
            <a:chOff x="523420" y="1417638"/>
            <a:chExt cx="7971252" cy="5193110"/>
          </a:xfrm>
        </p:grpSpPr>
        <p:sp>
          <p:nvSpPr>
            <p:cNvPr id="5" name="Oval 4"/>
            <p:cNvSpPr/>
            <p:nvPr/>
          </p:nvSpPr>
          <p:spPr>
            <a:xfrm>
              <a:off x="3123046" y="1417638"/>
              <a:ext cx="2321460" cy="21948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</a:rPr>
                <a:t>HOST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148640" y="4106471"/>
              <a:ext cx="2346032" cy="243140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</a:rPr>
                <a:t>ENVIRONMENT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23420" y="4216304"/>
              <a:ext cx="2328965" cy="23944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</a:rPr>
                <a:t>PATHOGEN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206948" y="3216883"/>
              <a:ext cx="916098" cy="9994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44506" y="3071135"/>
              <a:ext cx="1176338" cy="10353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018938" y="5434347"/>
              <a:ext cx="2998118" cy="2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741503" y="3762931"/>
            <a:ext cx="3323558" cy="1732635"/>
            <a:chOff x="2717943" y="3652764"/>
            <a:chExt cx="3323558" cy="1732635"/>
          </a:xfrm>
        </p:grpSpPr>
        <p:sp>
          <p:nvSpPr>
            <p:cNvPr id="13" name="Heptagon 12"/>
            <p:cNvSpPr/>
            <p:nvPr/>
          </p:nvSpPr>
          <p:spPr>
            <a:xfrm>
              <a:off x="3415414" y="3896679"/>
              <a:ext cx="1738492" cy="1488720"/>
            </a:xfrm>
            <a:prstGeom prst="hep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6600"/>
                  </a:solidFill>
                </a:rPr>
                <a:t>VECTOR</a:t>
              </a:r>
              <a:endParaRPr lang="en-US" b="1" dirty="0">
                <a:solidFill>
                  <a:srgbClr val="FF66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 flipV="1">
              <a:off x="4284660" y="3652764"/>
              <a:ext cx="0" cy="24391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4"/>
            </p:cNvCxnSpPr>
            <p:nvPr/>
          </p:nvCxnSpPr>
          <p:spPr>
            <a:xfrm flipH="1">
              <a:off x="2717943" y="4854085"/>
              <a:ext cx="697466" cy="24989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1"/>
            </p:cNvCxnSpPr>
            <p:nvPr/>
          </p:nvCxnSpPr>
          <p:spPr>
            <a:xfrm>
              <a:off x="5153911" y="4854085"/>
              <a:ext cx="887590" cy="24989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3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Epidemiological Triad Revisited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08245"/>
              </p:ext>
            </p:extLst>
          </p:nvPr>
        </p:nvGraphicFramePr>
        <p:xfrm>
          <a:off x="990600" y="1752600"/>
          <a:ext cx="7162800" cy="4267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083"/>
                <a:gridCol w="1564524"/>
                <a:gridCol w="4156193"/>
              </a:tblGrid>
              <a:tr h="53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Factor 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Factor 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Potential Strategies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Pathogen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9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Host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Environment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Pathogen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Host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3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Pathogen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Environment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96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Host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Environment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Vector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what we have learned from the beginning: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813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What Can We Do with Modeling?</a:t>
            </a:r>
            <a:endParaRPr lang="en-US" b="1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68478"/>
              </p:ext>
            </p:extLst>
          </p:nvPr>
        </p:nvGraphicFramePr>
        <p:xfrm>
          <a:off x="2438400" y="2590800"/>
          <a:ext cx="3846512" cy="369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942920" imgH="1866600" progId="Equation.3">
                  <p:embed/>
                </p:oleObj>
              </mc:Choice>
              <mc:Fallback>
                <p:oleObj name="Equation" r:id="rId3" imgW="194292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3846512" cy="369636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3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65126"/>
            <a:ext cx="8839200" cy="1325563"/>
          </a:xfrm>
        </p:spPr>
        <p:txBody>
          <a:bodyPr/>
          <a:lstStyle/>
          <a:p>
            <a:r>
              <a:rPr lang="en-US" b="1" dirty="0" smtClean="0"/>
              <a:t>Parameter: To Be Constant or Not?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Beta: transmission coefficient</a:t>
            </a:r>
          </a:p>
          <a:p>
            <a:r>
              <a:rPr lang="en-US" dirty="0"/>
              <a:t> </a:t>
            </a:r>
            <a:r>
              <a:rPr lang="en-US" dirty="0" smtClean="0"/>
              <a:t>  Decreasing Beta?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Gamma: recovery rate</a:t>
            </a:r>
          </a:p>
          <a:p>
            <a:r>
              <a:rPr lang="en-US" dirty="0"/>
              <a:t> </a:t>
            </a:r>
            <a:r>
              <a:rPr lang="en-US" dirty="0" smtClean="0"/>
              <a:t>   Increasing Gamma?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1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 Real-world Example: </a:t>
            </a:r>
            <a:br>
              <a:rPr lang="en-US" b="1" dirty="0" smtClean="0"/>
            </a:br>
            <a:r>
              <a:rPr lang="en-US" b="1" dirty="0" smtClean="0"/>
              <a:t>Calf-Raising Facilities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642865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8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Potential Model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47800"/>
            <a:ext cx="6019800" cy="49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6488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Lanzas</a:t>
            </a:r>
            <a:r>
              <a:rPr lang="en-US" dirty="0" smtClean="0"/>
              <a:t>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1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Mathematical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dS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dV</a:t>
            </a:r>
            <a:r>
              <a:rPr lang="en-US" dirty="0" smtClean="0"/>
              <a:t>+/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err="1" smtClean="0"/>
              <a:t>dV</a:t>
            </a:r>
            <a:r>
              <a:rPr lang="en-US" dirty="0" smtClean="0"/>
              <a:t>-/</a:t>
            </a:r>
            <a:r>
              <a:rPr lang="en-US" dirty="0" err="1" smtClean="0"/>
              <a:t>dt</a:t>
            </a:r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26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4312</TotalTime>
  <Words>185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Mincho</vt:lpstr>
      <vt:lpstr>Arial</vt:lpstr>
      <vt:lpstr>Cambria</vt:lpstr>
      <vt:lpstr>Corbel</vt:lpstr>
      <vt:lpstr>Times New Roman</vt:lpstr>
      <vt:lpstr>Depth</vt:lpstr>
      <vt:lpstr>Equation</vt:lpstr>
      <vt:lpstr>    Modeling Comprehensive Controlling Strategies </vt:lpstr>
      <vt:lpstr>Learning objectives</vt:lpstr>
      <vt:lpstr>Epidemiological Triad Revisited</vt:lpstr>
      <vt:lpstr>Epidemiological Triad Revisited</vt:lpstr>
      <vt:lpstr>PowerPoint Presentation</vt:lpstr>
      <vt:lpstr>Parameter: To Be Constant or Not?</vt:lpstr>
      <vt:lpstr>A Real-world Example:  Calf-Raising Facilities</vt:lpstr>
      <vt:lpstr>Potential Model Structure</vt:lpstr>
      <vt:lpstr>The Mathematical Model</vt:lpstr>
      <vt:lpstr>Potential Controlling in the System</vt:lpstr>
      <vt:lpstr>The (New) Mathematical Model</vt:lpstr>
      <vt:lpstr>Finding the Best Controlling Strategy</vt:lpstr>
      <vt:lpstr>Finding the Best Controlling Strategy</vt:lpstr>
      <vt:lpstr>Interpretation of the Results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Shi Chen</cp:lastModifiedBy>
  <cp:revision>435</cp:revision>
  <cp:lastPrinted>2014-10-22T16:34:12Z</cp:lastPrinted>
  <dcterms:created xsi:type="dcterms:W3CDTF">2010-08-11T19:38:13Z</dcterms:created>
  <dcterms:modified xsi:type="dcterms:W3CDTF">2015-11-22T19:36:00Z</dcterms:modified>
</cp:coreProperties>
</file>