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tif" ContentType="image/tif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26"/>
  </p:notesMasterIdLst>
  <p:sldIdLst>
    <p:sldId id="279" r:id="rId2"/>
    <p:sldId id="353" r:id="rId3"/>
    <p:sldId id="329" r:id="rId4"/>
    <p:sldId id="368" r:id="rId5"/>
    <p:sldId id="331" r:id="rId6"/>
    <p:sldId id="332" r:id="rId7"/>
    <p:sldId id="333" r:id="rId8"/>
    <p:sldId id="355" r:id="rId9"/>
    <p:sldId id="354" r:id="rId10"/>
    <p:sldId id="356" r:id="rId11"/>
    <p:sldId id="335" r:id="rId12"/>
    <p:sldId id="336" r:id="rId13"/>
    <p:sldId id="339" r:id="rId14"/>
    <p:sldId id="342" r:id="rId15"/>
    <p:sldId id="366" r:id="rId16"/>
    <p:sldId id="357" r:id="rId17"/>
    <p:sldId id="344" r:id="rId18"/>
    <p:sldId id="358" r:id="rId19"/>
    <p:sldId id="362" r:id="rId20"/>
    <p:sldId id="349" r:id="rId21"/>
    <p:sldId id="367" r:id="rId22"/>
    <p:sldId id="350" r:id="rId23"/>
    <p:sldId id="351" r:id="rId24"/>
    <p:sldId id="352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401" autoAdjust="0"/>
  </p:normalViewPr>
  <p:slideViewPr>
    <p:cSldViewPr>
      <p:cViewPr varScale="1">
        <p:scale>
          <a:sx n="186" d="100"/>
          <a:sy n="186" d="100"/>
        </p:scale>
        <p:origin x="-47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18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67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6E8A5B-EF14-4110-83BF-D29E53375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2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Temporal pattern/dynamics: probably the most obvious and important</a:t>
            </a:r>
            <a:r>
              <a:rPr lang="en-US" baseline="0" dirty="0" smtClean="0"/>
              <a:t> aspect of infectious disease.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E8A5B-EF14-4110-83BF-D29E53375E4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65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BD7DFF-3EA0-498A-AFF5-14AC565BEE3E}" type="slidenum">
              <a:rPr lang="en-US"/>
              <a:pPr/>
              <a:t>17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05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54189-B0AB-49AB-B00D-495A3B7DA0A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9575" cy="4116387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995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down the equations (note </a:t>
            </a:r>
            <a:r>
              <a:rPr lang="en-US" smtClean="0"/>
              <a:t>the arrows)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E8A5B-EF14-4110-83BF-D29E53375E4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28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Analytical solution: exponential</a:t>
            </a:r>
            <a:r>
              <a:rPr lang="en-US" baseline="0" dirty="0" smtClean="0"/>
              <a:t> curve w/</a:t>
            </a:r>
            <a:r>
              <a:rPr lang="en-US" baseline="0" dirty="0" err="1" smtClean="0"/>
              <a:t>upperbound</a:t>
            </a:r>
            <a:endParaRPr lang="en-US" baseline="0" dirty="0" smtClean="0"/>
          </a:p>
          <a:p>
            <a:r>
              <a:rPr lang="en-US" baseline="0" dirty="0" smtClean="0"/>
              <a:t>Qualitative study: S-&gt;0 and I-&gt;N. </a:t>
            </a:r>
          </a:p>
          <a:p>
            <a:r>
              <a:rPr lang="en-US" baseline="0" dirty="0" smtClean="0"/>
              <a:t>How about SIS model? Some equilibrium/steady state?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E8A5B-EF14-4110-83BF-D29E53375E4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83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1A1105-1193-41F0-AFE1-CE644FD8B382}" type="slidenum">
              <a:rPr lang="en-US"/>
              <a:pPr/>
              <a:t>5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49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D68507-39E4-40DE-B2C6-B022E85BF85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988" y="4414561"/>
            <a:ext cx="5507840" cy="418399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Discuss endemic next time. SIR:</a:t>
            </a:r>
            <a:r>
              <a:rPr lang="en-US" baseline="0" dirty="0" smtClean="0"/>
              <a:t> foundation of most </a:t>
            </a:r>
            <a:r>
              <a:rPr lang="en-US" baseline="0" dirty="0" err="1" smtClean="0"/>
              <a:t>epi</a:t>
            </a:r>
            <a:r>
              <a:rPr lang="en-US" baseline="0" dirty="0" smtClean="0"/>
              <a:t>-models.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5786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D4F36D-5602-4093-A94F-6BA7EC36A6D6}" type="slidenum">
              <a:rPr lang="en-US"/>
              <a:pPr/>
              <a:t>7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Processes:</a:t>
            </a:r>
            <a:r>
              <a:rPr lang="en-US" baseline="0" dirty="0" smtClean="0"/>
              <a:t> each arrow is a process; inflow is plus, outflow is minus</a:t>
            </a:r>
            <a:r>
              <a:rPr lang="en-US" baseline="0" dirty="0" smtClean="0"/>
              <a:t>. How we first translate a real </a:t>
            </a:r>
            <a:r>
              <a:rPr lang="en-US" baseline="0" dirty="0" err="1" smtClean="0"/>
              <a:t>epi</a:t>
            </a:r>
            <a:r>
              <a:rPr lang="en-US" baseline="0" dirty="0" smtClean="0"/>
              <a:t>- problem into graphical model, then use mathematical language to describe the graphical model.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435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 one: transmission</a:t>
            </a:r>
            <a:r>
              <a:rPr lang="en-US" baseline="0" dirty="0" smtClean="0"/>
              <a:t> (from infectious to susceptible)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E8A5B-EF14-4110-83BF-D29E53375E4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53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is a constant; usually combine with beta. N is population </a:t>
            </a:r>
            <a:r>
              <a:rPr lang="en-US" baseline="0" dirty="0" smtClean="0"/>
              <a:t>size. To offset the influence of population size we need to divide transmission with N in frequency-dependent transmission scenario (a bit confusing, but need some reasoning!)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E8A5B-EF14-4110-83BF-D29E53375E4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6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2: recovery (independent of contact. A fixed rate of recovery)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11AB8-0F36-4C6E-9F1A-C3C24B0BB0B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49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D4F36D-5602-4093-A94F-6BA7EC36A6D6}" type="slidenum">
              <a:rPr lang="en-US"/>
              <a:pPr/>
              <a:t>14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8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F579B-C198-4174-8548-868A0A91A3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7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2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1581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90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33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39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24EF6-2163-4B9E-B0B6-4B4063CED9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14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FA90C8-566B-4548-BD7C-6F4E09108F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9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06B4E-F0BA-46F9-89C0-1B7A725982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2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211F5-B3EA-408D-84CA-1F069BBEC1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2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31C640-3C2D-4CCD-A817-98B17D622A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BB89F-8C1F-4D23-913A-BC190955CE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7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87B421-BE73-4F46-A154-5A9FC6937C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4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3DD2F-2B71-4E1A-B0A5-7341669490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0611CF-A673-4832-915A-36C874DA10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6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E62BD9-F34B-42D7-ACE4-DC9F382F35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5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30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t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5.wmf"/><Relationship Id="rId6" Type="http://schemas.openxmlformats.org/officeDocument/2006/relationships/image" Target="../media/image21.png"/><Relationship Id="rId7" Type="http://schemas.openxmlformats.org/officeDocument/2006/relationships/image" Target="../media/image17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18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6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1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Relationship Id="rId3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85800"/>
            <a:ext cx="7391400" cy="350520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/>
              <a:t>Deterministic SIR models: </a:t>
            </a:r>
            <a:br>
              <a:rPr lang="en-US" sz="4800" b="1" dirty="0" smtClean="0"/>
            </a:br>
            <a:r>
              <a:rPr lang="en-US" sz="4800" b="1" dirty="0" smtClean="0"/>
              <a:t>Overview and the epidemic model 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/>
              <a:t/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72000"/>
            <a:ext cx="6400800" cy="16002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Cristina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Lanzas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 Shi Chen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CBS 810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Infectious disease modeling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2237"/>
            <a:ext cx="866775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Is contact rate dependent on population density?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2133600" cy="213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343400"/>
            <a:ext cx="2133600" cy="2133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447800"/>
            <a:ext cx="4267200" cy="30885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81400" y="5029200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Density-dependent contacts: </a:t>
            </a:r>
            <a:r>
              <a:rPr lang="en-US" i="1" dirty="0" smtClean="0"/>
              <a:t>c = </a:t>
            </a:r>
            <a:r>
              <a:rPr lang="en-US" i="1" dirty="0" err="1" smtClean="0"/>
              <a:t>kN</a:t>
            </a:r>
            <a:r>
              <a:rPr lang="en-US" i="1" dirty="0" smtClean="0"/>
              <a:t>/A</a:t>
            </a:r>
          </a:p>
          <a:p>
            <a:endParaRPr lang="en-US" i="1" dirty="0"/>
          </a:p>
          <a:p>
            <a:r>
              <a:rPr lang="en-US" dirty="0" smtClean="0"/>
              <a:t>Frequency-dependent contacts</a:t>
            </a:r>
            <a:r>
              <a:rPr lang="en-US" i="1" dirty="0" smtClean="0"/>
              <a:t>: c = 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96497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Transmission for contact-based transmitted diseases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0000" y="1371600"/>
                <a:ext cx="7675350" cy="4805363"/>
              </a:xfrm>
            </p:spPr>
            <p:txBody>
              <a:bodyPr>
                <a:normAutofit/>
              </a:bodyPr>
              <a:lstStyle/>
              <a:p>
                <a:pPr lvl="1">
                  <a:buNone/>
                </a:pPr>
                <a:r>
                  <a:rPr lang="en-US" sz="3600" u="sng" dirty="0" smtClean="0">
                    <a:solidFill>
                      <a:srgbClr val="FFFF00"/>
                    </a:solidFill>
                  </a:rPr>
                  <a:t>Density-dependent transmission</a:t>
                </a:r>
              </a:p>
              <a:p>
                <a:pPr lvl="1">
                  <a:buNone/>
                </a:pPr>
                <a:endParaRPr lang="en-US" sz="3600" u="sng" dirty="0">
                  <a:solidFill>
                    <a:srgbClr val="FFFF00"/>
                  </a:solidFill>
                </a:endParaRPr>
              </a:p>
              <a:p>
                <a:pPr lvl="1"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𝑣𝑆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𝑘𝑣𝐼𝑆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𝐼𝑆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3600" dirty="0" smtClean="0"/>
              </a:p>
              <a:p>
                <a:pPr lvl="1">
                  <a:buNone/>
                </a:pPr>
                <a:r>
                  <a:rPr lang="en-US" sz="3600" u="sng" dirty="0" smtClean="0">
                    <a:solidFill>
                      <a:srgbClr val="FFFF00"/>
                    </a:solidFill>
                  </a:rPr>
                  <a:t>Frequency-dependent </a:t>
                </a:r>
                <a:r>
                  <a:rPr lang="en-US" sz="3600" u="sng" dirty="0">
                    <a:solidFill>
                      <a:srgbClr val="FFFF00"/>
                    </a:solidFill>
                  </a:rPr>
                  <a:t>transmission</a:t>
                </a:r>
              </a:p>
              <a:p>
                <a:pPr lvl="1">
                  <a:buNone/>
                </a:pPr>
                <a:endParaRPr lang="en-US" sz="3600" dirty="0" smtClean="0"/>
              </a:p>
              <a:p>
                <a:pPr lvl="1"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>
                        <m:f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𝑣𝑆</m:t>
                      </m:r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𝑣𝐼𝑆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𝐼𝑆</m:t>
                      </m:r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3600" dirty="0">
                  <a:solidFill>
                    <a:srgbClr val="FFFF00"/>
                  </a:solidFill>
                </a:endParaRPr>
              </a:p>
              <a:p>
                <a:pPr lvl="1">
                  <a:buNone/>
                </a:pPr>
                <a:endParaRPr lang="en-US" sz="3600" dirty="0"/>
              </a:p>
              <a:p>
                <a:pPr lvl="1">
                  <a:buNone/>
                </a:pPr>
                <a:endParaRPr lang="en-US" sz="3600" dirty="0" smtClean="0"/>
              </a:p>
              <a:p>
                <a:pPr lvl="1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0000" y="1371600"/>
                <a:ext cx="7675350" cy="4805363"/>
              </a:xfrm>
              <a:blipFill rotWithShape="0">
                <a:blip r:embed="rId3"/>
                <a:stretch>
                  <a:fillRect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243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6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0"/>
            <a:ext cx="9972675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438400" y="63246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McCallum et al. Trends Ecol </a:t>
            </a:r>
            <a:r>
              <a:rPr lang="en-US" dirty="0" err="1" smtClean="0"/>
              <a:t>Evol</a:t>
            </a:r>
            <a:r>
              <a:rPr lang="en-US" dirty="0" smtClean="0"/>
              <a:t> 16: 295-300 (2001)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95800" y="7620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= Density-dependent transmission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228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85724"/>
            <a:ext cx="7886700" cy="1325563"/>
          </a:xfrm>
        </p:spPr>
        <p:txBody>
          <a:bodyPr/>
          <a:lstStyle/>
          <a:p>
            <a:r>
              <a:rPr lang="en-US" b="1" dirty="0" smtClean="0"/>
              <a:t>Recovery </a:t>
            </a:r>
            <a:endParaRPr lang="en-US" b="1" dirty="0"/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1295400" y="3657600"/>
            <a:ext cx="82355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For a constant per capita rate of leaving compartment, </a:t>
            </a:r>
            <a:r>
              <a:rPr lang="en-US" sz="2800" dirty="0" smtClean="0"/>
              <a:t>the </a:t>
            </a:r>
            <a:r>
              <a:rPr lang="en-US" sz="2800" u="sng" dirty="0" smtClean="0">
                <a:solidFill>
                  <a:srgbClr val="FFFF00"/>
                </a:solidFill>
                <a:sym typeface="Wingdings" pitchFamily="2" charset="2"/>
              </a:rPr>
              <a:t>residence </a:t>
            </a:r>
            <a:r>
              <a:rPr lang="en-US" sz="2800" u="sng" dirty="0">
                <a:solidFill>
                  <a:srgbClr val="FFFF00"/>
                </a:solidFill>
                <a:sym typeface="Wingdings" pitchFamily="2" charset="2"/>
              </a:rPr>
              <a:t>time</a:t>
            </a:r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in the compartment is exponentially distributed.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6826" y="1580538"/>
            <a:ext cx="8001000" cy="156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>
              <a:spcBef>
                <a:spcPct val="20000"/>
              </a:spcBef>
            </a:pPr>
            <a:r>
              <a:rPr lang="en-US" sz="2800" dirty="0" smtClean="0"/>
              <a:t>We often assume that the recovery rate (</a:t>
            </a:r>
            <a:r>
              <a:rPr lang="el-GR" sz="2800" i="1" dirty="0" smtClean="0"/>
              <a:t>γ</a:t>
            </a:r>
            <a:r>
              <a:rPr lang="en-US" sz="2800" dirty="0" smtClean="0"/>
              <a:t>) is constant (1/duration of the infectious period)</a:t>
            </a:r>
          </a:p>
          <a:p>
            <a:pPr marL="609600" indent="-609600">
              <a:spcBef>
                <a:spcPct val="20000"/>
              </a:spcBef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72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/>
              <a:t>Epidemic SIR model 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1295400" y="1295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3733800" y="1295400"/>
            <a:ext cx="1143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6553200" y="1295400"/>
            <a:ext cx="1143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2362200" y="1676400"/>
            <a:ext cx="1371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>
            <a:off x="4953000" y="1600200"/>
            <a:ext cx="1524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1219200" y="13716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dirty="0"/>
              <a:t>S</a:t>
            </a:r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3886200" y="1371600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dirty="0"/>
              <a:t>I</a:t>
            </a: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6629400" y="137160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dirty="0"/>
              <a:t>R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1676400" y="2133600"/>
            <a:ext cx="2590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/>
              <a:t>Transmission</a:t>
            </a:r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4724400" y="2133600"/>
            <a:ext cx="182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/>
              <a:t>Recovery</a:t>
            </a:r>
          </a:p>
        </p:txBody>
      </p:sp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677149"/>
              </p:ext>
            </p:extLst>
          </p:nvPr>
        </p:nvGraphicFramePr>
        <p:xfrm>
          <a:off x="2514600" y="2856186"/>
          <a:ext cx="3846512" cy="3696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" name="Equation" r:id="rId4" imgW="1942920" imgH="1866600" progId="Equation.3">
                  <p:embed/>
                </p:oleObj>
              </mc:Choice>
              <mc:Fallback>
                <p:oleObj name="Equation" r:id="rId4" imgW="1942920" imgH="186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856186"/>
                        <a:ext cx="3846512" cy="369636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607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-72204"/>
            <a:ext cx="7886700" cy="1325563"/>
          </a:xfrm>
        </p:spPr>
        <p:txBody>
          <a:bodyPr/>
          <a:lstStyle/>
          <a:p>
            <a:r>
              <a:rPr lang="en-US" b="1" dirty="0"/>
              <a:t>Epidemic SIR model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55987"/>
            <a:ext cx="8277358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75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516" y="48904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Initial growth of an epidemic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971800"/>
            <a:ext cx="1462087" cy="14620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905000"/>
            <a:ext cx="1538288" cy="1538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1905000"/>
            <a:ext cx="1523999" cy="15239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4114800"/>
            <a:ext cx="1538288" cy="1538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284" y="4120487"/>
            <a:ext cx="1538288" cy="153828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 flipV="1">
            <a:off x="2376487" y="2674144"/>
            <a:ext cx="1281113" cy="1028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76487" y="3855244"/>
            <a:ext cx="1204913" cy="887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224321" y="2514600"/>
            <a:ext cx="1047963" cy="24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1"/>
          </p:cNvCxnSpPr>
          <p:nvPr/>
        </p:nvCxnSpPr>
        <p:spPr>
          <a:xfrm>
            <a:off x="5200437" y="4883944"/>
            <a:ext cx="1071847" cy="5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037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8600" y="38101"/>
            <a:ext cx="92202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Initial epidemic growth &amp; Basic reproduction number</a:t>
            </a:r>
            <a:endParaRPr lang="en-US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1081557" y="5060601"/>
            <a:ext cx="7162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In a fully susceptible population (</a:t>
            </a:r>
            <a:r>
              <a:rPr lang="en-US" sz="28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(0)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=N)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/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dt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&gt; 0 if 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βN/γ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&gt; 1 (grows)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/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&lt; 0 if 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βN/γ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&lt; 1 (dies out)</a:t>
            </a:r>
          </a:p>
        </p:txBody>
      </p:sp>
      <p:graphicFrame>
        <p:nvGraphicFramePr>
          <p:cNvPr id="8704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844661"/>
              </p:ext>
            </p:extLst>
          </p:nvPr>
        </p:nvGraphicFramePr>
        <p:xfrm>
          <a:off x="1371600" y="3444350"/>
          <a:ext cx="5973117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" name="Equation" r:id="rId4" imgW="1815840" imgH="393480" progId="Equation.3">
                  <p:embed/>
                </p:oleObj>
              </mc:Choice>
              <mc:Fallback>
                <p:oleObj name="Equation" r:id="rId4" imgW="1815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444350"/>
                        <a:ext cx="5973117" cy="1295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22140" y="1214652"/>
                <a:ext cx="6920552" cy="935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&gt;0,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epidemic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will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grow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40" y="1214652"/>
                <a:ext cx="6920552" cy="9350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2140" y="2329501"/>
                <a:ext cx="6920552" cy="935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&lt;0,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epidemic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will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die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out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40" y="2329501"/>
                <a:ext cx="6920552" cy="9350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3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00" y="13138"/>
            <a:ext cx="8286750" cy="85407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Basic reproduction number (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66800"/>
                <a:ext cx="8382000" cy="563880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R0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 the expected number of </a:t>
                </a:r>
                <a:r>
                  <a:rPr lang="en-US" b="1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secondary cases</a:t>
                </a:r>
                <a:r>
                  <a:rPr lang="en-US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produced by an 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infected individual during </a:t>
                </a:r>
                <a:r>
                  <a:rPr lang="en-US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b="1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average time the individual is infectious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in a population which is 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entirely susceptible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0=  </m:t>
                        </m:r>
                      </m:sub>
                    </m:sSub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den>
                    </m:f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(Density-dependent)</a:t>
                </a: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0=  </m:t>
                        </m:r>
                      </m:sub>
                    </m:sSub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den>
                    </m:f>
                  </m:oMath>
                </a14:m>
                <a:r>
                  <a:rPr lang="en-US" sz="4000" dirty="0" smtClean="0"/>
                  <a:t> </a:t>
                </a:r>
                <a:r>
                  <a:rPr lang="en-US" dirty="0" smtClean="0"/>
                  <a:t>(Frequency-dependent)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8382000" cy="5638800"/>
              </a:xfrm>
              <a:blipFill rotWithShape="0">
                <a:blip r:embed="rId2"/>
                <a:stretch>
                  <a:fillRect t="-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686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48" y="3886200"/>
            <a:ext cx="9144000" cy="1828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510"/>
            <a:ext cx="9144000" cy="8683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ahoma" pitchFamily="34" charset="0"/>
              </a:rPr>
              <a:t>T</a:t>
            </a:r>
            <a:r>
              <a:rPr lang="en-US" sz="2800" b="1" dirty="0" smtClean="0">
                <a:latin typeface="Tahoma" pitchFamily="34" charset="0"/>
              </a:rPr>
              <a:t>he critical vaccination proportion, </a:t>
            </a:r>
            <a:r>
              <a:rPr lang="en-US" sz="2800" b="1" i="1" dirty="0" smtClean="0">
                <a:latin typeface="Tahoma" pitchFamily="34" charset="0"/>
              </a:rPr>
              <a:t>pc</a:t>
            </a:r>
            <a:r>
              <a:rPr lang="en-US" sz="4000" dirty="0" smtClean="0"/>
              <a:t> </a:t>
            </a:r>
          </a:p>
        </p:txBody>
      </p:sp>
      <p:pic>
        <p:nvPicPr>
          <p:cNvPr id="2150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51606" y="3993357"/>
            <a:ext cx="8688388" cy="1981200"/>
          </a:xfrm>
        </p:spPr>
      </p:pic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57200" y="6178550"/>
            <a:ext cx="79248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Scherer, A. &amp; McLean, A. Mathematical models of vaccination. </a:t>
            </a:r>
            <a:r>
              <a:rPr lang="en-US" i="1" dirty="0"/>
              <a:t>Br Med Bull</a:t>
            </a:r>
            <a:r>
              <a:rPr lang="en-US" dirty="0"/>
              <a:t> 62, 187-199 (2002).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381000" y="47244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526802"/>
              </p:ext>
            </p:extLst>
          </p:nvPr>
        </p:nvGraphicFramePr>
        <p:xfrm>
          <a:off x="3265488" y="1898650"/>
          <a:ext cx="23082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6" name="Equation" r:id="rId5" imgW="1091880" imgH="228600" progId="Equation.3">
                  <p:embed/>
                </p:oleObj>
              </mc:Choice>
              <mc:Fallback>
                <p:oleObj name="Equation" r:id="rId5" imgW="1091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488" y="1898650"/>
                        <a:ext cx="2308225" cy="4841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720362"/>
              </p:ext>
            </p:extLst>
          </p:nvPr>
        </p:nvGraphicFramePr>
        <p:xfrm>
          <a:off x="3670300" y="2587229"/>
          <a:ext cx="1498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" name="Equation" r:id="rId7" imgW="711000" imgH="431640" progId="Equation.3">
                  <p:embed/>
                </p:oleObj>
              </mc:Choice>
              <mc:Fallback>
                <p:oleObj name="Equation" r:id="rId7" imgW="711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2587229"/>
                        <a:ext cx="1498600" cy="9017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367862" y="836713"/>
            <a:ext cx="83189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critical vaccination proportion that will achieve eradication,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c,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that for which the basic reproduction number under vaccination (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is just equal to 1.</a:t>
            </a:r>
          </a:p>
        </p:txBody>
      </p:sp>
    </p:spTree>
    <p:extLst>
      <p:ext uri="{BB962C8B-B14F-4D97-AF65-F5344CB8AC3E}">
        <p14:creationId xmlns:p14="http://schemas.microsoft.com/office/powerpoint/2010/main" val="4053671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762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Epidemiological temporal patterns</a:t>
            </a:r>
            <a:endParaRPr lang="en-US" sz="4000" b="1" dirty="0"/>
          </a:p>
        </p:txBody>
      </p:sp>
      <p:pic>
        <p:nvPicPr>
          <p:cNvPr id="4" name="Picture 1" descr="D:\SCContent\9781416040026\graphics\fullsize\S9781416040026-002-f006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838200"/>
            <a:ext cx="8610170" cy="571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219200" y="2971800"/>
            <a:ext cx="312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Endemic: </a:t>
            </a:r>
            <a:r>
              <a:rPr lang="en-US" dirty="0" smtClean="0"/>
              <a:t>levels of infection do not exhibit wide fluctuations through time in a defined place.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1219200"/>
            <a:ext cx="2743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Epidemic </a:t>
            </a:r>
            <a:r>
              <a:rPr lang="en-US" dirty="0" smtClean="0"/>
              <a:t>A rapid increase in the levels of an infection beyond what is expected for a given time and place.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17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886700" cy="13255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Fraction of infected population at the end of an epidemic is function of </a:t>
            </a:r>
            <a:r>
              <a:rPr lang="en-US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R0</a:t>
            </a:r>
            <a:endParaRPr lang="en-US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1421" y="1600200"/>
            <a:ext cx="575065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914400" y="6446837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Keeling and </a:t>
            </a:r>
            <a:r>
              <a:rPr lang="en-US" dirty="0" err="1" smtClean="0"/>
              <a:t>Rohani</a:t>
            </a:r>
            <a:r>
              <a:rPr lang="en-US" dirty="0" smtClean="0"/>
              <a:t>, Modeling </a:t>
            </a:r>
            <a:r>
              <a:rPr lang="en-US" dirty="0" err="1" smtClean="0"/>
              <a:t>inf</a:t>
            </a:r>
            <a:r>
              <a:rPr lang="en-US" dirty="0" smtClean="0"/>
              <a:t> dis in humans and animals 2008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277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epidemic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a closed population, a pathogen with a given R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can only invade if there is a threshold fraction of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susceptibles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greater than 1/R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Immunizing  a proportion of the population equal or greater than 1-1/R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can prevent and/or eradicate the pathogen. 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fraction of the population that eventually becomes infected is a function of R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/>
              <a:t>Epidemic </a:t>
            </a:r>
            <a:r>
              <a:rPr lang="en-US" b="1" dirty="0" smtClean="0"/>
              <a:t>SEIR </a:t>
            </a:r>
            <a:r>
              <a:rPr lang="en-US" b="1" dirty="0"/>
              <a:t>model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676400"/>
            <a:ext cx="1371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239000" y="1676400"/>
            <a:ext cx="1371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1676400" y="2133600"/>
            <a:ext cx="762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6400800" y="2057400"/>
            <a:ext cx="838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57200" y="17526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0" dirty="0"/>
              <a:t>S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315200" y="17526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0" dirty="0"/>
              <a:t>R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953000" y="1752600"/>
            <a:ext cx="1371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5029200" y="18288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0"/>
              <a:t>I</a:t>
            </a: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2971800" y="18288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0"/>
              <a:t>I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514600" y="1752600"/>
            <a:ext cx="1371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600" dirty="0" smtClean="0"/>
              <a:t>    E</a:t>
            </a:r>
            <a:endParaRPr lang="en-US" sz="3600" dirty="0"/>
          </a:p>
        </p:txBody>
      </p:sp>
      <p:sp>
        <p:nvSpPr>
          <p:cNvPr id="26" name="Line 8"/>
          <p:cNvSpPr>
            <a:spLocks noChangeShapeType="1"/>
          </p:cNvSpPr>
          <p:nvPr/>
        </p:nvSpPr>
        <p:spPr bwMode="auto">
          <a:xfrm>
            <a:off x="3962400" y="2133600"/>
            <a:ext cx="990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34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/>
              <a:t>Epidemic </a:t>
            </a:r>
            <a:r>
              <a:rPr lang="en-US" b="1" dirty="0" smtClean="0"/>
              <a:t>SEIR </a:t>
            </a:r>
            <a:r>
              <a:rPr lang="en-US" b="1" dirty="0"/>
              <a:t>model </a:t>
            </a:r>
          </a:p>
        </p:txBody>
      </p:sp>
      <p:pic>
        <p:nvPicPr>
          <p:cNvPr id="890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856037"/>
            <a:ext cx="5302534" cy="300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749430"/>
            <a:ext cx="5238750" cy="298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87549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Readings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Chapter 2. Introduction to simple epidemic models (p15-p.24)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in Keeling, M.J. &amp; </a:t>
            </a:r>
            <a:r>
              <a:rPr lang="en-US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Rohani</a:t>
            </a:r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, P. </a:t>
            </a:r>
            <a:r>
              <a:rPr lang="en-US" sz="29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Modeling infectious diseases in humans and animals, (Princeton University Press, Princeton, NJ, 2008).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sz="29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Begon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, M., Bennett, M., Bowers, R.G., French, N.P., Hazel, S.M., Turner, J., 2002. A clarification of transmission terms in host-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microparasite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models: numbers, densities and areas.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Epidemiol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Infect</a:t>
            </a:r>
            <a:r>
              <a:rPr lang="en-US" sz="2900" i="1" dirty="0">
                <a:latin typeface="Arial" panose="020B0604020202020204" pitchFamily="34" charset="0"/>
                <a:cs typeface="Arial" panose="020B0604020202020204" pitchFamily="34" charset="0"/>
              </a:rPr>
              <a:t> 129, 147-153.</a:t>
            </a:r>
          </a:p>
          <a:p>
            <a:pPr marL="0" indent="0">
              <a:buNone/>
            </a:pPr>
            <a:endParaRPr lang="en-U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sz="2900" i="1" dirty="0" smtClean="0"/>
              <a:t>Note: For Keeling and </a:t>
            </a:r>
            <a:r>
              <a:rPr lang="en-US" sz="2900" i="1" dirty="0" err="1" smtClean="0"/>
              <a:t>Rohani</a:t>
            </a:r>
            <a:r>
              <a:rPr lang="en-US" sz="2900" i="1" dirty="0" smtClean="0"/>
              <a:t> book, note the difference on notation, we will use S, I, R (capital) to denote numbers and s, </a:t>
            </a:r>
            <a:r>
              <a:rPr lang="en-US" sz="2900" i="1" dirty="0" err="1" smtClean="0"/>
              <a:t>i</a:t>
            </a:r>
            <a:r>
              <a:rPr lang="en-US" sz="2900" i="1" dirty="0" smtClean="0"/>
              <a:t>, r  to denote proportions. Keeling and </a:t>
            </a:r>
            <a:r>
              <a:rPr lang="en-US" sz="2900" i="1" dirty="0" err="1" smtClean="0"/>
              <a:t>Rohani</a:t>
            </a:r>
            <a:r>
              <a:rPr lang="en-US" sz="2900" i="1" dirty="0" smtClean="0"/>
              <a:t> use S, I, R for proportions and X, Y, and Z for numbers.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23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Learning 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Derive the epidemic SIR model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Explain the different approaches used to describe the ‘transmission term’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Describe the basic insides on infectious disease dynamics provided by the epidemic SIR model.  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33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10550" cy="1325563"/>
          </a:xfrm>
        </p:spPr>
        <p:txBody>
          <a:bodyPr/>
          <a:lstStyle/>
          <a:p>
            <a:r>
              <a:rPr lang="en-US" dirty="0" smtClean="0"/>
              <a:t>Prelude: An SI Difference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4"/>
            <a:ext cx="7675350" cy="45751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St: Number of </a:t>
            </a:r>
            <a:r>
              <a:rPr lang="en-US" dirty="0" smtClean="0"/>
              <a:t>Susceptible at time t</a:t>
            </a:r>
            <a:endParaRPr lang="en-US" dirty="0" smtClean="0"/>
          </a:p>
          <a:p>
            <a:r>
              <a:rPr lang="en-US" dirty="0" smtClean="0"/>
              <a:t>It: Number of </a:t>
            </a:r>
            <a:r>
              <a:rPr lang="en-US" dirty="0" smtClean="0"/>
              <a:t>Infected at time t</a:t>
            </a:r>
            <a:endParaRPr lang="en-US" dirty="0" smtClean="0"/>
          </a:p>
          <a:p>
            <a:r>
              <a:rPr lang="en-US" dirty="0" err="1" smtClean="0"/>
              <a:t>St+It</a:t>
            </a:r>
            <a:r>
              <a:rPr lang="en-US" dirty="0" smtClean="0"/>
              <a:t>=N (constant population size)</a:t>
            </a:r>
          </a:p>
          <a:p>
            <a:endParaRPr lang="en-US" dirty="0" smtClean="0"/>
          </a:p>
          <a:p>
            <a:r>
              <a:rPr lang="en-US" dirty="0" smtClean="0"/>
              <a:t>Difference Equation (Discrete time and state)</a:t>
            </a:r>
          </a:p>
          <a:p>
            <a:r>
              <a:rPr lang="en-US" dirty="0" smtClean="0"/>
              <a:t>St+1=St-</a:t>
            </a:r>
            <a:r>
              <a:rPr lang="el-GR" dirty="0" smtClean="0"/>
              <a:t>β</a:t>
            </a:r>
            <a:r>
              <a:rPr lang="en-US" dirty="0" err="1" smtClean="0"/>
              <a:t>S</a:t>
            </a:r>
            <a:r>
              <a:rPr lang="en-US" dirty="0" err="1" smtClean="0"/>
              <a:t>tIt</a:t>
            </a:r>
            <a:endParaRPr lang="en-US" dirty="0" smtClean="0"/>
          </a:p>
          <a:p>
            <a:r>
              <a:rPr lang="en-US" dirty="0" smtClean="0"/>
              <a:t>It+1=It+</a:t>
            </a:r>
            <a:r>
              <a:rPr lang="el-GR" dirty="0"/>
              <a:t> </a:t>
            </a:r>
            <a:r>
              <a:rPr lang="el-GR" dirty="0" smtClean="0"/>
              <a:t>β</a:t>
            </a:r>
            <a:r>
              <a:rPr lang="en-US" dirty="0" err="1" smtClean="0"/>
              <a:t>S</a:t>
            </a:r>
            <a:r>
              <a:rPr lang="en-US" dirty="0" err="1" smtClean="0"/>
              <a:t>tIt</a:t>
            </a:r>
            <a:endParaRPr lang="en-US" dirty="0" smtClean="0"/>
          </a:p>
          <a:p>
            <a:r>
              <a:rPr lang="en-US" dirty="0" smtClean="0"/>
              <a:t>S-&gt;I</a:t>
            </a:r>
            <a:endParaRPr lang="en-US" dirty="0" smtClean="0"/>
          </a:p>
          <a:p>
            <a:r>
              <a:rPr lang="en-US" dirty="0" smtClean="0"/>
              <a:t>Some mathematical magic…</a:t>
            </a:r>
          </a:p>
          <a:p>
            <a:endParaRPr lang="en-US" dirty="0"/>
          </a:p>
          <a:p>
            <a:r>
              <a:rPr lang="en-US" dirty="0" err="1" smtClean="0"/>
              <a:t>dI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=</a:t>
            </a:r>
            <a:r>
              <a:rPr lang="el-GR" dirty="0"/>
              <a:t> </a:t>
            </a:r>
            <a:r>
              <a:rPr lang="el-GR" dirty="0" smtClean="0"/>
              <a:t>β</a:t>
            </a:r>
            <a:r>
              <a:rPr lang="en-US" dirty="0" smtClean="0"/>
              <a:t>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0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798732"/>
            <a:ext cx="7696200" cy="6059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24000" y="927554"/>
            <a:ext cx="6400800" cy="5565321"/>
          </a:xfrm>
          <a:noFill/>
          <a:ln/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57200" y="152400"/>
            <a:ext cx="8534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/>
              <a:t>Compartmental models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5715000"/>
            <a:ext cx="7315200" cy="914400"/>
          </a:xfrm>
          <a:prstGeom prst="rect">
            <a:avLst/>
          </a:prstGeom>
          <a:noFill/>
          <a:ln w="571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34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457200"/>
            <a:ext cx="8229600" cy="58975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	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	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1219200" y="1752600"/>
            <a:ext cx="1371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3733800" y="1752600"/>
            <a:ext cx="1371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6477000" y="1676400"/>
            <a:ext cx="1371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7"/>
          <p:cNvSpPr>
            <a:spLocks noChangeShapeType="1"/>
          </p:cNvSpPr>
          <p:nvPr/>
        </p:nvSpPr>
        <p:spPr bwMode="auto">
          <a:xfrm>
            <a:off x="2590800" y="2133600"/>
            <a:ext cx="1143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Line 8"/>
          <p:cNvSpPr>
            <a:spLocks noChangeShapeType="1"/>
          </p:cNvSpPr>
          <p:nvPr/>
        </p:nvSpPr>
        <p:spPr bwMode="auto">
          <a:xfrm>
            <a:off x="5105400" y="2057400"/>
            <a:ext cx="1371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Text Box 9"/>
          <p:cNvSpPr txBox="1">
            <a:spLocks noChangeArrowheads="1"/>
          </p:cNvSpPr>
          <p:nvPr/>
        </p:nvSpPr>
        <p:spPr bwMode="auto">
          <a:xfrm>
            <a:off x="1295400" y="18288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0"/>
              <a:t>S</a:t>
            </a:r>
          </a:p>
        </p:txBody>
      </p:sp>
      <p:sp>
        <p:nvSpPr>
          <p:cNvPr id="18441" name="Text Box 10"/>
          <p:cNvSpPr txBox="1">
            <a:spLocks noChangeArrowheads="1"/>
          </p:cNvSpPr>
          <p:nvPr/>
        </p:nvSpPr>
        <p:spPr bwMode="auto">
          <a:xfrm>
            <a:off x="3810000" y="18288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0"/>
              <a:t>I</a:t>
            </a:r>
          </a:p>
        </p:txBody>
      </p:sp>
      <p:sp>
        <p:nvSpPr>
          <p:cNvPr id="18442" name="Text Box 11"/>
          <p:cNvSpPr txBox="1">
            <a:spLocks noChangeArrowheads="1"/>
          </p:cNvSpPr>
          <p:nvPr/>
        </p:nvSpPr>
        <p:spPr bwMode="auto">
          <a:xfrm>
            <a:off x="6553200" y="17526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0"/>
              <a:t>R</a:t>
            </a:r>
          </a:p>
        </p:txBody>
      </p:sp>
      <p:sp>
        <p:nvSpPr>
          <p:cNvPr id="18443" name="Text Box 12"/>
          <p:cNvSpPr txBox="1">
            <a:spLocks noChangeArrowheads="1"/>
          </p:cNvSpPr>
          <p:nvPr/>
        </p:nvSpPr>
        <p:spPr bwMode="auto">
          <a:xfrm>
            <a:off x="2590800" y="22098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 dirty="0"/>
              <a:t>Transmission</a:t>
            </a:r>
          </a:p>
        </p:txBody>
      </p:sp>
      <p:sp>
        <p:nvSpPr>
          <p:cNvPr id="18444" name="Text Box 13"/>
          <p:cNvSpPr txBox="1">
            <a:spLocks noChangeArrowheads="1"/>
          </p:cNvSpPr>
          <p:nvPr/>
        </p:nvSpPr>
        <p:spPr bwMode="auto">
          <a:xfrm>
            <a:off x="5334000" y="22098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/>
              <a:t>Recovery</a:t>
            </a:r>
          </a:p>
        </p:txBody>
      </p:sp>
      <p:sp>
        <p:nvSpPr>
          <p:cNvPr id="18445" name="Text Box 16"/>
          <p:cNvSpPr txBox="1">
            <a:spLocks noChangeArrowheads="1"/>
          </p:cNvSpPr>
          <p:nvPr/>
        </p:nvSpPr>
        <p:spPr bwMode="auto">
          <a:xfrm>
            <a:off x="990600" y="533400"/>
            <a:ext cx="7543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u="sng" dirty="0">
                <a:solidFill>
                  <a:srgbClr val="FFFF00"/>
                </a:solidFill>
              </a:rPr>
              <a:t>Epidemic models</a:t>
            </a:r>
            <a:r>
              <a:rPr lang="en-US" sz="2400" b="0" dirty="0">
                <a:solidFill>
                  <a:srgbClr val="FFFF00"/>
                </a:solidFill>
              </a:rPr>
              <a:t>: </a:t>
            </a:r>
            <a:r>
              <a:rPr lang="en-US" sz="2400" b="0" dirty="0"/>
              <a:t>To describe fast outbreaks, only the flows related to the infection are considered.</a:t>
            </a:r>
            <a:r>
              <a:rPr lang="en-US" b="0" dirty="0"/>
              <a:t> </a:t>
            </a:r>
          </a:p>
        </p:txBody>
      </p:sp>
      <p:sp>
        <p:nvSpPr>
          <p:cNvPr id="18446" name="Text Box 17"/>
          <p:cNvSpPr txBox="1">
            <a:spLocks noChangeArrowheads="1"/>
          </p:cNvSpPr>
          <p:nvPr/>
        </p:nvSpPr>
        <p:spPr bwMode="auto">
          <a:xfrm>
            <a:off x="1143000" y="3429000"/>
            <a:ext cx="7696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0" u="sng" dirty="0">
                <a:solidFill>
                  <a:srgbClr val="FFFF00"/>
                </a:solidFill>
              </a:rPr>
              <a:t>Endemic models</a:t>
            </a:r>
            <a:r>
              <a:rPr lang="en-US" sz="2400" b="0" dirty="0">
                <a:solidFill>
                  <a:srgbClr val="FFFF00"/>
                </a:solidFill>
              </a:rPr>
              <a:t>: </a:t>
            </a:r>
            <a:r>
              <a:rPr lang="en-US" sz="2400" b="0" dirty="0"/>
              <a:t>To describe infection over a long time period,  the flows related to demographic changes are also considered.</a:t>
            </a:r>
            <a:r>
              <a:rPr lang="en-US" b="0" dirty="0"/>
              <a:t> </a:t>
            </a:r>
          </a:p>
        </p:txBody>
      </p:sp>
      <p:sp>
        <p:nvSpPr>
          <p:cNvPr id="18447" name="Rectangle 20"/>
          <p:cNvSpPr>
            <a:spLocks noChangeArrowheads="1"/>
          </p:cNvSpPr>
          <p:nvPr/>
        </p:nvSpPr>
        <p:spPr bwMode="auto">
          <a:xfrm>
            <a:off x="1295400" y="5029200"/>
            <a:ext cx="1371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Rectangle 21"/>
          <p:cNvSpPr>
            <a:spLocks noChangeArrowheads="1"/>
          </p:cNvSpPr>
          <p:nvPr/>
        </p:nvSpPr>
        <p:spPr bwMode="auto">
          <a:xfrm>
            <a:off x="3810000" y="5029200"/>
            <a:ext cx="1371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Rectangle 22"/>
          <p:cNvSpPr>
            <a:spLocks noChangeArrowheads="1"/>
          </p:cNvSpPr>
          <p:nvPr/>
        </p:nvSpPr>
        <p:spPr bwMode="auto">
          <a:xfrm>
            <a:off x="6553200" y="4953000"/>
            <a:ext cx="1371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Line 23"/>
          <p:cNvSpPr>
            <a:spLocks noChangeShapeType="1"/>
          </p:cNvSpPr>
          <p:nvPr/>
        </p:nvSpPr>
        <p:spPr bwMode="auto">
          <a:xfrm>
            <a:off x="2667000" y="5410200"/>
            <a:ext cx="1143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1" name="Line 24"/>
          <p:cNvSpPr>
            <a:spLocks noChangeShapeType="1"/>
          </p:cNvSpPr>
          <p:nvPr/>
        </p:nvSpPr>
        <p:spPr bwMode="auto">
          <a:xfrm>
            <a:off x="5181600" y="5334000"/>
            <a:ext cx="1371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2" name="Text Box 25"/>
          <p:cNvSpPr txBox="1">
            <a:spLocks noChangeArrowheads="1"/>
          </p:cNvSpPr>
          <p:nvPr/>
        </p:nvSpPr>
        <p:spPr bwMode="auto">
          <a:xfrm>
            <a:off x="1371600" y="51054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0"/>
              <a:t>S</a:t>
            </a:r>
          </a:p>
        </p:txBody>
      </p:sp>
      <p:sp>
        <p:nvSpPr>
          <p:cNvPr id="18453" name="Text Box 26"/>
          <p:cNvSpPr txBox="1">
            <a:spLocks noChangeArrowheads="1"/>
          </p:cNvSpPr>
          <p:nvPr/>
        </p:nvSpPr>
        <p:spPr bwMode="auto">
          <a:xfrm>
            <a:off x="3886200" y="51054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0"/>
              <a:t>I</a:t>
            </a:r>
          </a:p>
        </p:txBody>
      </p:sp>
      <p:sp>
        <p:nvSpPr>
          <p:cNvPr id="18454" name="Text Box 27"/>
          <p:cNvSpPr txBox="1">
            <a:spLocks noChangeArrowheads="1"/>
          </p:cNvSpPr>
          <p:nvPr/>
        </p:nvSpPr>
        <p:spPr bwMode="auto">
          <a:xfrm>
            <a:off x="6629400" y="50292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0"/>
              <a:t>R</a:t>
            </a:r>
          </a:p>
        </p:txBody>
      </p:sp>
      <p:sp>
        <p:nvSpPr>
          <p:cNvPr id="18455" name="Text Box 28"/>
          <p:cNvSpPr txBox="1">
            <a:spLocks noChangeArrowheads="1"/>
          </p:cNvSpPr>
          <p:nvPr/>
        </p:nvSpPr>
        <p:spPr bwMode="auto">
          <a:xfrm>
            <a:off x="2590800" y="55626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/>
              <a:t>Transmission</a:t>
            </a:r>
          </a:p>
        </p:txBody>
      </p:sp>
      <p:sp>
        <p:nvSpPr>
          <p:cNvPr id="18456" name="Text Box 29"/>
          <p:cNvSpPr txBox="1">
            <a:spLocks noChangeArrowheads="1"/>
          </p:cNvSpPr>
          <p:nvPr/>
        </p:nvSpPr>
        <p:spPr bwMode="auto">
          <a:xfrm>
            <a:off x="5410200" y="54864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/>
              <a:t>Recovery</a:t>
            </a:r>
          </a:p>
        </p:txBody>
      </p:sp>
      <p:sp>
        <p:nvSpPr>
          <p:cNvPr id="18457" name="Line 32"/>
          <p:cNvSpPr>
            <a:spLocks noChangeShapeType="1"/>
          </p:cNvSpPr>
          <p:nvPr/>
        </p:nvSpPr>
        <p:spPr bwMode="auto">
          <a:xfrm>
            <a:off x="1905000" y="4572000"/>
            <a:ext cx="0" cy="457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8" name="Line 33"/>
          <p:cNvSpPr>
            <a:spLocks noChangeShapeType="1"/>
          </p:cNvSpPr>
          <p:nvPr/>
        </p:nvSpPr>
        <p:spPr bwMode="auto">
          <a:xfrm>
            <a:off x="1905000" y="5791200"/>
            <a:ext cx="0" cy="533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9" name="Line 34"/>
          <p:cNvSpPr>
            <a:spLocks noChangeShapeType="1"/>
          </p:cNvSpPr>
          <p:nvPr/>
        </p:nvSpPr>
        <p:spPr bwMode="auto">
          <a:xfrm>
            <a:off x="4419600" y="5791200"/>
            <a:ext cx="0" cy="533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0" name="Line 35"/>
          <p:cNvSpPr>
            <a:spLocks noChangeShapeType="1"/>
          </p:cNvSpPr>
          <p:nvPr/>
        </p:nvSpPr>
        <p:spPr bwMode="auto">
          <a:xfrm>
            <a:off x="7467600" y="5715000"/>
            <a:ext cx="0" cy="533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1" name="Text Box 36"/>
          <p:cNvSpPr txBox="1">
            <a:spLocks noChangeArrowheads="1"/>
          </p:cNvSpPr>
          <p:nvPr/>
        </p:nvSpPr>
        <p:spPr bwMode="auto">
          <a:xfrm>
            <a:off x="1143000" y="4648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/>
              <a:t>Births</a:t>
            </a:r>
            <a:endParaRPr lang="en-US" b="0"/>
          </a:p>
        </p:txBody>
      </p:sp>
      <p:sp>
        <p:nvSpPr>
          <p:cNvPr id="18462" name="Text Box 37"/>
          <p:cNvSpPr txBox="1">
            <a:spLocks noChangeArrowheads="1"/>
          </p:cNvSpPr>
          <p:nvPr/>
        </p:nvSpPr>
        <p:spPr bwMode="auto">
          <a:xfrm>
            <a:off x="838200" y="60198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/>
              <a:t>Deaths</a:t>
            </a:r>
            <a:endParaRPr lang="en-US" b="0"/>
          </a:p>
        </p:txBody>
      </p:sp>
      <p:sp>
        <p:nvSpPr>
          <p:cNvPr id="18463" name="Text Box 38"/>
          <p:cNvSpPr txBox="1">
            <a:spLocks noChangeArrowheads="1"/>
          </p:cNvSpPr>
          <p:nvPr/>
        </p:nvSpPr>
        <p:spPr bwMode="auto">
          <a:xfrm>
            <a:off x="4572000" y="60198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/>
              <a:t>Deaths</a:t>
            </a:r>
            <a:endParaRPr lang="en-US" b="0"/>
          </a:p>
        </p:txBody>
      </p:sp>
      <p:sp>
        <p:nvSpPr>
          <p:cNvPr id="18464" name="Text Box 39"/>
          <p:cNvSpPr txBox="1">
            <a:spLocks noChangeArrowheads="1"/>
          </p:cNvSpPr>
          <p:nvPr/>
        </p:nvSpPr>
        <p:spPr bwMode="auto">
          <a:xfrm>
            <a:off x="6553200" y="58674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/>
              <a:t>Deaths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249291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6" grpId="0"/>
      <p:bldP spid="18447" grpId="0" animBg="1"/>
      <p:bldP spid="18448" grpId="0" animBg="1"/>
      <p:bldP spid="18449" grpId="0" animBg="1"/>
      <p:bldP spid="18450" grpId="0" animBg="1"/>
      <p:bldP spid="18451" grpId="0" animBg="1"/>
      <p:bldP spid="18452" grpId="0"/>
      <p:bldP spid="18453" grpId="0"/>
      <p:bldP spid="18454" grpId="0"/>
      <p:bldP spid="18455" grpId="0"/>
      <p:bldP spid="18456" grpId="0"/>
      <p:bldP spid="18457" grpId="0" animBg="1"/>
      <p:bldP spid="18458" grpId="0" animBg="1"/>
      <p:bldP spid="18459" grpId="0" animBg="1"/>
      <p:bldP spid="18460" grpId="0" animBg="1"/>
      <p:bldP spid="18461" grpId="0"/>
      <p:bldP spid="18462" grpId="0"/>
      <p:bldP spid="18463" grpId="0"/>
      <p:bldP spid="184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46048"/>
            <a:ext cx="8229600" cy="68580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Epidemic SIR model 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1295400" y="1295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3733800" y="1295400"/>
            <a:ext cx="1143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6553200" y="1295400"/>
            <a:ext cx="1143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2362200" y="1676400"/>
            <a:ext cx="13716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>
            <a:off x="4953000" y="1600200"/>
            <a:ext cx="15240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1219200" y="13716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dirty="0"/>
              <a:t>S</a:t>
            </a:r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3886200" y="1371600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dirty="0"/>
              <a:t>I</a:t>
            </a: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6629400" y="137160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dirty="0"/>
              <a:t>R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2133600" y="2133600"/>
            <a:ext cx="2133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/>
              <a:t>Transmission</a:t>
            </a:r>
          </a:p>
          <a:p>
            <a:pPr algn="ctr">
              <a:spcBef>
                <a:spcPct val="50000"/>
              </a:spcBef>
            </a:pPr>
            <a:endParaRPr lang="en-US" sz="2400" dirty="0"/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5181600" y="2133600"/>
            <a:ext cx="175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/>
              <a:t>Recovery</a:t>
            </a:r>
          </a:p>
        </p:txBody>
      </p:sp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1641584" y="3911263"/>
            <a:ext cx="6013231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dS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/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dt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= - transmission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dI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/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dt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= + transmission- recovery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dR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/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dt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= + recovery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062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Text Box 2"/>
          <p:cNvSpPr txBox="1">
            <a:spLocks noChangeArrowheads="1"/>
          </p:cNvSpPr>
          <p:nvPr/>
        </p:nvSpPr>
        <p:spPr bwMode="auto">
          <a:xfrm>
            <a:off x="685800" y="193675"/>
            <a:ext cx="6934200" cy="628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z="3200" b="1" dirty="0"/>
              <a:t>Modes of transmission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1524000"/>
            <a:ext cx="2667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Direct transmission</a:t>
            </a:r>
          </a:p>
          <a:p>
            <a:endParaRPr lang="en-US" sz="3200" dirty="0"/>
          </a:p>
          <a:p>
            <a:r>
              <a:rPr lang="en-US" sz="3200" dirty="0" smtClean="0"/>
              <a:t>(host-to-host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" name="Left Brace 2"/>
          <p:cNvSpPr/>
          <p:nvPr/>
        </p:nvSpPr>
        <p:spPr>
          <a:xfrm>
            <a:off x="3397469" y="1157332"/>
            <a:ext cx="609600" cy="2738497"/>
          </a:xfrm>
          <a:prstGeom prst="lef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95800" y="1176277"/>
            <a:ext cx="396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Touching</a:t>
            </a:r>
          </a:p>
          <a:p>
            <a:endParaRPr lang="en-US" sz="2000" dirty="0"/>
          </a:p>
          <a:p>
            <a:r>
              <a:rPr lang="en-US" sz="2000" dirty="0" smtClean="0"/>
              <a:t>Sexual intercourse</a:t>
            </a:r>
          </a:p>
          <a:p>
            <a:endParaRPr lang="en-US" sz="2000" dirty="0"/>
          </a:p>
          <a:p>
            <a:r>
              <a:rPr lang="en-US" sz="2000" dirty="0" smtClean="0"/>
              <a:t>Biting</a:t>
            </a:r>
          </a:p>
          <a:p>
            <a:endParaRPr lang="en-US" sz="2000" dirty="0"/>
          </a:p>
          <a:p>
            <a:r>
              <a:rPr lang="en-US" sz="2000" dirty="0" smtClean="0"/>
              <a:t>Direct projection of droplets</a:t>
            </a:r>
          </a:p>
          <a:p>
            <a:endParaRPr lang="en-US" sz="2000" dirty="0"/>
          </a:p>
          <a:p>
            <a:r>
              <a:rPr lang="en-US" sz="2000" dirty="0" err="1" smtClean="0"/>
              <a:t>Transplacenta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99090" y="4641439"/>
            <a:ext cx="266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Indirect transmission</a:t>
            </a:r>
          </a:p>
          <a:p>
            <a:endParaRPr lang="en-US" sz="3200" dirty="0"/>
          </a:p>
        </p:txBody>
      </p:sp>
      <p:sp>
        <p:nvSpPr>
          <p:cNvPr id="8" name="Left Brace 7"/>
          <p:cNvSpPr/>
          <p:nvPr/>
        </p:nvSpPr>
        <p:spPr>
          <a:xfrm>
            <a:off x="3397469" y="4331724"/>
            <a:ext cx="609600" cy="2184857"/>
          </a:xfrm>
          <a:prstGeom prst="lef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95800" y="4572000"/>
            <a:ext cx="3962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Airborne</a:t>
            </a:r>
          </a:p>
          <a:p>
            <a:endParaRPr lang="en-US" sz="2000" dirty="0"/>
          </a:p>
          <a:p>
            <a:r>
              <a:rPr lang="en-US" sz="2000" dirty="0" smtClean="0"/>
              <a:t>Vehicle-borne</a:t>
            </a:r>
          </a:p>
          <a:p>
            <a:endParaRPr lang="en-US" sz="2000" dirty="0"/>
          </a:p>
          <a:p>
            <a:r>
              <a:rPr lang="en-US" sz="2000" dirty="0" smtClean="0"/>
              <a:t>Vector-borne</a:t>
            </a:r>
          </a:p>
        </p:txBody>
      </p:sp>
    </p:spTree>
    <p:extLst>
      <p:ext uri="{BB962C8B-B14F-4D97-AF65-F5344CB8AC3E}">
        <p14:creationId xmlns:p14="http://schemas.microsoft.com/office/powerpoint/2010/main" val="53897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Transmission for contact-based transmitted diseases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Contact between individuals in the population (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457200" indent="-457200">
              <a:buFont typeface="+mj-lt"/>
              <a:buAutoNum type="arabicParenR" startAt="2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Probability that a given contact is with an infected individual (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I / N</a:t>
            </a:r>
          </a:p>
          <a:p>
            <a:pPr marL="457200" indent="-457200">
              <a:buAutoNum type="arabicParenR" startAt="2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arenR" startAt="2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Probability that a contact with an infected individual results in a successful transmission (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01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4476</TotalTime>
  <Words>1109</Words>
  <Application>Microsoft Macintosh PowerPoint</Application>
  <PresentationFormat>On-screen Show (4:3)</PresentationFormat>
  <Paragraphs>166</Paragraphs>
  <Slides>24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Depth</vt:lpstr>
      <vt:lpstr>Equation</vt:lpstr>
      <vt:lpstr>Deterministic SIR models:  Overview and the epidemic model   </vt:lpstr>
      <vt:lpstr>Epidemiological temporal patterns</vt:lpstr>
      <vt:lpstr>Learning objectives</vt:lpstr>
      <vt:lpstr>Prelude: An SI Difference Equation</vt:lpstr>
      <vt:lpstr>PowerPoint Presentation</vt:lpstr>
      <vt:lpstr>PowerPoint Presentation</vt:lpstr>
      <vt:lpstr>Epidemic SIR model </vt:lpstr>
      <vt:lpstr>PowerPoint Presentation</vt:lpstr>
      <vt:lpstr>Transmission for contact-based transmitted diseases</vt:lpstr>
      <vt:lpstr>Is contact rate dependent on population density? </vt:lpstr>
      <vt:lpstr>Transmission for contact-based transmitted diseases</vt:lpstr>
      <vt:lpstr>PowerPoint Presentation</vt:lpstr>
      <vt:lpstr>Recovery </vt:lpstr>
      <vt:lpstr>Epidemic SIR model </vt:lpstr>
      <vt:lpstr>Epidemic SIR model </vt:lpstr>
      <vt:lpstr>Initial growth of an epidemic</vt:lpstr>
      <vt:lpstr>Initial epidemic growth &amp; Basic reproduction number</vt:lpstr>
      <vt:lpstr>Basic reproduction number (R0)</vt:lpstr>
      <vt:lpstr>The critical vaccination proportion, pc </vt:lpstr>
      <vt:lpstr>Fraction of infected population at the end of an epidemic is function of R0</vt:lpstr>
      <vt:lpstr>Summary epidemic model </vt:lpstr>
      <vt:lpstr>Epidemic SEIR model </vt:lpstr>
      <vt:lpstr>Epidemic SEIR model </vt:lpstr>
      <vt:lpstr>Readings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Cristina Lanzas</dc:creator>
  <cp:lastModifiedBy>Shi Chen</cp:lastModifiedBy>
  <cp:revision>387</cp:revision>
  <dcterms:created xsi:type="dcterms:W3CDTF">2010-08-11T19:38:13Z</dcterms:created>
  <dcterms:modified xsi:type="dcterms:W3CDTF">2015-09-01T14:52:14Z</dcterms:modified>
</cp:coreProperties>
</file>