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notesSlides/notesSlide1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notesMasterIdLst>
    <p:notesMasterId r:id="rId28"/>
  </p:notesMasterIdLst>
  <p:handoutMasterIdLst>
    <p:handoutMasterId r:id="rId29"/>
  </p:handoutMasterIdLst>
  <p:sldIdLst>
    <p:sldId id="279" r:id="rId2"/>
    <p:sldId id="280" r:id="rId3"/>
    <p:sldId id="314" r:id="rId4"/>
    <p:sldId id="308" r:id="rId5"/>
    <p:sldId id="316" r:id="rId6"/>
    <p:sldId id="317" r:id="rId7"/>
    <p:sldId id="289" r:id="rId8"/>
    <p:sldId id="288" r:id="rId9"/>
    <p:sldId id="291" r:id="rId10"/>
    <p:sldId id="292" r:id="rId11"/>
    <p:sldId id="318" r:id="rId12"/>
    <p:sldId id="293" r:id="rId13"/>
    <p:sldId id="320" r:id="rId14"/>
    <p:sldId id="311" r:id="rId15"/>
    <p:sldId id="312" r:id="rId16"/>
    <p:sldId id="286" r:id="rId17"/>
    <p:sldId id="319" r:id="rId18"/>
    <p:sldId id="296" r:id="rId19"/>
    <p:sldId id="313" r:id="rId20"/>
    <p:sldId id="297" r:id="rId21"/>
    <p:sldId id="298" r:id="rId22"/>
    <p:sldId id="299" r:id="rId23"/>
    <p:sldId id="321" r:id="rId24"/>
    <p:sldId id="300" r:id="rId25"/>
    <p:sldId id="301" r:id="rId26"/>
    <p:sldId id="322" r:id="rId27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567" autoAdjust="0"/>
    <p:restoredTop sz="92371" autoAdjust="0"/>
  </p:normalViewPr>
  <p:slideViewPr>
    <p:cSldViewPr>
      <p:cViewPr varScale="1">
        <p:scale>
          <a:sx n="109" d="100"/>
          <a:sy n="109" d="100"/>
        </p:scale>
        <p:origin x="-54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918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7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Relationship Id="rId2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Relationship Id="rId2" Type="http://schemas.openxmlformats.org/officeDocument/2006/relationships/image" Target="../media/image2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69192C-2F5E-47A1-AD6D-25A6768F6257}" type="datetimeFigureOut">
              <a:rPr lang="en-US" smtClean="0"/>
              <a:t>9/22/15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313" y="8829675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97532-79B5-4F24-BB06-37B9C3528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257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8102" y="0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7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8102" y="8829967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E6E8A5B-EF14-4110-83BF-D29E53375E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027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6E8A5B-EF14-4110-83BF-D29E53375E4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194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EF579B-C198-4174-8548-868A0A91A36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074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D0FE94-6EF9-4D68-89C7-E5C37A09A9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1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D0FE94-6EF9-4D68-89C7-E5C37A09A9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23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D0FE94-6EF9-4D68-89C7-E5C37A09A9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1581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D0FE94-6EF9-4D68-89C7-E5C37A09A9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90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D0FE94-6EF9-4D68-89C7-E5C37A09A9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332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D0FE94-6EF9-4D68-89C7-E5C37A09A9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398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224EF6-2163-4B9E-B0B6-4B4063CED9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146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FA90C8-566B-4548-BD7C-6F4E09108F0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98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106B4E-F0BA-46F9-89C0-1B7A725982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025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211F5-B3EA-408D-84CA-1F069BBEC1D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325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31C640-3C2D-4CCD-A817-98B17D622A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8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8BB89F-8C1F-4D23-913A-BC190955CE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375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87B421-BE73-4F46-A154-5A9FC6937CF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42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3DD2F-2B71-4E1A-B0A5-73416694902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4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0611CF-A673-4832-915A-36C874DA10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63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E62BD9-F34B-42D7-ACE4-DC9F382F35A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05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825625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>
              <a:defRPr/>
            </a:pPr>
            <a:fld id="{5DD0FE94-6EF9-4D68-89C7-E5C37A09A9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7301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  <p:sldLayoutId id="2147483849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oleObject" Target="../embeddings/oleObject1.bin"/><Relationship Id="rId5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11.w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12.wmf"/><Relationship Id="rId8" Type="http://schemas.openxmlformats.org/officeDocument/2006/relationships/image" Target="../media/image1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14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15.wmf"/><Relationship Id="rId5" Type="http://schemas.openxmlformats.org/officeDocument/2006/relationships/image" Target="../media/image8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17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18.wmf"/><Relationship Id="rId5" Type="http://schemas.openxmlformats.org/officeDocument/2006/relationships/oleObject" Target="../embeddings/oleObject8.bin"/><Relationship Id="rId6" Type="http://schemas.openxmlformats.org/officeDocument/2006/relationships/image" Target="../media/image19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image" Target="../media/image20.emf"/><Relationship Id="rId5" Type="http://schemas.openxmlformats.org/officeDocument/2006/relationships/oleObject" Target="../embeddings/Microsoft_Equation2.bin"/><Relationship Id="rId6" Type="http://schemas.openxmlformats.org/officeDocument/2006/relationships/image" Target="../media/image21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23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762000"/>
            <a:ext cx="7543800" cy="4114800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Basic reproduction number </a:t>
            </a:r>
            <a:br>
              <a:rPr lang="en-US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 endemic diseases and </a:t>
            </a:r>
            <a:br>
              <a:rPr lang="en-US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seroepidemiology</a:t>
            </a:r>
            <a:r>
              <a:rPr lang="en-US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0" y="4572000"/>
            <a:ext cx="6400800" cy="16002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Cristina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Lanzas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CBS 810 Infectious disease modeling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3436586"/>
            <a:ext cx="3429000" cy="3421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0"/>
            <a:ext cx="8991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setwd</a:t>
            </a:r>
            <a:r>
              <a:rPr lang="en-US" dirty="0" smtClean="0"/>
              <a:t>("C:/Users/clanzas/Documents/R files“)</a:t>
            </a:r>
          </a:p>
          <a:p>
            <a:endParaRPr lang="en-US" dirty="0" smtClean="0"/>
          </a:p>
          <a:p>
            <a:r>
              <a:rPr lang="en-US" dirty="0" smtClean="0"/>
              <a:t>mumps=read.csv("</a:t>
            </a:r>
            <a:r>
              <a:rPr lang="en-US" dirty="0" err="1" smtClean="0"/>
              <a:t>Seroprofilemumps.csv",header</a:t>
            </a:r>
            <a:r>
              <a:rPr lang="en-US" dirty="0" smtClean="0"/>
              <a:t>=T)</a:t>
            </a:r>
          </a:p>
          <a:p>
            <a:endParaRPr lang="en-US" dirty="0" smtClean="0"/>
          </a:p>
          <a:p>
            <a:r>
              <a:rPr lang="en-US" dirty="0" smtClean="0"/>
              <a:t>## Create new variables in the </a:t>
            </a:r>
            <a:r>
              <a:rPr lang="en-US" dirty="0" err="1" smtClean="0"/>
              <a:t>dataframe</a:t>
            </a:r>
            <a:r>
              <a:rPr lang="en-US" dirty="0" smtClean="0"/>
              <a:t> mumps</a:t>
            </a:r>
          </a:p>
          <a:p>
            <a:endParaRPr lang="en-US" dirty="0" smtClean="0"/>
          </a:p>
          <a:p>
            <a:r>
              <a:rPr lang="en-US" dirty="0" err="1" smtClean="0"/>
              <a:t>mumps$seroprevalence</a:t>
            </a:r>
            <a:r>
              <a:rPr lang="en-US" dirty="0" smtClean="0"/>
              <a:t>=</a:t>
            </a:r>
            <a:r>
              <a:rPr lang="en-US" dirty="0" err="1" smtClean="0"/>
              <a:t>mumps$Seropositive</a:t>
            </a:r>
            <a:r>
              <a:rPr lang="en-US" dirty="0" smtClean="0"/>
              <a:t>/(</a:t>
            </a:r>
            <a:r>
              <a:rPr lang="en-US" dirty="0" err="1" smtClean="0"/>
              <a:t>mumps$Seropositive+mumps$Seronegative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### plot proportion of (ever) infected (i.e., </a:t>
            </a:r>
            <a:r>
              <a:rPr lang="en-US" dirty="0" err="1" smtClean="0"/>
              <a:t>seroprevalence</a:t>
            </a:r>
            <a:r>
              <a:rPr lang="en-US" dirty="0" smtClean="0"/>
              <a:t>) as function of age</a:t>
            </a:r>
          </a:p>
          <a:p>
            <a:endParaRPr lang="en-US" dirty="0" smtClean="0"/>
          </a:p>
          <a:p>
            <a:r>
              <a:rPr lang="en-US" dirty="0" smtClean="0"/>
              <a:t>plot(</a:t>
            </a:r>
            <a:r>
              <a:rPr lang="en-US" dirty="0" err="1" smtClean="0"/>
              <a:t>mumps$Age,mumps$seroprevalence,xlab</a:t>
            </a:r>
            <a:r>
              <a:rPr lang="en-US" dirty="0" smtClean="0"/>
              <a:t>='</a:t>
            </a:r>
            <a:r>
              <a:rPr lang="en-US" dirty="0" err="1" smtClean="0"/>
              <a:t>Age',ylab</a:t>
            </a:r>
            <a:r>
              <a:rPr lang="en-US" dirty="0" smtClean="0"/>
              <a:t>='</a:t>
            </a:r>
            <a:r>
              <a:rPr lang="en-US" dirty="0" err="1" smtClean="0"/>
              <a:t>Seroprevalence</a:t>
            </a:r>
            <a:r>
              <a:rPr lang="en-US" dirty="0" smtClean="0"/>
              <a:t>')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395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86700" cy="1325563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Estimating the average force of infection from cross-sectional serological data: </a:t>
            </a:r>
            <a:b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Catalytic model (</a:t>
            </a:r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Muench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1934)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9200" y="2025134"/>
            <a:ext cx="175260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Susceptible s(a)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67200" y="2025134"/>
            <a:ext cx="213360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(Ever) infected z(a)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2971800" y="2209800"/>
            <a:ext cx="1295400" cy="0"/>
          </a:xfrm>
          <a:prstGeom prst="straightConnector1">
            <a:avLst/>
          </a:prstGeom>
          <a:ln>
            <a:solidFill>
              <a:schemeClr val="bg2">
                <a:lumMod val="40000"/>
                <a:lumOff val="60000"/>
              </a:schemeClr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62000" y="34290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proportion of individuals that are susceptible at age a, s(a) is: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895600" y="4038600"/>
            <a:ext cx="190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s(a)=e</a:t>
            </a:r>
            <a:r>
              <a:rPr lang="en-US" sz="3200" baseline="30000" dirty="0" smtClean="0"/>
              <a:t>-</a:t>
            </a:r>
            <a:r>
              <a:rPr lang="el-GR" sz="3200" baseline="30000" dirty="0" smtClean="0"/>
              <a:t>λ</a:t>
            </a:r>
            <a:r>
              <a:rPr lang="en-US" sz="3200" baseline="30000" dirty="0" smtClean="0"/>
              <a:t>a</a:t>
            </a:r>
            <a:endParaRPr lang="en-US" sz="3200" baseline="30000" dirty="0"/>
          </a:p>
        </p:txBody>
      </p:sp>
      <p:sp>
        <p:nvSpPr>
          <p:cNvPr id="11" name="Rectangle 10"/>
          <p:cNvSpPr/>
          <p:nvPr/>
        </p:nvSpPr>
        <p:spPr>
          <a:xfrm>
            <a:off x="2895600" y="5410200"/>
            <a:ext cx="18774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z(a)=1-e</a:t>
            </a:r>
            <a:r>
              <a:rPr lang="en-US" sz="3200" baseline="30000" dirty="0" smtClean="0"/>
              <a:t>-</a:t>
            </a:r>
            <a:r>
              <a:rPr lang="el-GR" sz="3200" baseline="30000" dirty="0" smtClean="0"/>
              <a:t>λ</a:t>
            </a:r>
            <a:r>
              <a:rPr lang="en-US" sz="3200" baseline="30000" dirty="0" smtClean="0"/>
              <a:t>a</a:t>
            </a:r>
            <a:endParaRPr lang="en-US" sz="3200" baseline="30000" dirty="0"/>
          </a:p>
        </p:txBody>
      </p:sp>
      <p:sp>
        <p:nvSpPr>
          <p:cNvPr id="12" name="TextBox 11"/>
          <p:cNvSpPr txBox="1"/>
          <p:nvPr/>
        </p:nvSpPr>
        <p:spPr>
          <a:xfrm>
            <a:off x="685800" y="480060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proportion of individuals who have ever been infected by age a is given by 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456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17903"/>
            <a:ext cx="937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Fitting the model to the </a:t>
            </a:r>
            <a:r>
              <a:rPr lang="en-US" sz="2800" b="1" dirty="0" err="1" smtClean="0"/>
              <a:t>seroprevalence</a:t>
            </a:r>
            <a:r>
              <a:rPr lang="en-US" sz="2800" b="1" dirty="0" smtClean="0"/>
              <a:t> data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866900" y="5272519"/>
            <a:ext cx="655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Average age to infection (A) ~ 1/</a:t>
            </a:r>
            <a:r>
              <a:rPr lang="el-GR" sz="2400" dirty="0" smtClean="0"/>
              <a:t>λ</a:t>
            </a:r>
            <a:endParaRPr lang="en-US" sz="24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304800" y="1400439"/>
            <a:ext cx="3505200" cy="3603373"/>
            <a:chOff x="304800" y="457200"/>
            <a:chExt cx="4305300" cy="4295775"/>
          </a:xfrm>
        </p:grpSpPr>
        <p:pic>
          <p:nvPicPr>
            <p:cNvPr id="3072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4800" y="457200"/>
              <a:ext cx="4305300" cy="4295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9" name="Straight Connector 8"/>
            <p:cNvCxnSpPr/>
            <p:nvPr/>
          </p:nvCxnSpPr>
          <p:spPr>
            <a:xfrm>
              <a:off x="1066800" y="27432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295400" y="2743200"/>
              <a:ext cx="0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/>
          <p:cNvSpPr/>
          <p:nvPr/>
        </p:nvSpPr>
        <p:spPr>
          <a:xfrm>
            <a:off x="723900" y="485401"/>
            <a:ext cx="8839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model=</a:t>
            </a:r>
            <a:r>
              <a:rPr lang="en-US" b="1" dirty="0" err="1" smtClean="0"/>
              <a:t>nls</a:t>
            </a:r>
            <a:r>
              <a:rPr lang="en-US" b="1" dirty="0" smtClean="0"/>
              <a:t>(seroprevalence~1-exp(-lambda*Age),data=</a:t>
            </a:r>
            <a:r>
              <a:rPr lang="en-US" b="1" dirty="0" err="1" smtClean="0"/>
              <a:t>mumps,start</a:t>
            </a:r>
            <a:r>
              <a:rPr lang="en-US" b="1" dirty="0" smtClean="0"/>
              <a:t>=list(lambda=0.40))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3996117" y="1447800"/>
            <a:ext cx="514788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Formula: </a:t>
            </a:r>
            <a:r>
              <a:rPr lang="en-US" dirty="0" err="1" smtClean="0"/>
              <a:t>seroprevalence</a:t>
            </a:r>
            <a:r>
              <a:rPr lang="en-US" dirty="0" smtClean="0"/>
              <a:t> ~ 1 - exp(-lambda * Age)</a:t>
            </a:r>
          </a:p>
          <a:p>
            <a:endParaRPr lang="en-US" dirty="0" smtClean="0"/>
          </a:p>
          <a:p>
            <a:r>
              <a:rPr lang="en-US" dirty="0" smtClean="0"/>
              <a:t>Parameters:</a:t>
            </a:r>
          </a:p>
          <a:p>
            <a:r>
              <a:rPr lang="en-US" dirty="0" smtClean="0"/>
              <a:t>             Estimate     Std. Error t value Pr(&gt;|t|)    </a:t>
            </a:r>
          </a:p>
          <a:p>
            <a:r>
              <a:rPr lang="en-US" dirty="0" smtClean="0"/>
              <a:t>lambda 0.203718   0.007357   27.69   &lt;2e-16 ***</a:t>
            </a:r>
          </a:p>
        </p:txBody>
      </p:sp>
    </p:spTree>
    <p:extLst>
      <p:ext uri="{BB962C8B-B14F-4D97-AF65-F5344CB8AC3E}">
        <p14:creationId xmlns:p14="http://schemas.microsoft.com/office/powerpoint/2010/main" val="2207248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30274"/>
          </a:xfrm>
        </p:spPr>
        <p:txBody>
          <a:bodyPr/>
          <a:lstStyle/>
          <a:p>
            <a:r>
              <a:rPr lang="en-US" dirty="0" smtClean="0"/>
              <a:t>Average age to infection </a:t>
            </a:r>
            <a:endParaRPr lang="en-US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685800" y="1524000"/>
            <a:ext cx="7675563" cy="4351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Average age to infection (A) ~ 1/</a:t>
            </a:r>
            <a:r>
              <a:rPr lang="el-GR" sz="2400" dirty="0" smtClean="0"/>
              <a:t>λ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2057400"/>
            <a:ext cx="6286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A for mumps = 1/0.204 ~ 5 years</a:t>
            </a:r>
            <a:endParaRPr lang="en-US" sz="24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3962400"/>
            <a:ext cx="769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Why measles and mumps are called childhood diseases? </a:t>
            </a:r>
            <a:endParaRPr lang="en-US" sz="2400" dirty="0">
              <a:solidFill>
                <a:srgbClr val="FFFF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78548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944562"/>
            <a:ext cx="8153400" cy="2076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44562"/>
          </a:xfrm>
        </p:spPr>
        <p:txBody>
          <a:bodyPr/>
          <a:lstStyle/>
          <a:p>
            <a:r>
              <a:rPr lang="en-US" b="1" dirty="0" smtClean="0"/>
              <a:t>Endemic </a:t>
            </a:r>
            <a:r>
              <a:rPr lang="en-US" b="1" dirty="0"/>
              <a:t>SIR model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066800"/>
            <a:ext cx="5868280" cy="195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hape 7"/>
          <p:cNvCxnSpPr/>
          <p:nvPr/>
        </p:nvCxnSpPr>
        <p:spPr>
          <a:xfrm rot="16200000" flipH="1" flipV="1">
            <a:off x="3848100" y="1104900"/>
            <a:ext cx="381000" cy="1219200"/>
          </a:xfrm>
          <a:prstGeom prst="curvedConnector4">
            <a:avLst>
              <a:gd name="adj1" fmla="val -60000"/>
              <a:gd name="adj2" fmla="val 93328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7"/>
          <p:cNvSpPr>
            <a:spLocks noChangeArrowheads="1"/>
          </p:cNvSpPr>
          <p:nvPr/>
        </p:nvSpPr>
        <p:spPr bwMode="auto">
          <a:xfrm>
            <a:off x="2705100" y="3478212"/>
            <a:ext cx="1559858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2120811"/>
              </p:ext>
            </p:extLst>
          </p:nvPr>
        </p:nvGraphicFramePr>
        <p:xfrm>
          <a:off x="914400" y="3429000"/>
          <a:ext cx="3314700" cy="318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4" name="Equation" r:id="rId4" imgW="1942920" imgH="1866600" progId="Equation.3">
                  <p:embed/>
                </p:oleObj>
              </mc:Choice>
              <mc:Fallback>
                <p:oleObj name="Equation" r:id="rId4" imgW="1942920" imgH="1866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429000"/>
                        <a:ext cx="3314700" cy="318471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33900" y="4398433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Assumes homogeneous mixing among all individuals of the population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872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24934"/>
            <a:ext cx="7886700" cy="1325563"/>
          </a:xfrm>
        </p:spPr>
        <p:txBody>
          <a:bodyPr/>
          <a:lstStyle/>
          <a:p>
            <a:r>
              <a:rPr lang="en-US" b="1" dirty="0" smtClean="0"/>
              <a:t>Equilibrium states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229600" cy="1066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	Identify all possible solutions to one equation, we start with </a:t>
            </a:r>
            <a:r>
              <a:rPr lang="en-US" sz="2800" dirty="0" err="1" smtClean="0"/>
              <a:t>di</a:t>
            </a:r>
            <a:r>
              <a:rPr lang="en-US" sz="2800" dirty="0" smtClean="0"/>
              <a:t>/</a:t>
            </a:r>
            <a:r>
              <a:rPr lang="en-US" sz="2800" dirty="0" err="1" smtClean="0"/>
              <a:t>dt</a:t>
            </a:r>
            <a:r>
              <a:rPr lang="en-US" sz="2800" dirty="0" smtClean="0"/>
              <a:t>=0</a:t>
            </a:r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>
            <p:extLst/>
          </p:nvPr>
        </p:nvGraphicFramePr>
        <p:xfrm>
          <a:off x="914400" y="2652713"/>
          <a:ext cx="2590800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34" name="Equation" r:id="rId4" imgW="1384200" imgH="393480" progId="Equation.3">
                  <p:embed/>
                </p:oleObj>
              </mc:Choice>
              <mc:Fallback>
                <p:oleObj name="Equation" r:id="rId4" imgW="13842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652713"/>
                        <a:ext cx="2590800" cy="8413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3886200"/>
            <a:ext cx="8534400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>
              <a:lnSpc>
                <a:spcPct val="90000"/>
              </a:lnSpc>
            </a:pPr>
            <a:r>
              <a:rPr lang="en-US" sz="2400" dirty="0"/>
              <a:t>	</a:t>
            </a:r>
            <a:r>
              <a:rPr lang="en-US" sz="2800" dirty="0" smtClean="0"/>
              <a:t>Plug each possible solution into the remaining equations and repeat until all equilibrium values for all variables are identified, </a:t>
            </a:r>
            <a:r>
              <a:rPr lang="en-US" sz="2800" i="1" dirty="0" smtClean="0"/>
              <a:t>s</a:t>
            </a:r>
            <a:r>
              <a:rPr lang="en-US" sz="2800" dirty="0" smtClean="0"/>
              <a:t>, </a:t>
            </a:r>
            <a:r>
              <a:rPr lang="en-US" sz="2800" i="1" dirty="0" err="1" smtClean="0"/>
              <a:t>i</a:t>
            </a:r>
            <a:r>
              <a:rPr lang="en-US" sz="2800" i="1" dirty="0" smtClean="0"/>
              <a:t> </a:t>
            </a:r>
            <a:r>
              <a:rPr lang="en-US" sz="2800" dirty="0" smtClean="0"/>
              <a:t>and </a:t>
            </a:r>
            <a:r>
              <a:rPr lang="en-US" sz="2800" i="1" dirty="0" smtClean="0"/>
              <a:t>r</a:t>
            </a:r>
            <a:r>
              <a:rPr lang="en-US" sz="2800" dirty="0" smtClean="0"/>
              <a:t> at equilibrium are:</a:t>
            </a:r>
            <a:endParaRPr lang="en-US" sz="2800" dirty="0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8435" name="Object 3"/>
          <p:cNvGraphicFramePr>
            <a:graphicFrameLocks noChangeAspect="1"/>
          </p:cNvGraphicFramePr>
          <p:nvPr>
            <p:extLst/>
          </p:nvPr>
        </p:nvGraphicFramePr>
        <p:xfrm>
          <a:off x="4572000" y="2057400"/>
          <a:ext cx="2612571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35" name="Equation" r:id="rId6" imgW="1143000" imgH="203200" progId="Equation.3">
                  <p:embed/>
                </p:oleObj>
              </mc:Choice>
              <mc:Fallback>
                <p:oleObj name="Equation" r:id="rId6" imgW="11430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057400"/>
                        <a:ext cx="2612571" cy="4572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0" y="200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19600" y="2514600"/>
            <a:ext cx="38402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err="1"/>
              <a:t>i</a:t>
            </a:r>
            <a:r>
              <a:rPr lang="en-US" sz="2400" dirty="0"/>
              <a:t>=0  </a:t>
            </a:r>
            <a:r>
              <a:rPr lang="en-US" sz="2400" dirty="0" smtClean="0"/>
              <a:t>,Disease-free </a:t>
            </a:r>
            <a:r>
              <a:rPr lang="en-US" sz="2400" dirty="0"/>
              <a:t>equilibrium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0" y="3124200"/>
            <a:ext cx="40382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*=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γ+υ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)/β, so if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s*=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1/R</a:t>
            </a:r>
            <a:r>
              <a:rPr lang="en-US" sz="2800" i="1" baseline="-25000" dirty="0">
                <a:latin typeface="Times New Roman" pitchFamily="18" charset="0"/>
                <a:cs typeface="Times New Roman" pitchFamily="18" charset="0"/>
              </a:rPr>
              <a:t>0.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8440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-1621510" y="5648759"/>
            <a:ext cx="12082220" cy="7620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/>
          <p:cNvSpPr/>
          <p:nvPr/>
        </p:nvSpPr>
        <p:spPr>
          <a:xfrm>
            <a:off x="846667" y="5577538"/>
            <a:ext cx="1371600" cy="9044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13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7886700" cy="1325563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Derive an additional expression for the proportion of susceptible at endemic stage 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5980104"/>
              </p:ext>
            </p:extLst>
          </p:nvPr>
        </p:nvGraphicFramePr>
        <p:xfrm>
          <a:off x="1524000" y="1325563"/>
          <a:ext cx="3352800" cy="4461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9" name="Equation" r:id="rId3" imgW="1307880" imgH="1739880" progId="Equation.3">
                  <p:embed/>
                </p:oleObj>
              </mc:Choice>
              <mc:Fallback>
                <p:oleObj name="Equation" r:id="rId3" imgW="1307880" imgH="1739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25563"/>
                        <a:ext cx="3352800" cy="446193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5486400" y="3657600"/>
            <a:ext cx="3124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There is a constant average force of </a:t>
            </a:r>
            <a:r>
              <a:rPr lang="en-US" dirty="0" smtClean="0"/>
              <a:t>infection (</a:t>
            </a:r>
            <a:r>
              <a:rPr lang="el-GR" dirty="0" smtClean="0"/>
              <a:t>λ</a:t>
            </a:r>
            <a:r>
              <a:rPr lang="en-US" dirty="0" smtClean="0"/>
              <a:t>) </a:t>
            </a:r>
            <a:r>
              <a:rPr lang="en-US" dirty="0"/>
              <a:t>which remains approximately constant across ages (i.e., the force of infection is age-independent).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86400" y="1905000"/>
            <a:ext cx="266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Force of infection (</a:t>
            </a:r>
            <a:r>
              <a:rPr lang="el-GR" dirty="0" smtClean="0"/>
              <a:t>λ</a:t>
            </a:r>
            <a:r>
              <a:rPr lang="en-US" dirty="0" smtClean="0"/>
              <a:t>) is the per capita rate of transmission (</a:t>
            </a:r>
            <a:r>
              <a:rPr lang="el-GR" dirty="0" smtClean="0"/>
              <a:t>β</a:t>
            </a:r>
            <a:r>
              <a:rPr lang="en-US" dirty="0" err="1" smtClean="0"/>
              <a:t>i</a:t>
            </a:r>
            <a:r>
              <a:rPr lang="en-US" dirty="0" smtClean="0"/>
              <a:t>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11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6568754"/>
              </p:ext>
            </p:extLst>
          </p:nvPr>
        </p:nvGraphicFramePr>
        <p:xfrm>
          <a:off x="4080784" y="3709901"/>
          <a:ext cx="45910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Equation" r:id="rId3" imgW="1803240" imgH="419040" progId="Equation.3">
                  <p:embed/>
                </p:oleObj>
              </mc:Choice>
              <mc:Fallback>
                <p:oleObj name="Equation" r:id="rId3" imgW="18032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0784" y="3709901"/>
                        <a:ext cx="4591050" cy="10668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04800" y="152400"/>
            <a:ext cx="9372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Basic reproduction number using </a:t>
            </a:r>
            <a:r>
              <a:rPr lang="en-US" sz="2800" b="1" dirty="0" err="1" smtClean="0"/>
              <a:t>seroprevalence</a:t>
            </a:r>
            <a:r>
              <a:rPr lang="en-US" sz="2800" b="1" dirty="0" smtClean="0"/>
              <a:t> data</a:t>
            </a:r>
            <a:endParaRPr lang="en-US" sz="28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304800" y="1400439"/>
            <a:ext cx="3505200" cy="3603373"/>
            <a:chOff x="304800" y="457200"/>
            <a:chExt cx="4305300" cy="4295775"/>
          </a:xfrm>
        </p:grpSpPr>
        <p:pic>
          <p:nvPicPr>
            <p:cNvPr id="30722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04800" y="457200"/>
              <a:ext cx="4305300" cy="4295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9" name="Straight Connector 8"/>
            <p:cNvCxnSpPr/>
            <p:nvPr/>
          </p:nvCxnSpPr>
          <p:spPr>
            <a:xfrm>
              <a:off x="1066800" y="27432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295400" y="2743200"/>
              <a:ext cx="0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/>
          <p:cNvSpPr/>
          <p:nvPr/>
        </p:nvSpPr>
        <p:spPr>
          <a:xfrm>
            <a:off x="3996117" y="1447800"/>
            <a:ext cx="514788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Formula: </a:t>
            </a:r>
            <a:r>
              <a:rPr lang="en-US" dirty="0" err="1" smtClean="0"/>
              <a:t>seroprevalence</a:t>
            </a:r>
            <a:r>
              <a:rPr lang="en-US" dirty="0" smtClean="0"/>
              <a:t> ~ 1 - exp(-lambda * Age)</a:t>
            </a:r>
          </a:p>
          <a:p>
            <a:endParaRPr lang="en-US" dirty="0" smtClean="0"/>
          </a:p>
          <a:p>
            <a:r>
              <a:rPr lang="en-US" dirty="0" smtClean="0"/>
              <a:t>Parameters:</a:t>
            </a:r>
          </a:p>
          <a:p>
            <a:r>
              <a:rPr lang="en-US" dirty="0" smtClean="0"/>
              <a:t>             Estimate     Std. Error t value Pr(&gt;|t|)    </a:t>
            </a:r>
          </a:p>
          <a:p>
            <a:r>
              <a:rPr lang="en-US" dirty="0" smtClean="0"/>
              <a:t>lambda 0.203718   0.007357   27.69   &lt;2e-16 ***</a:t>
            </a:r>
          </a:p>
        </p:txBody>
      </p:sp>
    </p:spTree>
    <p:extLst>
      <p:ext uri="{BB962C8B-B14F-4D97-AF65-F5344CB8AC3E}">
        <p14:creationId xmlns:p14="http://schemas.microsoft.com/office/powerpoint/2010/main" val="3608866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0" y="-33867"/>
            <a:ext cx="8591550" cy="1100667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Age-dependent force of infection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 descr="Fig-5-1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14400" y="1295400"/>
            <a:ext cx="6781800" cy="4884276"/>
          </a:xfrm>
        </p:spPr>
      </p:pic>
    </p:spTree>
    <p:extLst>
      <p:ext uri="{BB962C8B-B14F-4D97-AF65-F5344CB8AC3E}">
        <p14:creationId xmlns:p14="http://schemas.microsoft.com/office/powerpoint/2010/main" val="883998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Differences on  the force of infection between children and adults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Differences on exposure to infection because of difference on contact patterns (schools)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Differences on susceptibility between children and adults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Genetic factors (the most susceptible individuals become infected at a younger age)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240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Learning objectives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7543800" cy="35814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Explain how serology data can be used to estimate disease parameters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Calculate the force of infection and basic reproduction number from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seroprevalence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data</a:t>
            </a: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Analyze age-specific serological data to estimate age-specific force of infections 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305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90600" y="1295400"/>
            <a:ext cx="6705600" cy="4419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Age-dependent force of infection</a:t>
            </a:r>
            <a:endParaRPr lang="en-US" b="1" dirty="0"/>
          </a:p>
        </p:txBody>
      </p:sp>
      <p:grpSp>
        <p:nvGrpSpPr>
          <p:cNvPr id="155" name="Group 154"/>
          <p:cNvGrpSpPr/>
          <p:nvPr/>
        </p:nvGrpSpPr>
        <p:grpSpPr>
          <a:xfrm>
            <a:off x="1371600" y="1524000"/>
            <a:ext cx="5924550" cy="3954348"/>
            <a:chOff x="1371600" y="1066800"/>
            <a:chExt cx="5924550" cy="3954348"/>
          </a:xfrm>
          <a:solidFill>
            <a:schemeClr val="tx1"/>
          </a:solidFill>
        </p:grpSpPr>
        <p:cxnSp>
          <p:nvCxnSpPr>
            <p:cNvPr id="5" name="Shape 4"/>
            <p:cNvCxnSpPr/>
            <p:nvPr/>
          </p:nvCxnSpPr>
          <p:spPr>
            <a:xfrm rot="16200000" flipH="1" flipV="1">
              <a:off x="3848100" y="1104900"/>
              <a:ext cx="381000" cy="1219200"/>
            </a:xfrm>
            <a:prstGeom prst="curvedConnector4">
              <a:avLst>
                <a:gd name="adj1" fmla="val -60000"/>
                <a:gd name="adj2" fmla="val 93328"/>
              </a:avLst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hape 6"/>
            <p:cNvCxnSpPr/>
            <p:nvPr/>
          </p:nvCxnSpPr>
          <p:spPr>
            <a:xfrm rot="16200000" flipH="1" flipV="1">
              <a:off x="3619500" y="3314700"/>
              <a:ext cx="381000" cy="1219200"/>
            </a:xfrm>
            <a:prstGeom prst="curvedConnector4">
              <a:avLst>
                <a:gd name="adj1" fmla="val -60000"/>
                <a:gd name="adj2" fmla="val 93328"/>
              </a:avLst>
            </a:prstGeom>
            <a:grpFill/>
            <a:ln w="38100">
              <a:solidFill>
                <a:schemeClr val="bg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988" name="Group 4"/>
            <p:cNvGrpSpPr>
              <a:grpSpLocks noChangeAspect="1"/>
            </p:cNvGrpSpPr>
            <p:nvPr/>
          </p:nvGrpSpPr>
          <p:grpSpPr bwMode="auto">
            <a:xfrm>
              <a:off x="1447800" y="3714751"/>
              <a:ext cx="5848350" cy="1306397"/>
              <a:chOff x="914" y="2148"/>
              <a:chExt cx="3684" cy="963"/>
            </a:xfrm>
            <a:grpFill/>
          </p:grpSpPr>
          <p:grpSp>
            <p:nvGrpSpPr>
              <p:cNvPr id="41993" name="Group 9"/>
              <p:cNvGrpSpPr>
                <a:grpSpLocks/>
              </p:cNvGrpSpPr>
              <p:nvPr/>
            </p:nvGrpSpPr>
            <p:grpSpPr bwMode="auto">
              <a:xfrm>
                <a:off x="914" y="2201"/>
                <a:ext cx="756" cy="518"/>
                <a:chOff x="914" y="2201"/>
                <a:chExt cx="756" cy="518"/>
              </a:xfrm>
              <a:grpFill/>
            </p:grpSpPr>
            <p:grpSp>
              <p:nvGrpSpPr>
                <p:cNvPr id="41991" name="Group 7"/>
                <p:cNvGrpSpPr>
                  <a:grpSpLocks/>
                </p:cNvGrpSpPr>
                <p:nvPr/>
              </p:nvGrpSpPr>
              <p:grpSpPr bwMode="auto">
                <a:xfrm>
                  <a:off x="914" y="2201"/>
                  <a:ext cx="756" cy="518"/>
                  <a:chOff x="914" y="2201"/>
                  <a:chExt cx="756" cy="518"/>
                </a:xfrm>
                <a:grpFill/>
              </p:grpSpPr>
              <p:sp>
                <p:nvSpPr>
                  <p:cNvPr id="41989" name="Rectangle 5"/>
                  <p:cNvSpPr>
                    <a:spLocks noChangeArrowheads="1"/>
                  </p:cNvSpPr>
                  <p:nvPr/>
                </p:nvSpPr>
                <p:spPr bwMode="auto">
                  <a:xfrm>
                    <a:off x="914" y="2201"/>
                    <a:ext cx="756" cy="518"/>
                  </a:xfrm>
                  <a:prstGeom prst="rect">
                    <a:avLst/>
                  </a:pr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990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914" y="2201"/>
                    <a:ext cx="756" cy="518"/>
                  </a:xfrm>
                  <a:prstGeom prst="rect">
                    <a:avLst/>
                  </a:prstGeom>
                  <a:grpFill/>
                  <a:ln w="9525" cap="rnd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41992" name="Rectangle 8"/>
                <p:cNvSpPr>
                  <a:spLocks noChangeArrowheads="1"/>
                </p:cNvSpPr>
                <p:nvPr/>
              </p:nvSpPr>
              <p:spPr bwMode="auto">
                <a:xfrm>
                  <a:off x="1208" y="2341"/>
                  <a:ext cx="245" cy="339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31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S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41998" name="Group 14"/>
              <p:cNvGrpSpPr>
                <a:grpSpLocks/>
              </p:cNvGrpSpPr>
              <p:nvPr/>
            </p:nvGrpSpPr>
            <p:grpSpPr bwMode="auto">
              <a:xfrm>
                <a:off x="2473" y="2201"/>
                <a:ext cx="756" cy="518"/>
                <a:chOff x="2473" y="2201"/>
                <a:chExt cx="756" cy="518"/>
              </a:xfrm>
              <a:grpFill/>
            </p:grpSpPr>
            <p:grpSp>
              <p:nvGrpSpPr>
                <p:cNvPr id="41996" name="Group 12"/>
                <p:cNvGrpSpPr>
                  <a:grpSpLocks/>
                </p:cNvGrpSpPr>
                <p:nvPr/>
              </p:nvGrpSpPr>
              <p:grpSpPr bwMode="auto">
                <a:xfrm>
                  <a:off x="2473" y="2201"/>
                  <a:ext cx="756" cy="518"/>
                  <a:chOff x="2473" y="2201"/>
                  <a:chExt cx="756" cy="518"/>
                </a:xfrm>
                <a:grpFill/>
              </p:grpSpPr>
              <p:sp>
                <p:nvSpPr>
                  <p:cNvPr id="41994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2473" y="2201"/>
                    <a:ext cx="756" cy="518"/>
                  </a:xfrm>
                  <a:prstGeom prst="rect">
                    <a:avLst/>
                  </a:pr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995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2473" y="2201"/>
                    <a:ext cx="756" cy="518"/>
                  </a:xfrm>
                  <a:prstGeom prst="rect">
                    <a:avLst/>
                  </a:prstGeom>
                  <a:grpFill/>
                  <a:ln w="9525" cap="rnd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41997" name="Rectangle 13"/>
                <p:cNvSpPr>
                  <a:spLocks noChangeArrowheads="1"/>
                </p:cNvSpPr>
                <p:nvPr/>
              </p:nvSpPr>
              <p:spPr bwMode="auto">
                <a:xfrm>
                  <a:off x="2766" y="2341"/>
                  <a:ext cx="188" cy="339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31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I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42003" name="Group 19"/>
              <p:cNvGrpSpPr>
                <a:grpSpLocks/>
              </p:cNvGrpSpPr>
              <p:nvPr/>
            </p:nvGrpSpPr>
            <p:grpSpPr bwMode="auto">
              <a:xfrm>
                <a:off x="3842" y="2201"/>
                <a:ext cx="756" cy="518"/>
                <a:chOff x="3842" y="2201"/>
                <a:chExt cx="756" cy="518"/>
              </a:xfrm>
              <a:grpFill/>
            </p:grpSpPr>
            <p:grpSp>
              <p:nvGrpSpPr>
                <p:cNvPr id="42001" name="Group 17"/>
                <p:cNvGrpSpPr>
                  <a:grpSpLocks/>
                </p:cNvGrpSpPr>
                <p:nvPr/>
              </p:nvGrpSpPr>
              <p:grpSpPr bwMode="auto">
                <a:xfrm>
                  <a:off x="3842" y="2201"/>
                  <a:ext cx="756" cy="518"/>
                  <a:chOff x="3842" y="2201"/>
                  <a:chExt cx="756" cy="518"/>
                </a:xfrm>
                <a:grpFill/>
              </p:grpSpPr>
              <p:sp>
                <p:nvSpPr>
                  <p:cNvPr id="41999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3842" y="2201"/>
                    <a:ext cx="756" cy="518"/>
                  </a:xfrm>
                  <a:prstGeom prst="rect">
                    <a:avLst/>
                  </a:pr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2000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3842" y="2201"/>
                    <a:ext cx="756" cy="518"/>
                  </a:xfrm>
                  <a:prstGeom prst="rect">
                    <a:avLst/>
                  </a:prstGeom>
                  <a:grpFill/>
                  <a:ln w="9525" cap="rnd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42002" name="Rectangle 18"/>
                <p:cNvSpPr>
                  <a:spLocks noChangeArrowheads="1"/>
                </p:cNvSpPr>
                <p:nvPr/>
              </p:nvSpPr>
              <p:spPr bwMode="auto">
                <a:xfrm>
                  <a:off x="4136" y="2341"/>
                  <a:ext cx="274" cy="339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31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R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42004" name="Freeform 20"/>
              <p:cNvSpPr>
                <a:spLocks noEditPoints="1"/>
              </p:cNvSpPr>
              <p:nvPr/>
            </p:nvSpPr>
            <p:spPr bwMode="auto">
              <a:xfrm>
                <a:off x="1670" y="2407"/>
                <a:ext cx="803" cy="59"/>
              </a:xfrm>
              <a:custGeom>
                <a:avLst/>
                <a:gdLst/>
                <a:ahLst/>
                <a:cxnLst>
                  <a:cxn ang="0">
                    <a:pos x="0" y="19"/>
                  </a:cxn>
                  <a:cxn ang="0">
                    <a:pos x="754" y="19"/>
                  </a:cxn>
                  <a:cxn ang="0">
                    <a:pos x="754" y="39"/>
                  </a:cxn>
                  <a:cxn ang="0">
                    <a:pos x="0" y="39"/>
                  </a:cxn>
                  <a:cxn ang="0">
                    <a:pos x="0" y="19"/>
                  </a:cxn>
                  <a:cxn ang="0">
                    <a:pos x="744" y="0"/>
                  </a:cxn>
                  <a:cxn ang="0">
                    <a:pos x="803" y="29"/>
                  </a:cxn>
                  <a:cxn ang="0">
                    <a:pos x="744" y="59"/>
                  </a:cxn>
                  <a:cxn ang="0">
                    <a:pos x="744" y="0"/>
                  </a:cxn>
                </a:cxnLst>
                <a:rect l="0" t="0" r="r" b="b"/>
                <a:pathLst>
                  <a:path w="803" h="59">
                    <a:moveTo>
                      <a:pt x="0" y="19"/>
                    </a:moveTo>
                    <a:lnTo>
                      <a:pt x="754" y="19"/>
                    </a:lnTo>
                    <a:lnTo>
                      <a:pt x="754" y="39"/>
                    </a:lnTo>
                    <a:lnTo>
                      <a:pt x="0" y="39"/>
                    </a:lnTo>
                    <a:lnTo>
                      <a:pt x="0" y="19"/>
                    </a:lnTo>
                    <a:close/>
                    <a:moveTo>
                      <a:pt x="744" y="0"/>
                    </a:moveTo>
                    <a:lnTo>
                      <a:pt x="803" y="29"/>
                    </a:lnTo>
                    <a:lnTo>
                      <a:pt x="744" y="59"/>
                    </a:lnTo>
                    <a:lnTo>
                      <a:pt x="744" y="0"/>
                    </a:lnTo>
                    <a:close/>
                  </a:path>
                </a:pathLst>
              </a:custGeom>
              <a:grpFill/>
              <a:ln w="1588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05" name="Freeform 21"/>
              <p:cNvSpPr>
                <a:spLocks noEditPoints="1"/>
              </p:cNvSpPr>
              <p:nvPr/>
            </p:nvSpPr>
            <p:spPr bwMode="auto">
              <a:xfrm>
                <a:off x="3229" y="2407"/>
                <a:ext cx="613" cy="59"/>
              </a:xfrm>
              <a:custGeom>
                <a:avLst/>
                <a:gdLst/>
                <a:ahLst/>
                <a:cxnLst>
                  <a:cxn ang="0">
                    <a:pos x="0" y="19"/>
                  </a:cxn>
                  <a:cxn ang="0">
                    <a:pos x="564" y="19"/>
                  </a:cxn>
                  <a:cxn ang="0">
                    <a:pos x="564" y="39"/>
                  </a:cxn>
                  <a:cxn ang="0">
                    <a:pos x="0" y="39"/>
                  </a:cxn>
                  <a:cxn ang="0">
                    <a:pos x="0" y="19"/>
                  </a:cxn>
                  <a:cxn ang="0">
                    <a:pos x="554" y="0"/>
                  </a:cxn>
                  <a:cxn ang="0">
                    <a:pos x="613" y="29"/>
                  </a:cxn>
                  <a:cxn ang="0">
                    <a:pos x="554" y="59"/>
                  </a:cxn>
                  <a:cxn ang="0">
                    <a:pos x="554" y="0"/>
                  </a:cxn>
                </a:cxnLst>
                <a:rect l="0" t="0" r="r" b="b"/>
                <a:pathLst>
                  <a:path w="613" h="59">
                    <a:moveTo>
                      <a:pt x="0" y="19"/>
                    </a:moveTo>
                    <a:lnTo>
                      <a:pt x="564" y="19"/>
                    </a:lnTo>
                    <a:lnTo>
                      <a:pt x="564" y="39"/>
                    </a:lnTo>
                    <a:lnTo>
                      <a:pt x="0" y="39"/>
                    </a:lnTo>
                    <a:lnTo>
                      <a:pt x="0" y="19"/>
                    </a:lnTo>
                    <a:close/>
                    <a:moveTo>
                      <a:pt x="554" y="0"/>
                    </a:moveTo>
                    <a:lnTo>
                      <a:pt x="613" y="29"/>
                    </a:lnTo>
                    <a:lnTo>
                      <a:pt x="554" y="59"/>
                    </a:lnTo>
                    <a:lnTo>
                      <a:pt x="554" y="0"/>
                    </a:lnTo>
                    <a:close/>
                  </a:path>
                </a:pathLst>
              </a:custGeom>
              <a:grpFill/>
              <a:ln w="1588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07" name="Freeform 23"/>
              <p:cNvSpPr>
                <a:spLocks noEditPoints="1"/>
              </p:cNvSpPr>
              <p:nvPr/>
            </p:nvSpPr>
            <p:spPr bwMode="auto">
              <a:xfrm>
                <a:off x="1216" y="2719"/>
                <a:ext cx="59" cy="282"/>
              </a:xfrm>
              <a:custGeom>
                <a:avLst/>
                <a:gdLst/>
                <a:ahLst/>
                <a:cxnLst>
                  <a:cxn ang="0">
                    <a:pos x="39" y="0"/>
                  </a:cxn>
                  <a:cxn ang="0">
                    <a:pos x="39" y="233"/>
                  </a:cxn>
                  <a:cxn ang="0">
                    <a:pos x="19" y="233"/>
                  </a:cxn>
                  <a:cxn ang="0">
                    <a:pos x="19" y="0"/>
                  </a:cxn>
                  <a:cxn ang="0">
                    <a:pos x="39" y="0"/>
                  </a:cxn>
                  <a:cxn ang="0">
                    <a:pos x="59" y="223"/>
                  </a:cxn>
                  <a:cxn ang="0">
                    <a:pos x="29" y="282"/>
                  </a:cxn>
                  <a:cxn ang="0">
                    <a:pos x="0" y="223"/>
                  </a:cxn>
                  <a:cxn ang="0">
                    <a:pos x="59" y="223"/>
                  </a:cxn>
                </a:cxnLst>
                <a:rect l="0" t="0" r="r" b="b"/>
                <a:pathLst>
                  <a:path w="59" h="282">
                    <a:moveTo>
                      <a:pt x="39" y="0"/>
                    </a:moveTo>
                    <a:lnTo>
                      <a:pt x="39" y="233"/>
                    </a:lnTo>
                    <a:lnTo>
                      <a:pt x="19" y="233"/>
                    </a:lnTo>
                    <a:lnTo>
                      <a:pt x="19" y="0"/>
                    </a:lnTo>
                    <a:lnTo>
                      <a:pt x="39" y="0"/>
                    </a:lnTo>
                    <a:close/>
                    <a:moveTo>
                      <a:pt x="59" y="223"/>
                    </a:moveTo>
                    <a:lnTo>
                      <a:pt x="29" y="282"/>
                    </a:lnTo>
                    <a:lnTo>
                      <a:pt x="0" y="223"/>
                    </a:lnTo>
                    <a:lnTo>
                      <a:pt x="59" y="223"/>
                    </a:lnTo>
                    <a:close/>
                  </a:path>
                </a:pathLst>
              </a:custGeom>
              <a:grpFill/>
              <a:ln w="1588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08" name="Freeform 24"/>
              <p:cNvSpPr>
                <a:spLocks noEditPoints="1"/>
              </p:cNvSpPr>
              <p:nvPr/>
            </p:nvSpPr>
            <p:spPr bwMode="auto">
              <a:xfrm>
                <a:off x="2774" y="2719"/>
                <a:ext cx="59" cy="282"/>
              </a:xfrm>
              <a:custGeom>
                <a:avLst/>
                <a:gdLst/>
                <a:ahLst/>
                <a:cxnLst>
                  <a:cxn ang="0">
                    <a:pos x="39" y="0"/>
                  </a:cxn>
                  <a:cxn ang="0">
                    <a:pos x="39" y="233"/>
                  </a:cxn>
                  <a:cxn ang="0">
                    <a:pos x="20" y="233"/>
                  </a:cxn>
                  <a:cxn ang="0">
                    <a:pos x="20" y="0"/>
                  </a:cxn>
                  <a:cxn ang="0">
                    <a:pos x="39" y="0"/>
                  </a:cxn>
                  <a:cxn ang="0">
                    <a:pos x="59" y="223"/>
                  </a:cxn>
                  <a:cxn ang="0">
                    <a:pos x="30" y="282"/>
                  </a:cxn>
                  <a:cxn ang="0">
                    <a:pos x="0" y="223"/>
                  </a:cxn>
                  <a:cxn ang="0">
                    <a:pos x="59" y="223"/>
                  </a:cxn>
                </a:cxnLst>
                <a:rect l="0" t="0" r="r" b="b"/>
                <a:pathLst>
                  <a:path w="59" h="282">
                    <a:moveTo>
                      <a:pt x="39" y="0"/>
                    </a:moveTo>
                    <a:lnTo>
                      <a:pt x="39" y="233"/>
                    </a:lnTo>
                    <a:lnTo>
                      <a:pt x="20" y="233"/>
                    </a:lnTo>
                    <a:lnTo>
                      <a:pt x="20" y="0"/>
                    </a:lnTo>
                    <a:lnTo>
                      <a:pt x="39" y="0"/>
                    </a:lnTo>
                    <a:close/>
                    <a:moveTo>
                      <a:pt x="59" y="223"/>
                    </a:moveTo>
                    <a:lnTo>
                      <a:pt x="30" y="282"/>
                    </a:lnTo>
                    <a:lnTo>
                      <a:pt x="0" y="223"/>
                    </a:lnTo>
                    <a:lnTo>
                      <a:pt x="59" y="223"/>
                    </a:lnTo>
                    <a:close/>
                  </a:path>
                </a:pathLst>
              </a:custGeom>
              <a:grpFill/>
              <a:ln w="1588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09" name="Freeform 25"/>
              <p:cNvSpPr>
                <a:spLocks noEditPoints="1"/>
              </p:cNvSpPr>
              <p:nvPr/>
            </p:nvSpPr>
            <p:spPr bwMode="auto">
              <a:xfrm>
                <a:off x="4144" y="2719"/>
                <a:ext cx="59" cy="282"/>
              </a:xfrm>
              <a:custGeom>
                <a:avLst/>
                <a:gdLst/>
                <a:ahLst/>
                <a:cxnLst>
                  <a:cxn ang="0">
                    <a:pos x="39" y="0"/>
                  </a:cxn>
                  <a:cxn ang="0">
                    <a:pos x="39" y="233"/>
                  </a:cxn>
                  <a:cxn ang="0">
                    <a:pos x="19" y="233"/>
                  </a:cxn>
                  <a:cxn ang="0">
                    <a:pos x="19" y="0"/>
                  </a:cxn>
                  <a:cxn ang="0">
                    <a:pos x="39" y="0"/>
                  </a:cxn>
                  <a:cxn ang="0">
                    <a:pos x="59" y="223"/>
                  </a:cxn>
                  <a:cxn ang="0">
                    <a:pos x="29" y="282"/>
                  </a:cxn>
                  <a:cxn ang="0">
                    <a:pos x="0" y="223"/>
                  </a:cxn>
                  <a:cxn ang="0">
                    <a:pos x="59" y="223"/>
                  </a:cxn>
                </a:cxnLst>
                <a:rect l="0" t="0" r="r" b="b"/>
                <a:pathLst>
                  <a:path w="59" h="282">
                    <a:moveTo>
                      <a:pt x="39" y="0"/>
                    </a:moveTo>
                    <a:lnTo>
                      <a:pt x="39" y="233"/>
                    </a:lnTo>
                    <a:lnTo>
                      <a:pt x="19" y="233"/>
                    </a:lnTo>
                    <a:lnTo>
                      <a:pt x="19" y="0"/>
                    </a:lnTo>
                    <a:lnTo>
                      <a:pt x="39" y="0"/>
                    </a:lnTo>
                    <a:close/>
                    <a:moveTo>
                      <a:pt x="59" y="223"/>
                    </a:moveTo>
                    <a:lnTo>
                      <a:pt x="29" y="282"/>
                    </a:lnTo>
                    <a:lnTo>
                      <a:pt x="0" y="223"/>
                    </a:lnTo>
                    <a:lnTo>
                      <a:pt x="59" y="223"/>
                    </a:lnTo>
                    <a:close/>
                  </a:path>
                </a:pathLst>
              </a:custGeom>
              <a:grpFill/>
              <a:ln w="1588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11" name="Rectangle 27"/>
              <p:cNvSpPr>
                <a:spLocks noChangeArrowheads="1"/>
              </p:cNvSpPr>
              <p:nvPr/>
            </p:nvSpPr>
            <p:spPr bwMode="auto">
              <a:xfrm>
                <a:off x="1397" y="2854"/>
                <a:ext cx="180" cy="25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μ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2012" name="Rectangle 28"/>
              <p:cNvSpPr>
                <a:spLocks noChangeArrowheads="1"/>
              </p:cNvSpPr>
              <p:nvPr/>
            </p:nvSpPr>
            <p:spPr bwMode="auto">
              <a:xfrm>
                <a:off x="2955" y="2807"/>
                <a:ext cx="180" cy="25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μ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2013" name="Rectangle 29"/>
              <p:cNvSpPr>
                <a:spLocks noChangeArrowheads="1"/>
              </p:cNvSpPr>
              <p:nvPr/>
            </p:nvSpPr>
            <p:spPr bwMode="auto">
              <a:xfrm>
                <a:off x="4325" y="2807"/>
                <a:ext cx="180" cy="25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μ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2015" name="Rectangle 31"/>
              <p:cNvSpPr>
                <a:spLocks noChangeArrowheads="1"/>
              </p:cNvSpPr>
              <p:nvPr/>
            </p:nvSpPr>
            <p:spPr bwMode="auto">
              <a:xfrm>
                <a:off x="3475" y="2148"/>
                <a:ext cx="162" cy="25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γ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42018" name="Group 34"/>
              <p:cNvGrpSpPr>
                <a:grpSpLocks/>
              </p:cNvGrpSpPr>
              <p:nvPr/>
            </p:nvGrpSpPr>
            <p:grpSpPr bwMode="auto">
              <a:xfrm>
                <a:off x="914" y="2201"/>
                <a:ext cx="756" cy="518"/>
                <a:chOff x="914" y="2201"/>
                <a:chExt cx="756" cy="518"/>
              </a:xfrm>
              <a:grpFill/>
            </p:grpSpPr>
            <p:sp>
              <p:nvSpPr>
                <p:cNvPr id="42016" name="Rectangle 32"/>
                <p:cNvSpPr>
                  <a:spLocks noChangeArrowheads="1"/>
                </p:cNvSpPr>
                <p:nvPr/>
              </p:nvSpPr>
              <p:spPr bwMode="auto">
                <a:xfrm>
                  <a:off x="914" y="2201"/>
                  <a:ext cx="756" cy="518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017" name="Rectangle 33"/>
                <p:cNvSpPr>
                  <a:spLocks noChangeArrowheads="1"/>
                </p:cNvSpPr>
                <p:nvPr/>
              </p:nvSpPr>
              <p:spPr bwMode="auto">
                <a:xfrm>
                  <a:off x="914" y="2201"/>
                  <a:ext cx="756" cy="518"/>
                </a:xfrm>
                <a:prstGeom prst="rect">
                  <a:avLst/>
                </a:prstGeom>
                <a:grpFill/>
                <a:ln w="9525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2019" name="Rectangle 35"/>
              <p:cNvSpPr>
                <a:spLocks noChangeArrowheads="1"/>
              </p:cNvSpPr>
              <p:nvPr/>
            </p:nvSpPr>
            <p:spPr bwMode="auto">
              <a:xfrm>
                <a:off x="1208" y="2341"/>
                <a:ext cx="245" cy="339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1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42022" name="Group 38"/>
              <p:cNvGrpSpPr>
                <a:grpSpLocks/>
              </p:cNvGrpSpPr>
              <p:nvPr/>
            </p:nvGrpSpPr>
            <p:grpSpPr bwMode="auto">
              <a:xfrm>
                <a:off x="914" y="2201"/>
                <a:ext cx="756" cy="518"/>
                <a:chOff x="914" y="2201"/>
                <a:chExt cx="756" cy="518"/>
              </a:xfrm>
              <a:grpFill/>
            </p:grpSpPr>
            <p:sp>
              <p:nvSpPr>
                <p:cNvPr id="42020" name="Rectangle 36"/>
                <p:cNvSpPr>
                  <a:spLocks noChangeArrowheads="1"/>
                </p:cNvSpPr>
                <p:nvPr/>
              </p:nvSpPr>
              <p:spPr bwMode="auto">
                <a:xfrm>
                  <a:off x="914" y="2201"/>
                  <a:ext cx="756" cy="518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021" name="Rectangle 37"/>
                <p:cNvSpPr>
                  <a:spLocks noChangeArrowheads="1"/>
                </p:cNvSpPr>
                <p:nvPr/>
              </p:nvSpPr>
              <p:spPr bwMode="auto">
                <a:xfrm>
                  <a:off x="914" y="2201"/>
                  <a:ext cx="756" cy="518"/>
                </a:xfrm>
                <a:prstGeom prst="rect">
                  <a:avLst/>
                </a:prstGeom>
                <a:grpFill/>
                <a:ln w="9525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2023" name="Rectangle 39"/>
              <p:cNvSpPr>
                <a:spLocks noChangeArrowheads="1"/>
              </p:cNvSpPr>
              <p:nvPr/>
            </p:nvSpPr>
            <p:spPr bwMode="auto">
              <a:xfrm>
                <a:off x="1208" y="2341"/>
                <a:ext cx="250" cy="35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1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Sa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42026" name="Group 42"/>
              <p:cNvGrpSpPr>
                <a:grpSpLocks/>
              </p:cNvGrpSpPr>
              <p:nvPr/>
            </p:nvGrpSpPr>
            <p:grpSpPr bwMode="auto">
              <a:xfrm>
                <a:off x="2473" y="2201"/>
                <a:ext cx="756" cy="518"/>
                <a:chOff x="2473" y="2201"/>
                <a:chExt cx="756" cy="518"/>
              </a:xfrm>
              <a:grpFill/>
            </p:grpSpPr>
            <p:sp>
              <p:nvSpPr>
                <p:cNvPr id="42024" name="Rectangle 40"/>
                <p:cNvSpPr>
                  <a:spLocks noChangeArrowheads="1"/>
                </p:cNvSpPr>
                <p:nvPr/>
              </p:nvSpPr>
              <p:spPr bwMode="auto">
                <a:xfrm>
                  <a:off x="2473" y="2201"/>
                  <a:ext cx="756" cy="518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025" name="Rectangle 41"/>
                <p:cNvSpPr>
                  <a:spLocks noChangeArrowheads="1"/>
                </p:cNvSpPr>
                <p:nvPr/>
              </p:nvSpPr>
              <p:spPr bwMode="auto">
                <a:xfrm>
                  <a:off x="2473" y="2201"/>
                  <a:ext cx="756" cy="518"/>
                </a:xfrm>
                <a:prstGeom prst="rect">
                  <a:avLst/>
                </a:prstGeom>
                <a:grpFill/>
                <a:ln w="9525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2027" name="Rectangle 43"/>
              <p:cNvSpPr>
                <a:spLocks noChangeArrowheads="1"/>
              </p:cNvSpPr>
              <p:nvPr/>
            </p:nvSpPr>
            <p:spPr bwMode="auto">
              <a:xfrm>
                <a:off x="2766" y="2341"/>
                <a:ext cx="188" cy="339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1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42030" name="Group 46"/>
              <p:cNvGrpSpPr>
                <a:grpSpLocks/>
              </p:cNvGrpSpPr>
              <p:nvPr/>
            </p:nvGrpSpPr>
            <p:grpSpPr bwMode="auto">
              <a:xfrm>
                <a:off x="2473" y="2201"/>
                <a:ext cx="756" cy="518"/>
                <a:chOff x="2473" y="2201"/>
                <a:chExt cx="756" cy="518"/>
              </a:xfrm>
              <a:grpFill/>
            </p:grpSpPr>
            <p:sp>
              <p:nvSpPr>
                <p:cNvPr id="42028" name="Rectangle 44"/>
                <p:cNvSpPr>
                  <a:spLocks noChangeArrowheads="1"/>
                </p:cNvSpPr>
                <p:nvPr/>
              </p:nvSpPr>
              <p:spPr bwMode="auto">
                <a:xfrm>
                  <a:off x="2473" y="2201"/>
                  <a:ext cx="756" cy="518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029" name="Rectangle 45"/>
                <p:cNvSpPr>
                  <a:spLocks noChangeArrowheads="1"/>
                </p:cNvSpPr>
                <p:nvPr/>
              </p:nvSpPr>
              <p:spPr bwMode="auto">
                <a:xfrm>
                  <a:off x="2473" y="2201"/>
                  <a:ext cx="756" cy="518"/>
                </a:xfrm>
                <a:prstGeom prst="rect">
                  <a:avLst/>
                </a:prstGeom>
                <a:grpFill/>
                <a:ln w="9525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2031" name="Rectangle 47"/>
              <p:cNvSpPr>
                <a:spLocks noChangeArrowheads="1"/>
              </p:cNvSpPr>
              <p:nvPr/>
            </p:nvSpPr>
            <p:spPr bwMode="auto">
              <a:xfrm>
                <a:off x="2766" y="2341"/>
                <a:ext cx="195" cy="35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100" b="0" i="0" u="none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Ia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42034" name="Group 50"/>
              <p:cNvGrpSpPr>
                <a:grpSpLocks/>
              </p:cNvGrpSpPr>
              <p:nvPr/>
            </p:nvGrpSpPr>
            <p:grpSpPr bwMode="auto">
              <a:xfrm>
                <a:off x="3842" y="2201"/>
                <a:ext cx="756" cy="518"/>
                <a:chOff x="3842" y="2201"/>
                <a:chExt cx="756" cy="518"/>
              </a:xfrm>
              <a:grpFill/>
            </p:grpSpPr>
            <p:sp>
              <p:nvSpPr>
                <p:cNvPr id="42032" name="Rectangle 48"/>
                <p:cNvSpPr>
                  <a:spLocks noChangeArrowheads="1"/>
                </p:cNvSpPr>
                <p:nvPr/>
              </p:nvSpPr>
              <p:spPr bwMode="auto">
                <a:xfrm>
                  <a:off x="3842" y="2201"/>
                  <a:ext cx="756" cy="518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033" name="Rectangle 49"/>
                <p:cNvSpPr>
                  <a:spLocks noChangeArrowheads="1"/>
                </p:cNvSpPr>
                <p:nvPr/>
              </p:nvSpPr>
              <p:spPr bwMode="auto">
                <a:xfrm>
                  <a:off x="3842" y="2201"/>
                  <a:ext cx="756" cy="518"/>
                </a:xfrm>
                <a:prstGeom prst="rect">
                  <a:avLst/>
                </a:prstGeom>
                <a:grpFill/>
                <a:ln w="9525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2035" name="Rectangle 51"/>
              <p:cNvSpPr>
                <a:spLocks noChangeArrowheads="1"/>
              </p:cNvSpPr>
              <p:nvPr/>
            </p:nvSpPr>
            <p:spPr bwMode="auto">
              <a:xfrm>
                <a:off x="4136" y="2341"/>
                <a:ext cx="274" cy="339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1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42038" name="Group 54"/>
              <p:cNvGrpSpPr>
                <a:grpSpLocks/>
              </p:cNvGrpSpPr>
              <p:nvPr/>
            </p:nvGrpSpPr>
            <p:grpSpPr bwMode="auto">
              <a:xfrm>
                <a:off x="3842" y="2201"/>
                <a:ext cx="756" cy="518"/>
                <a:chOff x="3842" y="2201"/>
                <a:chExt cx="756" cy="518"/>
              </a:xfrm>
              <a:grpFill/>
            </p:grpSpPr>
            <p:sp>
              <p:nvSpPr>
                <p:cNvPr id="42036" name="Rectangle 52"/>
                <p:cNvSpPr>
                  <a:spLocks noChangeArrowheads="1"/>
                </p:cNvSpPr>
                <p:nvPr/>
              </p:nvSpPr>
              <p:spPr bwMode="auto">
                <a:xfrm>
                  <a:off x="3842" y="2201"/>
                  <a:ext cx="756" cy="518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037" name="Rectangle 53"/>
                <p:cNvSpPr>
                  <a:spLocks noChangeArrowheads="1"/>
                </p:cNvSpPr>
                <p:nvPr/>
              </p:nvSpPr>
              <p:spPr bwMode="auto">
                <a:xfrm>
                  <a:off x="3842" y="2201"/>
                  <a:ext cx="756" cy="518"/>
                </a:xfrm>
                <a:prstGeom prst="rect">
                  <a:avLst/>
                </a:prstGeom>
                <a:grpFill/>
                <a:ln w="9525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2039" name="Rectangle 55"/>
              <p:cNvSpPr>
                <a:spLocks noChangeArrowheads="1"/>
              </p:cNvSpPr>
              <p:nvPr/>
            </p:nvSpPr>
            <p:spPr bwMode="auto">
              <a:xfrm>
                <a:off x="4136" y="2341"/>
                <a:ext cx="278" cy="35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1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Ra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2040" name="Freeform 56"/>
              <p:cNvSpPr>
                <a:spLocks noEditPoints="1"/>
              </p:cNvSpPr>
              <p:nvPr/>
            </p:nvSpPr>
            <p:spPr bwMode="auto">
              <a:xfrm>
                <a:off x="1670" y="2407"/>
                <a:ext cx="803" cy="59"/>
              </a:xfrm>
              <a:custGeom>
                <a:avLst/>
                <a:gdLst/>
                <a:ahLst/>
                <a:cxnLst>
                  <a:cxn ang="0">
                    <a:pos x="0" y="19"/>
                  </a:cxn>
                  <a:cxn ang="0">
                    <a:pos x="754" y="19"/>
                  </a:cxn>
                  <a:cxn ang="0">
                    <a:pos x="754" y="39"/>
                  </a:cxn>
                  <a:cxn ang="0">
                    <a:pos x="0" y="39"/>
                  </a:cxn>
                  <a:cxn ang="0">
                    <a:pos x="0" y="19"/>
                  </a:cxn>
                  <a:cxn ang="0">
                    <a:pos x="744" y="0"/>
                  </a:cxn>
                  <a:cxn ang="0">
                    <a:pos x="803" y="29"/>
                  </a:cxn>
                  <a:cxn ang="0">
                    <a:pos x="744" y="59"/>
                  </a:cxn>
                  <a:cxn ang="0">
                    <a:pos x="744" y="0"/>
                  </a:cxn>
                </a:cxnLst>
                <a:rect l="0" t="0" r="r" b="b"/>
                <a:pathLst>
                  <a:path w="803" h="59">
                    <a:moveTo>
                      <a:pt x="0" y="19"/>
                    </a:moveTo>
                    <a:lnTo>
                      <a:pt x="754" y="19"/>
                    </a:lnTo>
                    <a:lnTo>
                      <a:pt x="754" y="39"/>
                    </a:lnTo>
                    <a:lnTo>
                      <a:pt x="0" y="39"/>
                    </a:lnTo>
                    <a:lnTo>
                      <a:pt x="0" y="19"/>
                    </a:lnTo>
                    <a:close/>
                    <a:moveTo>
                      <a:pt x="744" y="0"/>
                    </a:moveTo>
                    <a:lnTo>
                      <a:pt x="803" y="29"/>
                    </a:lnTo>
                    <a:lnTo>
                      <a:pt x="744" y="59"/>
                    </a:lnTo>
                    <a:lnTo>
                      <a:pt x="744" y="0"/>
                    </a:lnTo>
                    <a:close/>
                  </a:path>
                </a:pathLst>
              </a:custGeom>
              <a:grpFill/>
              <a:ln w="1588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41" name="Freeform 57"/>
              <p:cNvSpPr>
                <a:spLocks noEditPoints="1"/>
              </p:cNvSpPr>
              <p:nvPr/>
            </p:nvSpPr>
            <p:spPr bwMode="auto">
              <a:xfrm>
                <a:off x="3229" y="2407"/>
                <a:ext cx="613" cy="59"/>
              </a:xfrm>
              <a:custGeom>
                <a:avLst/>
                <a:gdLst/>
                <a:ahLst/>
                <a:cxnLst>
                  <a:cxn ang="0">
                    <a:pos x="0" y="19"/>
                  </a:cxn>
                  <a:cxn ang="0">
                    <a:pos x="564" y="19"/>
                  </a:cxn>
                  <a:cxn ang="0">
                    <a:pos x="564" y="39"/>
                  </a:cxn>
                  <a:cxn ang="0">
                    <a:pos x="0" y="39"/>
                  </a:cxn>
                  <a:cxn ang="0">
                    <a:pos x="0" y="19"/>
                  </a:cxn>
                  <a:cxn ang="0">
                    <a:pos x="554" y="0"/>
                  </a:cxn>
                  <a:cxn ang="0">
                    <a:pos x="613" y="29"/>
                  </a:cxn>
                  <a:cxn ang="0">
                    <a:pos x="554" y="59"/>
                  </a:cxn>
                  <a:cxn ang="0">
                    <a:pos x="554" y="0"/>
                  </a:cxn>
                </a:cxnLst>
                <a:rect l="0" t="0" r="r" b="b"/>
                <a:pathLst>
                  <a:path w="613" h="59">
                    <a:moveTo>
                      <a:pt x="0" y="19"/>
                    </a:moveTo>
                    <a:lnTo>
                      <a:pt x="564" y="19"/>
                    </a:lnTo>
                    <a:lnTo>
                      <a:pt x="564" y="39"/>
                    </a:lnTo>
                    <a:lnTo>
                      <a:pt x="0" y="39"/>
                    </a:lnTo>
                    <a:lnTo>
                      <a:pt x="0" y="19"/>
                    </a:lnTo>
                    <a:close/>
                    <a:moveTo>
                      <a:pt x="554" y="0"/>
                    </a:moveTo>
                    <a:lnTo>
                      <a:pt x="613" y="29"/>
                    </a:lnTo>
                    <a:lnTo>
                      <a:pt x="554" y="59"/>
                    </a:lnTo>
                    <a:lnTo>
                      <a:pt x="554" y="0"/>
                    </a:lnTo>
                    <a:close/>
                  </a:path>
                </a:pathLst>
              </a:custGeom>
              <a:grpFill/>
              <a:ln w="1588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43" name="Freeform 59"/>
              <p:cNvSpPr>
                <a:spLocks noEditPoints="1"/>
              </p:cNvSpPr>
              <p:nvPr/>
            </p:nvSpPr>
            <p:spPr bwMode="auto">
              <a:xfrm>
                <a:off x="1216" y="2719"/>
                <a:ext cx="59" cy="282"/>
              </a:xfrm>
              <a:custGeom>
                <a:avLst/>
                <a:gdLst/>
                <a:ahLst/>
                <a:cxnLst>
                  <a:cxn ang="0">
                    <a:pos x="39" y="0"/>
                  </a:cxn>
                  <a:cxn ang="0">
                    <a:pos x="39" y="233"/>
                  </a:cxn>
                  <a:cxn ang="0">
                    <a:pos x="19" y="233"/>
                  </a:cxn>
                  <a:cxn ang="0">
                    <a:pos x="19" y="0"/>
                  </a:cxn>
                  <a:cxn ang="0">
                    <a:pos x="39" y="0"/>
                  </a:cxn>
                  <a:cxn ang="0">
                    <a:pos x="59" y="223"/>
                  </a:cxn>
                  <a:cxn ang="0">
                    <a:pos x="29" y="282"/>
                  </a:cxn>
                  <a:cxn ang="0">
                    <a:pos x="0" y="223"/>
                  </a:cxn>
                  <a:cxn ang="0">
                    <a:pos x="59" y="223"/>
                  </a:cxn>
                </a:cxnLst>
                <a:rect l="0" t="0" r="r" b="b"/>
                <a:pathLst>
                  <a:path w="59" h="282">
                    <a:moveTo>
                      <a:pt x="39" y="0"/>
                    </a:moveTo>
                    <a:lnTo>
                      <a:pt x="39" y="233"/>
                    </a:lnTo>
                    <a:lnTo>
                      <a:pt x="19" y="233"/>
                    </a:lnTo>
                    <a:lnTo>
                      <a:pt x="19" y="0"/>
                    </a:lnTo>
                    <a:lnTo>
                      <a:pt x="39" y="0"/>
                    </a:lnTo>
                    <a:close/>
                    <a:moveTo>
                      <a:pt x="59" y="223"/>
                    </a:moveTo>
                    <a:lnTo>
                      <a:pt x="29" y="282"/>
                    </a:lnTo>
                    <a:lnTo>
                      <a:pt x="0" y="223"/>
                    </a:lnTo>
                    <a:lnTo>
                      <a:pt x="59" y="223"/>
                    </a:lnTo>
                    <a:close/>
                  </a:path>
                </a:pathLst>
              </a:custGeom>
              <a:grpFill/>
              <a:ln w="1588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44" name="Freeform 60"/>
              <p:cNvSpPr>
                <a:spLocks noEditPoints="1"/>
              </p:cNvSpPr>
              <p:nvPr/>
            </p:nvSpPr>
            <p:spPr bwMode="auto">
              <a:xfrm>
                <a:off x="2774" y="2719"/>
                <a:ext cx="59" cy="282"/>
              </a:xfrm>
              <a:custGeom>
                <a:avLst/>
                <a:gdLst/>
                <a:ahLst/>
                <a:cxnLst>
                  <a:cxn ang="0">
                    <a:pos x="39" y="0"/>
                  </a:cxn>
                  <a:cxn ang="0">
                    <a:pos x="39" y="233"/>
                  </a:cxn>
                  <a:cxn ang="0">
                    <a:pos x="20" y="233"/>
                  </a:cxn>
                  <a:cxn ang="0">
                    <a:pos x="20" y="0"/>
                  </a:cxn>
                  <a:cxn ang="0">
                    <a:pos x="39" y="0"/>
                  </a:cxn>
                  <a:cxn ang="0">
                    <a:pos x="59" y="223"/>
                  </a:cxn>
                  <a:cxn ang="0">
                    <a:pos x="30" y="282"/>
                  </a:cxn>
                  <a:cxn ang="0">
                    <a:pos x="0" y="223"/>
                  </a:cxn>
                  <a:cxn ang="0">
                    <a:pos x="59" y="223"/>
                  </a:cxn>
                </a:cxnLst>
                <a:rect l="0" t="0" r="r" b="b"/>
                <a:pathLst>
                  <a:path w="59" h="282">
                    <a:moveTo>
                      <a:pt x="39" y="0"/>
                    </a:moveTo>
                    <a:lnTo>
                      <a:pt x="39" y="233"/>
                    </a:lnTo>
                    <a:lnTo>
                      <a:pt x="20" y="233"/>
                    </a:lnTo>
                    <a:lnTo>
                      <a:pt x="20" y="0"/>
                    </a:lnTo>
                    <a:lnTo>
                      <a:pt x="39" y="0"/>
                    </a:lnTo>
                    <a:close/>
                    <a:moveTo>
                      <a:pt x="59" y="223"/>
                    </a:moveTo>
                    <a:lnTo>
                      <a:pt x="30" y="282"/>
                    </a:lnTo>
                    <a:lnTo>
                      <a:pt x="0" y="223"/>
                    </a:lnTo>
                    <a:lnTo>
                      <a:pt x="59" y="223"/>
                    </a:lnTo>
                    <a:close/>
                  </a:path>
                </a:pathLst>
              </a:custGeom>
              <a:grpFill/>
              <a:ln w="1588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45" name="Freeform 61"/>
              <p:cNvSpPr>
                <a:spLocks noEditPoints="1"/>
              </p:cNvSpPr>
              <p:nvPr/>
            </p:nvSpPr>
            <p:spPr bwMode="auto">
              <a:xfrm>
                <a:off x="4144" y="2719"/>
                <a:ext cx="59" cy="282"/>
              </a:xfrm>
              <a:custGeom>
                <a:avLst/>
                <a:gdLst/>
                <a:ahLst/>
                <a:cxnLst>
                  <a:cxn ang="0">
                    <a:pos x="39" y="0"/>
                  </a:cxn>
                  <a:cxn ang="0">
                    <a:pos x="39" y="233"/>
                  </a:cxn>
                  <a:cxn ang="0">
                    <a:pos x="19" y="233"/>
                  </a:cxn>
                  <a:cxn ang="0">
                    <a:pos x="19" y="0"/>
                  </a:cxn>
                  <a:cxn ang="0">
                    <a:pos x="39" y="0"/>
                  </a:cxn>
                  <a:cxn ang="0">
                    <a:pos x="59" y="223"/>
                  </a:cxn>
                  <a:cxn ang="0">
                    <a:pos x="29" y="282"/>
                  </a:cxn>
                  <a:cxn ang="0">
                    <a:pos x="0" y="223"/>
                  </a:cxn>
                  <a:cxn ang="0">
                    <a:pos x="59" y="223"/>
                  </a:cxn>
                </a:cxnLst>
                <a:rect l="0" t="0" r="r" b="b"/>
                <a:pathLst>
                  <a:path w="59" h="282">
                    <a:moveTo>
                      <a:pt x="39" y="0"/>
                    </a:moveTo>
                    <a:lnTo>
                      <a:pt x="39" y="233"/>
                    </a:lnTo>
                    <a:lnTo>
                      <a:pt x="19" y="233"/>
                    </a:lnTo>
                    <a:lnTo>
                      <a:pt x="19" y="0"/>
                    </a:lnTo>
                    <a:lnTo>
                      <a:pt x="39" y="0"/>
                    </a:lnTo>
                    <a:close/>
                    <a:moveTo>
                      <a:pt x="59" y="223"/>
                    </a:moveTo>
                    <a:lnTo>
                      <a:pt x="29" y="282"/>
                    </a:lnTo>
                    <a:lnTo>
                      <a:pt x="0" y="223"/>
                    </a:lnTo>
                    <a:lnTo>
                      <a:pt x="59" y="223"/>
                    </a:lnTo>
                    <a:close/>
                  </a:path>
                </a:pathLst>
              </a:custGeom>
              <a:grpFill/>
              <a:ln w="1588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47" name="Rectangle 63"/>
              <p:cNvSpPr>
                <a:spLocks noChangeArrowheads="1"/>
              </p:cNvSpPr>
              <p:nvPr/>
            </p:nvSpPr>
            <p:spPr bwMode="auto">
              <a:xfrm>
                <a:off x="1397" y="2854"/>
                <a:ext cx="180" cy="25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μ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2048" name="Rectangle 64"/>
              <p:cNvSpPr>
                <a:spLocks noChangeArrowheads="1"/>
              </p:cNvSpPr>
              <p:nvPr/>
            </p:nvSpPr>
            <p:spPr bwMode="auto">
              <a:xfrm>
                <a:off x="2955" y="2807"/>
                <a:ext cx="180" cy="25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μ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2049" name="Rectangle 65"/>
              <p:cNvSpPr>
                <a:spLocks noChangeArrowheads="1"/>
              </p:cNvSpPr>
              <p:nvPr/>
            </p:nvSpPr>
            <p:spPr bwMode="auto">
              <a:xfrm>
                <a:off x="4325" y="2807"/>
                <a:ext cx="180" cy="25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μ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2051" name="Rectangle 67"/>
              <p:cNvSpPr>
                <a:spLocks noChangeArrowheads="1"/>
              </p:cNvSpPr>
              <p:nvPr/>
            </p:nvSpPr>
            <p:spPr bwMode="auto">
              <a:xfrm>
                <a:off x="3475" y="2148"/>
                <a:ext cx="162" cy="25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γ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74" name="Straight Arrow Connector 73"/>
            <p:cNvCxnSpPr/>
            <p:nvPr/>
          </p:nvCxnSpPr>
          <p:spPr>
            <a:xfrm>
              <a:off x="1752600" y="2438400"/>
              <a:ext cx="0" cy="1371600"/>
            </a:xfrm>
            <a:prstGeom prst="straightConnector1">
              <a:avLst/>
            </a:prstGeom>
            <a:grpFill/>
            <a:ln w="381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4800600" y="2438400"/>
              <a:ext cx="0" cy="1371600"/>
            </a:xfrm>
            <a:prstGeom prst="straightConnector1">
              <a:avLst/>
            </a:prstGeom>
            <a:grpFill/>
            <a:ln w="381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7086600" y="2438400"/>
              <a:ext cx="0" cy="1371600"/>
            </a:xfrm>
            <a:prstGeom prst="straightConnector1">
              <a:avLst/>
            </a:prstGeom>
            <a:grpFill/>
            <a:ln w="381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054" name="Group 70"/>
            <p:cNvGrpSpPr>
              <a:grpSpLocks noChangeAspect="1"/>
            </p:cNvGrpSpPr>
            <p:nvPr/>
          </p:nvGrpSpPr>
          <p:grpSpPr bwMode="auto">
            <a:xfrm>
              <a:off x="1371600" y="1066800"/>
              <a:ext cx="5876926" cy="1966913"/>
              <a:chOff x="864" y="672"/>
              <a:chExt cx="3702" cy="1239"/>
            </a:xfrm>
            <a:grpFill/>
          </p:grpSpPr>
          <p:sp>
            <p:nvSpPr>
              <p:cNvPr id="42053" name="AutoShape 69"/>
              <p:cNvSpPr>
                <a:spLocks noChangeAspect="1" noChangeArrowheads="1" noTextEdit="1"/>
              </p:cNvSpPr>
              <p:nvPr/>
            </p:nvSpPr>
            <p:spPr bwMode="auto">
              <a:xfrm>
                <a:off x="864" y="672"/>
                <a:ext cx="3697" cy="1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42059" name="Group 75"/>
              <p:cNvGrpSpPr>
                <a:grpSpLocks/>
              </p:cNvGrpSpPr>
              <p:nvPr/>
            </p:nvGrpSpPr>
            <p:grpSpPr bwMode="auto">
              <a:xfrm>
                <a:off x="866" y="1001"/>
                <a:ext cx="756" cy="518"/>
                <a:chOff x="866" y="1001"/>
                <a:chExt cx="756" cy="518"/>
              </a:xfrm>
              <a:grpFill/>
            </p:grpSpPr>
            <p:grpSp>
              <p:nvGrpSpPr>
                <p:cNvPr id="42057" name="Group 73"/>
                <p:cNvGrpSpPr>
                  <a:grpSpLocks/>
                </p:cNvGrpSpPr>
                <p:nvPr/>
              </p:nvGrpSpPr>
              <p:grpSpPr bwMode="auto">
                <a:xfrm>
                  <a:off x="866" y="1001"/>
                  <a:ext cx="756" cy="518"/>
                  <a:chOff x="866" y="1001"/>
                  <a:chExt cx="756" cy="518"/>
                </a:xfrm>
                <a:grpFill/>
              </p:grpSpPr>
              <p:sp>
                <p:nvSpPr>
                  <p:cNvPr id="42055" name="Rectangle 71"/>
                  <p:cNvSpPr>
                    <a:spLocks noChangeArrowheads="1"/>
                  </p:cNvSpPr>
                  <p:nvPr/>
                </p:nvSpPr>
                <p:spPr bwMode="auto">
                  <a:xfrm>
                    <a:off x="866" y="1001"/>
                    <a:ext cx="756" cy="518"/>
                  </a:xfrm>
                  <a:prstGeom prst="rect">
                    <a:avLst/>
                  </a:pr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2056" name="Rectangle 72"/>
                  <p:cNvSpPr>
                    <a:spLocks noChangeArrowheads="1"/>
                  </p:cNvSpPr>
                  <p:nvPr/>
                </p:nvSpPr>
                <p:spPr bwMode="auto">
                  <a:xfrm>
                    <a:off x="866" y="1001"/>
                    <a:ext cx="756" cy="518"/>
                  </a:xfrm>
                  <a:prstGeom prst="rect">
                    <a:avLst/>
                  </a:prstGeom>
                  <a:grpFill/>
                  <a:ln w="9525" cap="rnd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42058" name="Rectangle 74"/>
                <p:cNvSpPr>
                  <a:spLocks noChangeArrowheads="1"/>
                </p:cNvSpPr>
                <p:nvPr/>
              </p:nvSpPr>
              <p:spPr bwMode="auto">
                <a:xfrm>
                  <a:off x="1160" y="1141"/>
                  <a:ext cx="245" cy="339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31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S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42064" name="Group 80"/>
              <p:cNvGrpSpPr>
                <a:grpSpLocks/>
              </p:cNvGrpSpPr>
              <p:nvPr/>
            </p:nvGrpSpPr>
            <p:grpSpPr bwMode="auto">
              <a:xfrm>
                <a:off x="2425" y="1001"/>
                <a:ext cx="756" cy="518"/>
                <a:chOff x="2425" y="1001"/>
                <a:chExt cx="756" cy="518"/>
              </a:xfrm>
              <a:grpFill/>
            </p:grpSpPr>
            <p:grpSp>
              <p:nvGrpSpPr>
                <p:cNvPr id="42062" name="Group 78"/>
                <p:cNvGrpSpPr>
                  <a:grpSpLocks/>
                </p:cNvGrpSpPr>
                <p:nvPr/>
              </p:nvGrpSpPr>
              <p:grpSpPr bwMode="auto">
                <a:xfrm>
                  <a:off x="2425" y="1001"/>
                  <a:ext cx="756" cy="518"/>
                  <a:chOff x="2425" y="1001"/>
                  <a:chExt cx="756" cy="518"/>
                </a:xfrm>
                <a:grpFill/>
              </p:grpSpPr>
              <p:sp>
                <p:nvSpPr>
                  <p:cNvPr id="42060" name="Rectangle 76"/>
                  <p:cNvSpPr>
                    <a:spLocks noChangeArrowheads="1"/>
                  </p:cNvSpPr>
                  <p:nvPr/>
                </p:nvSpPr>
                <p:spPr bwMode="auto">
                  <a:xfrm>
                    <a:off x="2425" y="1001"/>
                    <a:ext cx="756" cy="518"/>
                  </a:xfrm>
                  <a:prstGeom prst="rect">
                    <a:avLst/>
                  </a:pr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2061" name="Rectangle 77"/>
                  <p:cNvSpPr>
                    <a:spLocks noChangeArrowheads="1"/>
                  </p:cNvSpPr>
                  <p:nvPr/>
                </p:nvSpPr>
                <p:spPr bwMode="auto">
                  <a:xfrm>
                    <a:off x="2425" y="1001"/>
                    <a:ext cx="756" cy="518"/>
                  </a:xfrm>
                  <a:prstGeom prst="rect">
                    <a:avLst/>
                  </a:prstGeom>
                  <a:grpFill/>
                  <a:ln w="9525" cap="rnd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42063" name="Rectangle 79"/>
                <p:cNvSpPr>
                  <a:spLocks noChangeArrowheads="1"/>
                </p:cNvSpPr>
                <p:nvPr/>
              </p:nvSpPr>
              <p:spPr bwMode="auto">
                <a:xfrm>
                  <a:off x="2718" y="1141"/>
                  <a:ext cx="188" cy="339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31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I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42069" name="Group 85"/>
              <p:cNvGrpSpPr>
                <a:grpSpLocks/>
              </p:cNvGrpSpPr>
              <p:nvPr/>
            </p:nvGrpSpPr>
            <p:grpSpPr bwMode="auto">
              <a:xfrm>
                <a:off x="3794" y="1001"/>
                <a:ext cx="756" cy="518"/>
                <a:chOff x="3794" y="1001"/>
                <a:chExt cx="756" cy="518"/>
              </a:xfrm>
              <a:grpFill/>
            </p:grpSpPr>
            <p:grpSp>
              <p:nvGrpSpPr>
                <p:cNvPr id="42067" name="Group 83"/>
                <p:cNvGrpSpPr>
                  <a:grpSpLocks/>
                </p:cNvGrpSpPr>
                <p:nvPr/>
              </p:nvGrpSpPr>
              <p:grpSpPr bwMode="auto">
                <a:xfrm>
                  <a:off x="3794" y="1001"/>
                  <a:ext cx="756" cy="518"/>
                  <a:chOff x="3794" y="1001"/>
                  <a:chExt cx="756" cy="518"/>
                </a:xfrm>
                <a:grpFill/>
              </p:grpSpPr>
              <p:sp>
                <p:nvSpPr>
                  <p:cNvPr id="42065" name="Rectangle 81"/>
                  <p:cNvSpPr>
                    <a:spLocks noChangeArrowheads="1"/>
                  </p:cNvSpPr>
                  <p:nvPr/>
                </p:nvSpPr>
                <p:spPr bwMode="auto">
                  <a:xfrm>
                    <a:off x="3794" y="1001"/>
                    <a:ext cx="756" cy="518"/>
                  </a:xfrm>
                  <a:prstGeom prst="rect">
                    <a:avLst/>
                  </a:pr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2066" name="Rectangle 82"/>
                  <p:cNvSpPr>
                    <a:spLocks noChangeArrowheads="1"/>
                  </p:cNvSpPr>
                  <p:nvPr/>
                </p:nvSpPr>
                <p:spPr bwMode="auto">
                  <a:xfrm>
                    <a:off x="3794" y="1001"/>
                    <a:ext cx="756" cy="518"/>
                  </a:xfrm>
                  <a:prstGeom prst="rect">
                    <a:avLst/>
                  </a:prstGeom>
                  <a:grpFill/>
                  <a:ln w="9525" cap="rnd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42068" name="Rectangle 84"/>
                <p:cNvSpPr>
                  <a:spLocks noChangeArrowheads="1"/>
                </p:cNvSpPr>
                <p:nvPr/>
              </p:nvSpPr>
              <p:spPr bwMode="auto">
                <a:xfrm>
                  <a:off x="4088" y="1141"/>
                  <a:ext cx="274" cy="339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31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R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42070" name="Freeform 86"/>
              <p:cNvSpPr>
                <a:spLocks noEditPoints="1"/>
              </p:cNvSpPr>
              <p:nvPr/>
            </p:nvSpPr>
            <p:spPr bwMode="auto">
              <a:xfrm>
                <a:off x="1622" y="1207"/>
                <a:ext cx="803" cy="59"/>
              </a:xfrm>
              <a:custGeom>
                <a:avLst/>
                <a:gdLst/>
                <a:ahLst/>
                <a:cxnLst>
                  <a:cxn ang="0">
                    <a:pos x="0" y="19"/>
                  </a:cxn>
                  <a:cxn ang="0">
                    <a:pos x="754" y="19"/>
                  </a:cxn>
                  <a:cxn ang="0">
                    <a:pos x="754" y="39"/>
                  </a:cxn>
                  <a:cxn ang="0">
                    <a:pos x="0" y="39"/>
                  </a:cxn>
                  <a:cxn ang="0">
                    <a:pos x="0" y="19"/>
                  </a:cxn>
                  <a:cxn ang="0">
                    <a:pos x="744" y="0"/>
                  </a:cxn>
                  <a:cxn ang="0">
                    <a:pos x="803" y="29"/>
                  </a:cxn>
                  <a:cxn ang="0">
                    <a:pos x="744" y="59"/>
                  </a:cxn>
                  <a:cxn ang="0">
                    <a:pos x="744" y="0"/>
                  </a:cxn>
                </a:cxnLst>
                <a:rect l="0" t="0" r="r" b="b"/>
                <a:pathLst>
                  <a:path w="803" h="59">
                    <a:moveTo>
                      <a:pt x="0" y="19"/>
                    </a:moveTo>
                    <a:lnTo>
                      <a:pt x="754" y="19"/>
                    </a:lnTo>
                    <a:lnTo>
                      <a:pt x="754" y="39"/>
                    </a:lnTo>
                    <a:lnTo>
                      <a:pt x="0" y="39"/>
                    </a:lnTo>
                    <a:lnTo>
                      <a:pt x="0" y="19"/>
                    </a:lnTo>
                    <a:close/>
                    <a:moveTo>
                      <a:pt x="744" y="0"/>
                    </a:moveTo>
                    <a:lnTo>
                      <a:pt x="803" y="29"/>
                    </a:lnTo>
                    <a:lnTo>
                      <a:pt x="744" y="59"/>
                    </a:lnTo>
                    <a:lnTo>
                      <a:pt x="744" y="0"/>
                    </a:lnTo>
                    <a:close/>
                  </a:path>
                </a:pathLst>
              </a:custGeom>
              <a:grpFill/>
              <a:ln w="1588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71" name="Freeform 87"/>
              <p:cNvSpPr>
                <a:spLocks noEditPoints="1"/>
              </p:cNvSpPr>
              <p:nvPr/>
            </p:nvSpPr>
            <p:spPr bwMode="auto">
              <a:xfrm>
                <a:off x="3181" y="1207"/>
                <a:ext cx="613" cy="59"/>
              </a:xfrm>
              <a:custGeom>
                <a:avLst/>
                <a:gdLst/>
                <a:ahLst/>
                <a:cxnLst>
                  <a:cxn ang="0">
                    <a:pos x="0" y="19"/>
                  </a:cxn>
                  <a:cxn ang="0">
                    <a:pos x="564" y="19"/>
                  </a:cxn>
                  <a:cxn ang="0">
                    <a:pos x="564" y="39"/>
                  </a:cxn>
                  <a:cxn ang="0">
                    <a:pos x="0" y="39"/>
                  </a:cxn>
                  <a:cxn ang="0">
                    <a:pos x="0" y="19"/>
                  </a:cxn>
                  <a:cxn ang="0">
                    <a:pos x="554" y="0"/>
                  </a:cxn>
                  <a:cxn ang="0">
                    <a:pos x="613" y="29"/>
                  </a:cxn>
                  <a:cxn ang="0">
                    <a:pos x="554" y="59"/>
                  </a:cxn>
                  <a:cxn ang="0">
                    <a:pos x="554" y="0"/>
                  </a:cxn>
                </a:cxnLst>
                <a:rect l="0" t="0" r="r" b="b"/>
                <a:pathLst>
                  <a:path w="613" h="59">
                    <a:moveTo>
                      <a:pt x="0" y="19"/>
                    </a:moveTo>
                    <a:lnTo>
                      <a:pt x="564" y="19"/>
                    </a:lnTo>
                    <a:lnTo>
                      <a:pt x="564" y="39"/>
                    </a:lnTo>
                    <a:lnTo>
                      <a:pt x="0" y="39"/>
                    </a:lnTo>
                    <a:lnTo>
                      <a:pt x="0" y="19"/>
                    </a:lnTo>
                    <a:close/>
                    <a:moveTo>
                      <a:pt x="554" y="0"/>
                    </a:moveTo>
                    <a:lnTo>
                      <a:pt x="613" y="29"/>
                    </a:lnTo>
                    <a:lnTo>
                      <a:pt x="554" y="59"/>
                    </a:lnTo>
                    <a:lnTo>
                      <a:pt x="554" y="0"/>
                    </a:lnTo>
                    <a:close/>
                  </a:path>
                </a:pathLst>
              </a:custGeom>
              <a:grpFill/>
              <a:ln w="1588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73" name="Freeform 89"/>
              <p:cNvSpPr>
                <a:spLocks noEditPoints="1"/>
              </p:cNvSpPr>
              <p:nvPr/>
            </p:nvSpPr>
            <p:spPr bwMode="auto">
              <a:xfrm>
                <a:off x="1168" y="1519"/>
                <a:ext cx="59" cy="282"/>
              </a:xfrm>
              <a:custGeom>
                <a:avLst/>
                <a:gdLst/>
                <a:ahLst/>
                <a:cxnLst>
                  <a:cxn ang="0">
                    <a:pos x="39" y="0"/>
                  </a:cxn>
                  <a:cxn ang="0">
                    <a:pos x="39" y="233"/>
                  </a:cxn>
                  <a:cxn ang="0">
                    <a:pos x="19" y="233"/>
                  </a:cxn>
                  <a:cxn ang="0">
                    <a:pos x="19" y="0"/>
                  </a:cxn>
                  <a:cxn ang="0">
                    <a:pos x="39" y="0"/>
                  </a:cxn>
                  <a:cxn ang="0">
                    <a:pos x="59" y="223"/>
                  </a:cxn>
                  <a:cxn ang="0">
                    <a:pos x="29" y="282"/>
                  </a:cxn>
                  <a:cxn ang="0">
                    <a:pos x="0" y="223"/>
                  </a:cxn>
                  <a:cxn ang="0">
                    <a:pos x="59" y="223"/>
                  </a:cxn>
                </a:cxnLst>
                <a:rect l="0" t="0" r="r" b="b"/>
                <a:pathLst>
                  <a:path w="59" h="282">
                    <a:moveTo>
                      <a:pt x="39" y="0"/>
                    </a:moveTo>
                    <a:lnTo>
                      <a:pt x="39" y="233"/>
                    </a:lnTo>
                    <a:lnTo>
                      <a:pt x="19" y="233"/>
                    </a:lnTo>
                    <a:lnTo>
                      <a:pt x="19" y="0"/>
                    </a:lnTo>
                    <a:lnTo>
                      <a:pt x="39" y="0"/>
                    </a:lnTo>
                    <a:close/>
                    <a:moveTo>
                      <a:pt x="59" y="223"/>
                    </a:moveTo>
                    <a:lnTo>
                      <a:pt x="29" y="282"/>
                    </a:lnTo>
                    <a:lnTo>
                      <a:pt x="0" y="223"/>
                    </a:lnTo>
                    <a:lnTo>
                      <a:pt x="59" y="223"/>
                    </a:lnTo>
                    <a:close/>
                  </a:path>
                </a:pathLst>
              </a:custGeom>
              <a:grpFill/>
              <a:ln w="1588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74" name="Freeform 90"/>
              <p:cNvSpPr>
                <a:spLocks noEditPoints="1"/>
              </p:cNvSpPr>
              <p:nvPr/>
            </p:nvSpPr>
            <p:spPr bwMode="auto">
              <a:xfrm>
                <a:off x="2726" y="1519"/>
                <a:ext cx="59" cy="282"/>
              </a:xfrm>
              <a:custGeom>
                <a:avLst/>
                <a:gdLst/>
                <a:ahLst/>
                <a:cxnLst>
                  <a:cxn ang="0">
                    <a:pos x="39" y="0"/>
                  </a:cxn>
                  <a:cxn ang="0">
                    <a:pos x="39" y="233"/>
                  </a:cxn>
                  <a:cxn ang="0">
                    <a:pos x="20" y="233"/>
                  </a:cxn>
                  <a:cxn ang="0">
                    <a:pos x="20" y="0"/>
                  </a:cxn>
                  <a:cxn ang="0">
                    <a:pos x="39" y="0"/>
                  </a:cxn>
                  <a:cxn ang="0">
                    <a:pos x="59" y="223"/>
                  </a:cxn>
                  <a:cxn ang="0">
                    <a:pos x="30" y="282"/>
                  </a:cxn>
                  <a:cxn ang="0">
                    <a:pos x="0" y="223"/>
                  </a:cxn>
                  <a:cxn ang="0">
                    <a:pos x="59" y="223"/>
                  </a:cxn>
                </a:cxnLst>
                <a:rect l="0" t="0" r="r" b="b"/>
                <a:pathLst>
                  <a:path w="59" h="282">
                    <a:moveTo>
                      <a:pt x="39" y="0"/>
                    </a:moveTo>
                    <a:lnTo>
                      <a:pt x="39" y="233"/>
                    </a:lnTo>
                    <a:lnTo>
                      <a:pt x="20" y="233"/>
                    </a:lnTo>
                    <a:lnTo>
                      <a:pt x="20" y="0"/>
                    </a:lnTo>
                    <a:lnTo>
                      <a:pt x="39" y="0"/>
                    </a:lnTo>
                    <a:close/>
                    <a:moveTo>
                      <a:pt x="59" y="223"/>
                    </a:moveTo>
                    <a:lnTo>
                      <a:pt x="30" y="282"/>
                    </a:lnTo>
                    <a:lnTo>
                      <a:pt x="0" y="223"/>
                    </a:lnTo>
                    <a:lnTo>
                      <a:pt x="59" y="223"/>
                    </a:lnTo>
                    <a:close/>
                  </a:path>
                </a:pathLst>
              </a:custGeom>
              <a:grpFill/>
              <a:ln w="1588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75" name="Freeform 91"/>
              <p:cNvSpPr>
                <a:spLocks noEditPoints="1"/>
              </p:cNvSpPr>
              <p:nvPr/>
            </p:nvSpPr>
            <p:spPr bwMode="auto">
              <a:xfrm>
                <a:off x="4096" y="1519"/>
                <a:ext cx="59" cy="282"/>
              </a:xfrm>
              <a:custGeom>
                <a:avLst/>
                <a:gdLst/>
                <a:ahLst/>
                <a:cxnLst>
                  <a:cxn ang="0">
                    <a:pos x="39" y="0"/>
                  </a:cxn>
                  <a:cxn ang="0">
                    <a:pos x="39" y="233"/>
                  </a:cxn>
                  <a:cxn ang="0">
                    <a:pos x="19" y="233"/>
                  </a:cxn>
                  <a:cxn ang="0">
                    <a:pos x="19" y="0"/>
                  </a:cxn>
                  <a:cxn ang="0">
                    <a:pos x="39" y="0"/>
                  </a:cxn>
                  <a:cxn ang="0">
                    <a:pos x="59" y="223"/>
                  </a:cxn>
                  <a:cxn ang="0">
                    <a:pos x="29" y="282"/>
                  </a:cxn>
                  <a:cxn ang="0">
                    <a:pos x="0" y="223"/>
                  </a:cxn>
                  <a:cxn ang="0">
                    <a:pos x="59" y="223"/>
                  </a:cxn>
                </a:cxnLst>
                <a:rect l="0" t="0" r="r" b="b"/>
                <a:pathLst>
                  <a:path w="59" h="282">
                    <a:moveTo>
                      <a:pt x="39" y="0"/>
                    </a:moveTo>
                    <a:lnTo>
                      <a:pt x="39" y="233"/>
                    </a:lnTo>
                    <a:lnTo>
                      <a:pt x="19" y="233"/>
                    </a:lnTo>
                    <a:lnTo>
                      <a:pt x="19" y="0"/>
                    </a:lnTo>
                    <a:lnTo>
                      <a:pt x="39" y="0"/>
                    </a:lnTo>
                    <a:close/>
                    <a:moveTo>
                      <a:pt x="59" y="223"/>
                    </a:moveTo>
                    <a:lnTo>
                      <a:pt x="29" y="282"/>
                    </a:lnTo>
                    <a:lnTo>
                      <a:pt x="0" y="223"/>
                    </a:lnTo>
                    <a:lnTo>
                      <a:pt x="59" y="223"/>
                    </a:lnTo>
                    <a:close/>
                  </a:path>
                </a:pathLst>
              </a:custGeom>
              <a:grpFill/>
              <a:ln w="1588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76" name="Rectangle 92"/>
              <p:cNvSpPr>
                <a:spLocks noChangeArrowheads="1"/>
              </p:cNvSpPr>
              <p:nvPr/>
            </p:nvSpPr>
            <p:spPr bwMode="auto">
              <a:xfrm>
                <a:off x="1396" y="713"/>
                <a:ext cx="180" cy="25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μ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2077" name="Rectangle 93"/>
              <p:cNvSpPr>
                <a:spLocks noChangeArrowheads="1"/>
              </p:cNvSpPr>
              <p:nvPr/>
            </p:nvSpPr>
            <p:spPr bwMode="auto">
              <a:xfrm>
                <a:off x="1349" y="1654"/>
                <a:ext cx="180" cy="25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μ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2079" name="Rectangle 95"/>
              <p:cNvSpPr>
                <a:spLocks noChangeArrowheads="1"/>
              </p:cNvSpPr>
              <p:nvPr/>
            </p:nvSpPr>
            <p:spPr bwMode="auto">
              <a:xfrm>
                <a:off x="4512" y="1632"/>
                <a:ext cx="54" cy="23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400" dirty="0" smtClean="0">
                    <a:solidFill>
                      <a:srgbClr val="000000"/>
                    </a:solidFill>
                    <a:latin typeface="Times New Roman" pitchFamily="18" charset="0"/>
                    <a:cs typeface="Arial" pitchFamily="34" charset="0"/>
                  </a:rPr>
                  <a:t>l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2080" name="Rectangle 96"/>
              <p:cNvSpPr>
                <a:spLocks noChangeArrowheads="1"/>
              </p:cNvSpPr>
              <p:nvPr/>
            </p:nvSpPr>
            <p:spPr bwMode="auto">
              <a:xfrm>
                <a:off x="1868" y="995"/>
                <a:ext cx="175" cy="25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β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2081" name="Rectangle 97"/>
              <p:cNvSpPr>
                <a:spLocks noChangeArrowheads="1"/>
              </p:cNvSpPr>
              <p:nvPr/>
            </p:nvSpPr>
            <p:spPr bwMode="auto">
              <a:xfrm>
                <a:off x="3427" y="948"/>
                <a:ext cx="162" cy="25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γ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42084" name="Group 100"/>
              <p:cNvGrpSpPr>
                <a:grpSpLocks/>
              </p:cNvGrpSpPr>
              <p:nvPr/>
            </p:nvGrpSpPr>
            <p:grpSpPr bwMode="auto">
              <a:xfrm>
                <a:off x="866" y="1001"/>
                <a:ext cx="756" cy="518"/>
                <a:chOff x="866" y="1001"/>
                <a:chExt cx="756" cy="518"/>
              </a:xfrm>
              <a:grpFill/>
            </p:grpSpPr>
            <p:sp>
              <p:nvSpPr>
                <p:cNvPr id="42082" name="Rectangle 98"/>
                <p:cNvSpPr>
                  <a:spLocks noChangeArrowheads="1"/>
                </p:cNvSpPr>
                <p:nvPr/>
              </p:nvSpPr>
              <p:spPr bwMode="auto">
                <a:xfrm>
                  <a:off x="866" y="1001"/>
                  <a:ext cx="756" cy="518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083" name="Rectangle 99"/>
                <p:cNvSpPr>
                  <a:spLocks noChangeArrowheads="1"/>
                </p:cNvSpPr>
                <p:nvPr/>
              </p:nvSpPr>
              <p:spPr bwMode="auto">
                <a:xfrm>
                  <a:off x="866" y="1001"/>
                  <a:ext cx="756" cy="518"/>
                </a:xfrm>
                <a:prstGeom prst="rect">
                  <a:avLst/>
                </a:prstGeom>
                <a:grpFill/>
                <a:ln w="9525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2085" name="Rectangle 101"/>
              <p:cNvSpPr>
                <a:spLocks noChangeArrowheads="1"/>
              </p:cNvSpPr>
              <p:nvPr/>
            </p:nvSpPr>
            <p:spPr bwMode="auto">
              <a:xfrm>
                <a:off x="1160" y="1141"/>
                <a:ext cx="245" cy="339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1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42088" name="Group 104"/>
              <p:cNvGrpSpPr>
                <a:grpSpLocks/>
              </p:cNvGrpSpPr>
              <p:nvPr/>
            </p:nvGrpSpPr>
            <p:grpSpPr bwMode="auto">
              <a:xfrm>
                <a:off x="866" y="1001"/>
                <a:ext cx="756" cy="518"/>
                <a:chOff x="866" y="1001"/>
                <a:chExt cx="756" cy="518"/>
              </a:xfrm>
              <a:grpFill/>
            </p:grpSpPr>
            <p:sp>
              <p:nvSpPr>
                <p:cNvPr id="42086" name="Rectangle 102"/>
                <p:cNvSpPr>
                  <a:spLocks noChangeArrowheads="1"/>
                </p:cNvSpPr>
                <p:nvPr/>
              </p:nvSpPr>
              <p:spPr bwMode="auto">
                <a:xfrm>
                  <a:off x="866" y="1001"/>
                  <a:ext cx="756" cy="518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087" name="Rectangle 103"/>
                <p:cNvSpPr>
                  <a:spLocks noChangeArrowheads="1"/>
                </p:cNvSpPr>
                <p:nvPr/>
              </p:nvSpPr>
              <p:spPr bwMode="auto">
                <a:xfrm>
                  <a:off x="866" y="1001"/>
                  <a:ext cx="756" cy="518"/>
                </a:xfrm>
                <a:prstGeom prst="rect">
                  <a:avLst/>
                </a:prstGeom>
                <a:grpFill/>
                <a:ln w="9525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2089" name="Rectangle 105"/>
              <p:cNvSpPr>
                <a:spLocks noChangeArrowheads="1"/>
              </p:cNvSpPr>
              <p:nvPr/>
            </p:nvSpPr>
            <p:spPr bwMode="auto">
              <a:xfrm>
                <a:off x="1160" y="1141"/>
                <a:ext cx="250" cy="30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1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Sc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42092" name="Group 108"/>
              <p:cNvGrpSpPr>
                <a:grpSpLocks/>
              </p:cNvGrpSpPr>
              <p:nvPr/>
            </p:nvGrpSpPr>
            <p:grpSpPr bwMode="auto">
              <a:xfrm>
                <a:off x="2425" y="1001"/>
                <a:ext cx="756" cy="518"/>
                <a:chOff x="2425" y="1001"/>
                <a:chExt cx="756" cy="518"/>
              </a:xfrm>
              <a:grpFill/>
            </p:grpSpPr>
            <p:sp>
              <p:nvSpPr>
                <p:cNvPr id="42090" name="Rectangle 106"/>
                <p:cNvSpPr>
                  <a:spLocks noChangeArrowheads="1"/>
                </p:cNvSpPr>
                <p:nvPr/>
              </p:nvSpPr>
              <p:spPr bwMode="auto">
                <a:xfrm>
                  <a:off x="2425" y="1001"/>
                  <a:ext cx="756" cy="518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091" name="Rectangle 107"/>
                <p:cNvSpPr>
                  <a:spLocks noChangeArrowheads="1"/>
                </p:cNvSpPr>
                <p:nvPr/>
              </p:nvSpPr>
              <p:spPr bwMode="auto">
                <a:xfrm>
                  <a:off x="2425" y="1001"/>
                  <a:ext cx="756" cy="518"/>
                </a:xfrm>
                <a:prstGeom prst="rect">
                  <a:avLst/>
                </a:prstGeom>
                <a:grpFill/>
                <a:ln w="9525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2093" name="Rectangle 109"/>
              <p:cNvSpPr>
                <a:spLocks noChangeArrowheads="1"/>
              </p:cNvSpPr>
              <p:nvPr/>
            </p:nvSpPr>
            <p:spPr bwMode="auto">
              <a:xfrm>
                <a:off x="2718" y="1141"/>
                <a:ext cx="188" cy="339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1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42096" name="Group 112"/>
              <p:cNvGrpSpPr>
                <a:grpSpLocks/>
              </p:cNvGrpSpPr>
              <p:nvPr/>
            </p:nvGrpSpPr>
            <p:grpSpPr bwMode="auto">
              <a:xfrm>
                <a:off x="2425" y="1001"/>
                <a:ext cx="756" cy="518"/>
                <a:chOff x="2425" y="1001"/>
                <a:chExt cx="756" cy="518"/>
              </a:xfrm>
              <a:grpFill/>
            </p:grpSpPr>
            <p:sp>
              <p:nvSpPr>
                <p:cNvPr id="42094" name="Rectangle 110"/>
                <p:cNvSpPr>
                  <a:spLocks noChangeArrowheads="1"/>
                </p:cNvSpPr>
                <p:nvPr/>
              </p:nvSpPr>
              <p:spPr bwMode="auto">
                <a:xfrm>
                  <a:off x="2425" y="1001"/>
                  <a:ext cx="756" cy="518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095" name="Rectangle 111"/>
                <p:cNvSpPr>
                  <a:spLocks noChangeArrowheads="1"/>
                </p:cNvSpPr>
                <p:nvPr/>
              </p:nvSpPr>
              <p:spPr bwMode="auto">
                <a:xfrm>
                  <a:off x="2425" y="1001"/>
                  <a:ext cx="756" cy="518"/>
                </a:xfrm>
                <a:prstGeom prst="rect">
                  <a:avLst/>
                </a:prstGeom>
                <a:grpFill/>
                <a:ln w="9525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2097" name="Rectangle 113"/>
              <p:cNvSpPr>
                <a:spLocks noChangeArrowheads="1"/>
              </p:cNvSpPr>
              <p:nvPr/>
            </p:nvSpPr>
            <p:spPr bwMode="auto">
              <a:xfrm>
                <a:off x="2718" y="1141"/>
                <a:ext cx="195" cy="30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100" b="0" i="0" u="none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Ic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42100" name="Group 116"/>
              <p:cNvGrpSpPr>
                <a:grpSpLocks/>
              </p:cNvGrpSpPr>
              <p:nvPr/>
            </p:nvGrpSpPr>
            <p:grpSpPr bwMode="auto">
              <a:xfrm>
                <a:off x="3794" y="1001"/>
                <a:ext cx="756" cy="518"/>
                <a:chOff x="3794" y="1001"/>
                <a:chExt cx="756" cy="518"/>
              </a:xfrm>
              <a:grpFill/>
            </p:grpSpPr>
            <p:sp>
              <p:nvSpPr>
                <p:cNvPr id="42098" name="Rectangle 114"/>
                <p:cNvSpPr>
                  <a:spLocks noChangeArrowheads="1"/>
                </p:cNvSpPr>
                <p:nvPr/>
              </p:nvSpPr>
              <p:spPr bwMode="auto">
                <a:xfrm>
                  <a:off x="3794" y="1001"/>
                  <a:ext cx="756" cy="518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099" name="Rectangle 115"/>
                <p:cNvSpPr>
                  <a:spLocks noChangeArrowheads="1"/>
                </p:cNvSpPr>
                <p:nvPr/>
              </p:nvSpPr>
              <p:spPr bwMode="auto">
                <a:xfrm>
                  <a:off x="3794" y="1001"/>
                  <a:ext cx="756" cy="518"/>
                </a:xfrm>
                <a:prstGeom prst="rect">
                  <a:avLst/>
                </a:prstGeom>
                <a:grpFill/>
                <a:ln w="9525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2101" name="Rectangle 117"/>
              <p:cNvSpPr>
                <a:spLocks noChangeArrowheads="1"/>
              </p:cNvSpPr>
              <p:nvPr/>
            </p:nvSpPr>
            <p:spPr bwMode="auto">
              <a:xfrm>
                <a:off x="4088" y="1141"/>
                <a:ext cx="274" cy="339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1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42104" name="Group 120"/>
              <p:cNvGrpSpPr>
                <a:grpSpLocks/>
              </p:cNvGrpSpPr>
              <p:nvPr/>
            </p:nvGrpSpPr>
            <p:grpSpPr bwMode="auto">
              <a:xfrm>
                <a:off x="3794" y="1001"/>
                <a:ext cx="756" cy="518"/>
                <a:chOff x="3794" y="1001"/>
                <a:chExt cx="756" cy="518"/>
              </a:xfrm>
              <a:grpFill/>
            </p:grpSpPr>
            <p:sp>
              <p:nvSpPr>
                <p:cNvPr id="42102" name="Rectangle 118"/>
                <p:cNvSpPr>
                  <a:spLocks noChangeArrowheads="1"/>
                </p:cNvSpPr>
                <p:nvPr/>
              </p:nvSpPr>
              <p:spPr bwMode="auto">
                <a:xfrm>
                  <a:off x="3794" y="1001"/>
                  <a:ext cx="756" cy="518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103" name="Rectangle 119"/>
                <p:cNvSpPr>
                  <a:spLocks noChangeArrowheads="1"/>
                </p:cNvSpPr>
                <p:nvPr/>
              </p:nvSpPr>
              <p:spPr bwMode="auto">
                <a:xfrm>
                  <a:off x="3794" y="1001"/>
                  <a:ext cx="756" cy="518"/>
                </a:xfrm>
                <a:prstGeom prst="rect">
                  <a:avLst/>
                </a:prstGeom>
                <a:grpFill/>
                <a:ln w="9525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2105" name="Rectangle 121"/>
              <p:cNvSpPr>
                <a:spLocks noChangeArrowheads="1"/>
              </p:cNvSpPr>
              <p:nvPr/>
            </p:nvSpPr>
            <p:spPr bwMode="auto">
              <a:xfrm>
                <a:off x="4088" y="1141"/>
                <a:ext cx="278" cy="30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100" b="0" i="0" u="none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Rc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2106" name="Freeform 122"/>
              <p:cNvSpPr>
                <a:spLocks noEditPoints="1"/>
              </p:cNvSpPr>
              <p:nvPr/>
            </p:nvSpPr>
            <p:spPr bwMode="auto">
              <a:xfrm>
                <a:off x="1622" y="1207"/>
                <a:ext cx="803" cy="59"/>
              </a:xfrm>
              <a:custGeom>
                <a:avLst/>
                <a:gdLst/>
                <a:ahLst/>
                <a:cxnLst>
                  <a:cxn ang="0">
                    <a:pos x="0" y="19"/>
                  </a:cxn>
                  <a:cxn ang="0">
                    <a:pos x="754" y="19"/>
                  </a:cxn>
                  <a:cxn ang="0">
                    <a:pos x="754" y="39"/>
                  </a:cxn>
                  <a:cxn ang="0">
                    <a:pos x="0" y="39"/>
                  </a:cxn>
                  <a:cxn ang="0">
                    <a:pos x="0" y="19"/>
                  </a:cxn>
                  <a:cxn ang="0">
                    <a:pos x="744" y="0"/>
                  </a:cxn>
                  <a:cxn ang="0">
                    <a:pos x="803" y="29"/>
                  </a:cxn>
                  <a:cxn ang="0">
                    <a:pos x="744" y="59"/>
                  </a:cxn>
                  <a:cxn ang="0">
                    <a:pos x="744" y="0"/>
                  </a:cxn>
                </a:cxnLst>
                <a:rect l="0" t="0" r="r" b="b"/>
                <a:pathLst>
                  <a:path w="803" h="59">
                    <a:moveTo>
                      <a:pt x="0" y="19"/>
                    </a:moveTo>
                    <a:lnTo>
                      <a:pt x="754" y="19"/>
                    </a:lnTo>
                    <a:lnTo>
                      <a:pt x="754" y="39"/>
                    </a:lnTo>
                    <a:lnTo>
                      <a:pt x="0" y="39"/>
                    </a:lnTo>
                    <a:lnTo>
                      <a:pt x="0" y="19"/>
                    </a:lnTo>
                    <a:close/>
                    <a:moveTo>
                      <a:pt x="744" y="0"/>
                    </a:moveTo>
                    <a:lnTo>
                      <a:pt x="803" y="29"/>
                    </a:lnTo>
                    <a:lnTo>
                      <a:pt x="744" y="59"/>
                    </a:lnTo>
                    <a:lnTo>
                      <a:pt x="744" y="0"/>
                    </a:lnTo>
                    <a:close/>
                  </a:path>
                </a:pathLst>
              </a:custGeom>
              <a:grpFill/>
              <a:ln w="1588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07" name="Freeform 123"/>
              <p:cNvSpPr>
                <a:spLocks noEditPoints="1"/>
              </p:cNvSpPr>
              <p:nvPr/>
            </p:nvSpPr>
            <p:spPr bwMode="auto">
              <a:xfrm>
                <a:off x="3181" y="1207"/>
                <a:ext cx="613" cy="59"/>
              </a:xfrm>
              <a:custGeom>
                <a:avLst/>
                <a:gdLst/>
                <a:ahLst/>
                <a:cxnLst>
                  <a:cxn ang="0">
                    <a:pos x="0" y="19"/>
                  </a:cxn>
                  <a:cxn ang="0">
                    <a:pos x="564" y="19"/>
                  </a:cxn>
                  <a:cxn ang="0">
                    <a:pos x="564" y="39"/>
                  </a:cxn>
                  <a:cxn ang="0">
                    <a:pos x="0" y="39"/>
                  </a:cxn>
                  <a:cxn ang="0">
                    <a:pos x="0" y="19"/>
                  </a:cxn>
                  <a:cxn ang="0">
                    <a:pos x="554" y="0"/>
                  </a:cxn>
                  <a:cxn ang="0">
                    <a:pos x="613" y="29"/>
                  </a:cxn>
                  <a:cxn ang="0">
                    <a:pos x="554" y="59"/>
                  </a:cxn>
                  <a:cxn ang="0">
                    <a:pos x="554" y="0"/>
                  </a:cxn>
                </a:cxnLst>
                <a:rect l="0" t="0" r="r" b="b"/>
                <a:pathLst>
                  <a:path w="613" h="59">
                    <a:moveTo>
                      <a:pt x="0" y="19"/>
                    </a:moveTo>
                    <a:lnTo>
                      <a:pt x="564" y="19"/>
                    </a:lnTo>
                    <a:lnTo>
                      <a:pt x="564" y="39"/>
                    </a:lnTo>
                    <a:lnTo>
                      <a:pt x="0" y="39"/>
                    </a:lnTo>
                    <a:lnTo>
                      <a:pt x="0" y="19"/>
                    </a:lnTo>
                    <a:close/>
                    <a:moveTo>
                      <a:pt x="554" y="0"/>
                    </a:moveTo>
                    <a:lnTo>
                      <a:pt x="613" y="29"/>
                    </a:lnTo>
                    <a:lnTo>
                      <a:pt x="554" y="59"/>
                    </a:lnTo>
                    <a:lnTo>
                      <a:pt x="554" y="0"/>
                    </a:lnTo>
                    <a:close/>
                  </a:path>
                </a:pathLst>
              </a:custGeom>
              <a:grpFill/>
              <a:ln w="1588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08" name="Freeform 124"/>
              <p:cNvSpPr>
                <a:spLocks noEditPoints="1"/>
              </p:cNvSpPr>
              <p:nvPr/>
            </p:nvSpPr>
            <p:spPr bwMode="auto">
              <a:xfrm>
                <a:off x="1174" y="719"/>
                <a:ext cx="59" cy="282"/>
              </a:xfrm>
              <a:custGeom>
                <a:avLst/>
                <a:gdLst/>
                <a:ahLst/>
                <a:cxnLst>
                  <a:cxn ang="0">
                    <a:pos x="39" y="0"/>
                  </a:cxn>
                  <a:cxn ang="0">
                    <a:pos x="39" y="233"/>
                  </a:cxn>
                  <a:cxn ang="0">
                    <a:pos x="19" y="233"/>
                  </a:cxn>
                  <a:cxn ang="0">
                    <a:pos x="19" y="0"/>
                  </a:cxn>
                  <a:cxn ang="0">
                    <a:pos x="39" y="0"/>
                  </a:cxn>
                  <a:cxn ang="0">
                    <a:pos x="59" y="223"/>
                  </a:cxn>
                  <a:cxn ang="0">
                    <a:pos x="29" y="282"/>
                  </a:cxn>
                  <a:cxn ang="0">
                    <a:pos x="0" y="223"/>
                  </a:cxn>
                  <a:cxn ang="0">
                    <a:pos x="59" y="223"/>
                  </a:cxn>
                </a:cxnLst>
                <a:rect l="0" t="0" r="r" b="b"/>
                <a:pathLst>
                  <a:path w="59" h="282">
                    <a:moveTo>
                      <a:pt x="39" y="0"/>
                    </a:moveTo>
                    <a:lnTo>
                      <a:pt x="39" y="233"/>
                    </a:lnTo>
                    <a:lnTo>
                      <a:pt x="19" y="233"/>
                    </a:lnTo>
                    <a:lnTo>
                      <a:pt x="19" y="0"/>
                    </a:lnTo>
                    <a:lnTo>
                      <a:pt x="39" y="0"/>
                    </a:lnTo>
                    <a:close/>
                    <a:moveTo>
                      <a:pt x="59" y="223"/>
                    </a:moveTo>
                    <a:lnTo>
                      <a:pt x="29" y="282"/>
                    </a:lnTo>
                    <a:lnTo>
                      <a:pt x="0" y="223"/>
                    </a:lnTo>
                    <a:lnTo>
                      <a:pt x="59" y="223"/>
                    </a:lnTo>
                    <a:close/>
                  </a:path>
                </a:pathLst>
              </a:custGeom>
              <a:noFill/>
              <a:ln w="1588" cap="flat">
                <a:solidFill>
                  <a:schemeClr val="bg1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09" name="Freeform 125"/>
              <p:cNvSpPr>
                <a:spLocks noEditPoints="1"/>
              </p:cNvSpPr>
              <p:nvPr/>
            </p:nvSpPr>
            <p:spPr bwMode="auto">
              <a:xfrm>
                <a:off x="1168" y="1519"/>
                <a:ext cx="59" cy="282"/>
              </a:xfrm>
              <a:custGeom>
                <a:avLst/>
                <a:gdLst/>
                <a:ahLst/>
                <a:cxnLst>
                  <a:cxn ang="0">
                    <a:pos x="39" y="0"/>
                  </a:cxn>
                  <a:cxn ang="0">
                    <a:pos x="39" y="233"/>
                  </a:cxn>
                  <a:cxn ang="0">
                    <a:pos x="19" y="233"/>
                  </a:cxn>
                  <a:cxn ang="0">
                    <a:pos x="19" y="0"/>
                  </a:cxn>
                  <a:cxn ang="0">
                    <a:pos x="39" y="0"/>
                  </a:cxn>
                  <a:cxn ang="0">
                    <a:pos x="59" y="223"/>
                  </a:cxn>
                  <a:cxn ang="0">
                    <a:pos x="29" y="282"/>
                  </a:cxn>
                  <a:cxn ang="0">
                    <a:pos x="0" y="223"/>
                  </a:cxn>
                  <a:cxn ang="0">
                    <a:pos x="59" y="223"/>
                  </a:cxn>
                </a:cxnLst>
                <a:rect l="0" t="0" r="r" b="b"/>
                <a:pathLst>
                  <a:path w="59" h="282">
                    <a:moveTo>
                      <a:pt x="39" y="0"/>
                    </a:moveTo>
                    <a:lnTo>
                      <a:pt x="39" y="233"/>
                    </a:lnTo>
                    <a:lnTo>
                      <a:pt x="19" y="233"/>
                    </a:lnTo>
                    <a:lnTo>
                      <a:pt x="19" y="0"/>
                    </a:lnTo>
                    <a:lnTo>
                      <a:pt x="39" y="0"/>
                    </a:lnTo>
                    <a:close/>
                    <a:moveTo>
                      <a:pt x="59" y="223"/>
                    </a:moveTo>
                    <a:lnTo>
                      <a:pt x="29" y="282"/>
                    </a:lnTo>
                    <a:lnTo>
                      <a:pt x="0" y="223"/>
                    </a:lnTo>
                    <a:lnTo>
                      <a:pt x="59" y="223"/>
                    </a:lnTo>
                    <a:close/>
                  </a:path>
                </a:pathLst>
              </a:custGeom>
              <a:grpFill/>
              <a:ln w="1588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10" name="Freeform 126"/>
              <p:cNvSpPr>
                <a:spLocks noEditPoints="1"/>
              </p:cNvSpPr>
              <p:nvPr/>
            </p:nvSpPr>
            <p:spPr bwMode="auto">
              <a:xfrm>
                <a:off x="2726" y="1519"/>
                <a:ext cx="59" cy="282"/>
              </a:xfrm>
              <a:custGeom>
                <a:avLst/>
                <a:gdLst/>
                <a:ahLst/>
                <a:cxnLst>
                  <a:cxn ang="0">
                    <a:pos x="39" y="0"/>
                  </a:cxn>
                  <a:cxn ang="0">
                    <a:pos x="39" y="233"/>
                  </a:cxn>
                  <a:cxn ang="0">
                    <a:pos x="20" y="233"/>
                  </a:cxn>
                  <a:cxn ang="0">
                    <a:pos x="20" y="0"/>
                  </a:cxn>
                  <a:cxn ang="0">
                    <a:pos x="39" y="0"/>
                  </a:cxn>
                  <a:cxn ang="0">
                    <a:pos x="59" y="223"/>
                  </a:cxn>
                  <a:cxn ang="0">
                    <a:pos x="30" y="282"/>
                  </a:cxn>
                  <a:cxn ang="0">
                    <a:pos x="0" y="223"/>
                  </a:cxn>
                  <a:cxn ang="0">
                    <a:pos x="59" y="223"/>
                  </a:cxn>
                </a:cxnLst>
                <a:rect l="0" t="0" r="r" b="b"/>
                <a:pathLst>
                  <a:path w="59" h="282">
                    <a:moveTo>
                      <a:pt x="39" y="0"/>
                    </a:moveTo>
                    <a:lnTo>
                      <a:pt x="39" y="233"/>
                    </a:lnTo>
                    <a:lnTo>
                      <a:pt x="20" y="233"/>
                    </a:lnTo>
                    <a:lnTo>
                      <a:pt x="20" y="0"/>
                    </a:lnTo>
                    <a:lnTo>
                      <a:pt x="39" y="0"/>
                    </a:lnTo>
                    <a:close/>
                    <a:moveTo>
                      <a:pt x="59" y="223"/>
                    </a:moveTo>
                    <a:lnTo>
                      <a:pt x="30" y="282"/>
                    </a:lnTo>
                    <a:lnTo>
                      <a:pt x="0" y="223"/>
                    </a:lnTo>
                    <a:lnTo>
                      <a:pt x="59" y="223"/>
                    </a:lnTo>
                    <a:close/>
                  </a:path>
                </a:pathLst>
              </a:custGeom>
              <a:grpFill/>
              <a:ln w="1588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11" name="Freeform 127"/>
              <p:cNvSpPr>
                <a:spLocks noEditPoints="1"/>
              </p:cNvSpPr>
              <p:nvPr/>
            </p:nvSpPr>
            <p:spPr bwMode="auto">
              <a:xfrm>
                <a:off x="4096" y="1519"/>
                <a:ext cx="59" cy="282"/>
              </a:xfrm>
              <a:custGeom>
                <a:avLst/>
                <a:gdLst/>
                <a:ahLst/>
                <a:cxnLst>
                  <a:cxn ang="0">
                    <a:pos x="39" y="0"/>
                  </a:cxn>
                  <a:cxn ang="0">
                    <a:pos x="39" y="233"/>
                  </a:cxn>
                  <a:cxn ang="0">
                    <a:pos x="19" y="233"/>
                  </a:cxn>
                  <a:cxn ang="0">
                    <a:pos x="19" y="0"/>
                  </a:cxn>
                  <a:cxn ang="0">
                    <a:pos x="39" y="0"/>
                  </a:cxn>
                  <a:cxn ang="0">
                    <a:pos x="59" y="223"/>
                  </a:cxn>
                  <a:cxn ang="0">
                    <a:pos x="29" y="282"/>
                  </a:cxn>
                  <a:cxn ang="0">
                    <a:pos x="0" y="223"/>
                  </a:cxn>
                  <a:cxn ang="0">
                    <a:pos x="59" y="223"/>
                  </a:cxn>
                </a:cxnLst>
                <a:rect l="0" t="0" r="r" b="b"/>
                <a:pathLst>
                  <a:path w="59" h="282">
                    <a:moveTo>
                      <a:pt x="39" y="0"/>
                    </a:moveTo>
                    <a:lnTo>
                      <a:pt x="39" y="233"/>
                    </a:lnTo>
                    <a:lnTo>
                      <a:pt x="19" y="233"/>
                    </a:lnTo>
                    <a:lnTo>
                      <a:pt x="19" y="0"/>
                    </a:lnTo>
                    <a:lnTo>
                      <a:pt x="39" y="0"/>
                    </a:lnTo>
                    <a:close/>
                    <a:moveTo>
                      <a:pt x="59" y="223"/>
                    </a:moveTo>
                    <a:lnTo>
                      <a:pt x="29" y="282"/>
                    </a:lnTo>
                    <a:lnTo>
                      <a:pt x="0" y="223"/>
                    </a:lnTo>
                    <a:lnTo>
                      <a:pt x="59" y="223"/>
                    </a:lnTo>
                    <a:close/>
                  </a:path>
                </a:pathLst>
              </a:custGeom>
              <a:grpFill/>
              <a:ln w="1588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12" name="Rectangle 128"/>
              <p:cNvSpPr>
                <a:spLocks noChangeArrowheads="1"/>
              </p:cNvSpPr>
              <p:nvPr/>
            </p:nvSpPr>
            <p:spPr bwMode="auto">
              <a:xfrm>
                <a:off x="1396" y="713"/>
                <a:ext cx="180" cy="25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μ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2114" name="Rectangle 130"/>
              <p:cNvSpPr>
                <a:spLocks noChangeArrowheads="1"/>
              </p:cNvSpPr>
              <p:nvPr/>
            </p:nvSpPr>
            <p:spPr bwMode="auto">
              <a:xfrm>
                <a:off x="2544" y="1584"/>
                <a:ext cx="180" cy="25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μ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2115" name="Rectangle 131"/>
              <p:cNvSpPr>
                <a:spLocks noChangeArrowheads="1"/>
              </p:cNvSpPr>
              <p:nvPr/>
            </p:nvSpPr>
            <p:spPr bwMode="auto">
              <a:xfrm>
                <a:off x="3888" y="1536"/>
                <a:ext cx="180" cy="25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μ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2116" name="Rectangle 132"/>
              <p:cNvSpPr>
                <a:spLocks noChangeArrowheads="1"/>
              </p:cNvSpPr>
              <p:nvPr/>
            </p:nvSpPr>
            <p:spPr bwMode="auto">
              <a:xfrm>
                <a:off x="1868" y="995"/>
                <a:ext cx="175" cy="25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β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2117" name="Rectangle 133"/>
              <p:cNvSpPr>
                <a:spLocks noChangeArrowheads="1"/>
              </p:cNvSpPr>
              <p:nvPr/>
            </p:nvSpPr>
            <p:spPr bwMode="auto">
              <a:xfrm>
                <a:off x="3427" y="948"/>
                <a:ext cx="162" cy="25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γ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47" name="Rectangle 95"/>
            <p:cNvSpPr>
              <a:spLocks noChangeArrowheads="1"/>
            </p:cNvSpPr>
            <p:nvPr/>
          </p:nvSpPr>
          <p:spPr bwMode="auto">
            <a:xfrm>
              <a:off x="4953000" y="2514600"/>
              <a:ext cx="84960" cy="36933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400" dirty="0" smtClean="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rPr>
                <a:t>l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8" name="Rectangle 95"/>
            <p:cNvSpPr>
              <a:spLocks noChangeArrowheads="1"/>
            </p:cNvSpPr>
            <p:nvPr/>
          </p:nvSpPr>
          <p:spPr bwMode="auto">
            <a:xfrm>
              <a:off x="1524000" y="2590800"/>
              <a:ext cx="84960" cy="36933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400" dirty="0" smtClean="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rPr>
                <a:t>l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49" name="Shape 148"/>
            <p:cNvCxnSpPr/>
            <p:nvPr/>
          </p:nvCxnSpPr>
          <p:spPr>
            <a:xfrm rot="5400000">
              <a:off x="2514600" y="2743200"/>
              <a:ext cx="1676400" cy="1066800"/>
            </a:xfrm>
            <a:prstGeom prst="curvedConnector3">
              <a:avLst>
                <a:gd name="adj1" fmla="val 50000"/>
              </a:avLst>
            </a:prstGeom>
            <a:grpFill/>
            <a:ln w="38100">
              <a:solidFill>
                <a:schemeClr val="bg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hape 151"/>
            <p:cNvCxnSpPr>
              <a:endCxn id="42116" idx="2"/>
            </p:cNvCxnSpPr>
            <p:nvPr/>
          </p:nvCxnSpPr>
          <p:spPr>
            <a:xfrm rot="16200000" flipV="1">
              <a:off x="2926955" y="2164954"/>
              <a:ext cx="1822449" cy="1467643"/>
            </a:xfrm>
            <a:prstGeom prst="curvedConnector3">
              <a:avLst>
                <a:gd name="adj1" fmla="val 50000"/>
              </a:avLst>
            </a:prstGeom>
            <a:grpFill/>
            <a:ln w="38100">
              <a:solidFill>
                <a:schemeClr val="bg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5" name="Shape 6"/>
          <p:cNvCxnSpPr/>
          <p:nvPr/>
        </p:nvCxnSpPr>
        <p:spPr>
          <a:xfrm rot="16200000" flipH="1" flipV="1">
            <a:off x="3727451" y="1460586"/>
            <a:ext cx="381000" cy="1219200"/>
          </a:xfrm>
          <a:prstGeom prst="curvedConnector4">
            <a:avLst>
              <a:gd name="adj1" fmla="val -60000"/>
              <a:gd name="adj2" fmla="val 93328"/>
            </a:avLst>
          </a:prstGeom>
          <a:solidFill>
            <a:schemeClr val="tx1"/>
          </a:solidFill>
          <a:ln w="38100">
            <a:solidFill>
              <a:schemeClr val="bg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975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Age-dependent force of infection</a:t>
            </a:r>
            <a:endParaRPr lang="en-US" dirty="0"/>
          </a:p>
        </p:txBody>
      </p:sp>
      <p:graphicFrame>
        <p:nvGraphicFramePr>
          <p:cNvPr id="378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7119245"/>
              </p:ext>
            </p:extLst>
          </p:nvPr>
        </p:nvGraphicFramePr>
        <p:xfrm>
          <a:off x="1143000" y="2116667"/>
          <a:ext cx="6675438" cy="388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2" name="Equation" r:id="rId3" imgW="2781000" imgH="1854000" progId="Equation.3">
                  <p:embed/>
                </p:oleObj>
              </mc:Choice>
              <mc:Fallback>
                <p:oleObj name="Equation" r:id="rId3" imgW="2781000" imgH="18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116667"/>
                        <a:ext cx="6675438" cy="38862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86000" y="60960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</a:t>
            </a:r>
            <a:r>
              <a:rPr lang="en-US" dirty="0" err="1" smtClean="0"/>
              <a:t>dR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 equations are omitted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99060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Age-structured models usually group individuals into a limited number of classes-often representing school 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724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WAIFW matrix (Who Acquires Infection From Whom)</a:t>
            </a:r>
            <a:endParaRPr lang="en-US" b="1" dirty="0"/>
          </a:p>
        </p:txBody>
      </p:sp>
      <p:graphicFrame>
        <p:nvGraphicFramePr>
          <p:cNvPr id="389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1111765"/>
              </p:ext>
            </p:extLst>
          </p:nvPr>
        </p:nvGraphicFramePr>
        <p:xfrm>
          <a:off x="2514600" y="1882558"/>
          <a:ext cx="3627438" cy="1344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8" name="Equation" r:id="rId3" imgW="1511280" imgH="711000" progId="Equation.3">
                  <p:embed/>
                </p:oleObj>
              </mc:Choice>
              <mc:Fallback>
                <p:oleObj name="Equation" r:id="rId3" imgW="151128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882558"/>
                        <a:ext cx="3627438" cy="134483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14400" y="3505200"/>
            <a:ext cx="708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To estimate from the cross-sectional serological data, we need to reduce the number of unknowns to 2, for example:</a:t>
            </a:r>
            <a:endParaRPr lang="en-US" b="1" dirty="0"/>
          </a:p>
        </p:txBody>
      </p:sp>
      <p:graphicFrame>
        <p:nvGraphicFramePr>
          <p:cNvPr id="389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2143966"/>
              </p:ext>
            </p:extLst>
          </p:nvPr>
        </p:nvGraphicFramePr>
        <p:xfrm>
          <a:off x="2697163" y="4191000"/>
          <a:ext cx="3262312" cy="185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9" name="Equation" r:id="rId5" imgW="1358640" imgH="711000" progId="Equation.3">
                  <p:embed/>
                </p:oleObj>
              </mc:Choice>
              <mc:Fallback>
                <p:oleObj name="Equation" r:id="rId5" imgW="135864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7163" y="4191000"/>
                        <a:ext cx="3262312" cy="185578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1510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8362950" cy="1006474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Configuration options for WAIFW matrix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1600200"/>
            <a:ext cx="708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To estimate from the cross-sectional serological data, we need to reduce the number of unknowns to 2, for example:</a:t>
            </a:r>
            <a:endParaRPr lang="en-US" b="1" dirty="0"/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1034010"/>
              </p:ext>
            </p:extLst>
          </p:nvPr>
        </p:nvGraphicFramePr>
        <p:xfrm>
          <a:off x="1752600" y="2590800"/>
          <a:ext cx="1638300" cy="18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7" name="Equation" r:id="rId3" imgW="749300" imgH="800100" progId="Equation.3">
                  <p:embed/>
                </p:oleObj>
              </mc:Choice>
              <mc:Fallback>
                <p:oleObj name="Equation" r:id="rId3" imgW="749300" imgH="800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590800"/>
                        <a:ext cx="1638300" cy="18097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9803058"/>
              </p:ext>
            </p:extLst>
          </p:nvPr>
        </p:nvGraphicFramePr>
        <p:xfrm>
          <a:off x="4953000" y="2590800"/>
          <a:ext cx="1638300" cy="18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8" name="Equation" r:id="rId5" imgW="749300" imgH="800100" progId="Equation.3">
                  <p:embed/>
                </p:oleObj>
              </mc:Choice>
              <mc:Fallback>
                <p:oleObj name="Equation" r:id="rId5" imgW="749300" imgH="800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590800"/>
                        <a:ext cx="1638300" cy="18097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4184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92162"/>
          </a:xfrm>
        </p:spPr>
        <p:txBody>
          <a:bodyPr/>
          <a:lstStyle/>
          <a:p>
            <a:r>
              <a:rPr lang="en-US" b="1" dirty="0" smtClean="0"/>
              <a:t>Age-dependent force of infection</a:t>
            </a:r>
            <a:endParaRPr 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1828294"/>
            <a:ext cx="4076700" cy="4067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5"/>
          <p:cNvGrpSpPr/>
          <p:nvPr/>
        </p:nvGrpSpPr>
        <p:grpSpPr>
          <a:xfrm>
            <a:off x="228600" y="1828800"/>
            <a:ext cx="4267200" cy="4067175"/>
            <a:chOff x="304800" y="457200"/>
            <a:chExt cx="4305300" cy="4295775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4800" y="457200"/>
              <a:ext cx="4305300" cy="4295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8" name="Straight Connector 7"/>
            <p:cNvCxnSpPr/>
            <p:nvPr/>
          </p:nvCxnSpPr>
          <p:spPr>
            <a:xfrm>
              <a:off x="1066800" y="27432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295400" y="2743200"/>
              <a:ext cx="0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30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" y="3276600"/>
            <a:ext cx="7620000" cy="1828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b="1" dirty="0" smtClean="0"/>
              <a:t>Age-dependent force of infection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4525963"/>
          </a:xfrm>
        </p:spPr>
        <p:txBody>
          <a:bodyPr/>
          <a:lstStyle/>
          <a:p>
            <a:r>
              <a:rPr lang="en-US" sz="2400" dirty="0" smtClean="0"/>
              <a:t>If we consider that the force of infection is constant but different among the two age groups: 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-2819400" y="3429000"/>
            <a:ext cx="14411031" cy="1447800"/>
            <a:chOff x="-2895600" y="3200400"/>
            <a:chExt cx="14411031" cy="1447800"/>
          </a:xfrm>
          <a:noFill/>
        </p:grpSpPr>
        <p:graphicFrame>
          <p:nvGraphicFramePr>
            <p:cNvPr id="25602" name="Object 2"/>
            <p:cNvGraphicFramePr>
              <a:graphicFrameLocks noChangeAspect="1"/>
            </p:cNvGraphicFramePr>
            <p:nvPr/>
          </p:nvGraphicFramePr>
          <p:xfrm>
            <a:off x="-2895600" y="3200400"/>
            <a:ext cx="14411031" cy="1247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38" name="Document" r:id="rId3" imgW="5940026" imgH="514313" progId="Word.Document.12">
                    <p:embed/>
                  </p:oleObj>
                </mc:Choice>
                <mc:Fallback>
                  <p:oleObj name="Document" r:id="rId3" imgW="5940026" imgH="514313" progId="Word.Document.1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2895600" y="3200400"/>
                          <a:ext cx="14411031" cy="12477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Left Brace 4"/>
            <p:cNvSpPr/>
            <p:nvPr/>
          </p:nvSpPr>
          <p:spPr>
            <a:xfrm>
              <a:off x="2667000" y="3200400"/>
              <a:ext cx="533400" cy="1447800"/>
            </a:xfrm>
            <a:prstGeom prst="leftBrac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28800" y="3733800"/>
              <a:ext cx="99060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s(a)=</a:t>
              </a:r>
              <a:endParaRPr lang="en-US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43600" y="3276600"/>
              <a:ext cx="1600200" cy="38100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0 ≤ a &lt; a</a:t>
              </a:r>
              <a:r>
                <a:rPr lang="en-US" i="1" baseline="-250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en-US" i="1" baseline="-25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943600" y="4114800"/>
              <a:ext cx="160020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i="1" baseline="-250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i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 ≤ a ≤ L </a:t>
              </a:r>
              <a:endParaRPr lang="en-US" i="1" baseline="-25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4415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481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54074"/>
          </a:xfrm>
        </p:spPr>
        <p:txBody>
          <a:bodyPr/>
          <a:lstStyle/>
          <a:p>
            <a:r>
              <a:rPr lang="en-US" dirty="0" smtClean="0"/>
              <a:t>Timeline of infection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905000"/>
            <a:ext cx="8763000" cy="40856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43600" y="6324121"/>
            <a:ext cx="502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Keeling and </a:t>
            </a:r>
            <a:r>
              <a:rPr lang="en-US" dirty="0" err="1" smtClean="0"/>
              <a:t>Rohani</a:t>
            </a:r>
            <a:r>
              <a:rPr lang="en-US" dirty="0" smtClean="0"/>
              <a:t>, 2008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335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93355"/>
          </a:xfrm>
        </p:spPr>
        <p:txBody>
          <a:bodyPr/>
          <a:lstStyle/>
          <a:p>
            <a:r>
              <a:rPr lang="en-US" b="1" dirty="0" smtClean="0"/>
              <a:t>Immunity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325" y="1154470"/>
            <a:ext cx="7675350" cy="5181600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Host immunity following exposure to a pathogen can last: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lifelong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(e.g. measles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spcBef>
                <a:spcPct val="50000"/>
              </a:spcBef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ct val="50000"/>
              </a:spcBef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a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few years (e.g. influenza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spcBef>
                <a:spcPct val="50000"/>
              </a:spcBef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ct val="50000"/>
              </a:spcBef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not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at all (e.g. gonorrhea)</a:t>
            </a:r>
          </a:p>
          <a:p>
            <a:pPr>
              <a:spcBef>
                <a:spcPct val="50000"/>
              </a:spcBef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Immunity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also be partial – i.e. not full protection from subsequent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infection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 disease.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5410200" y="1905000"/>
            <a:ext cx="1981200" cy="376238"/>
            <a:chOff x="624" y="816"/>
            <a:chExt cx="1248" cy="237"/>
          </a:xfrm>
        </p:grpSpPr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624" y="81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S</a:t>
              </a:r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1104" y="81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I</a:t>
              </a: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632" y="81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R</a:t>
              </a: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864" y="96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1344" y="96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5600700" y="2824504"/>
            <a:ext cx="1981200" cy="376238"/>
            <a:chOff x="624" y="816"/>
            <a:chExt cx="1248" cy="237"/>
          </a:xfrm>
        </p:grpSpPr>
        <p:sp>
          <p:nvSpPr>
            <p:cNvPr id="11" name="Text Box 4"/>
            <p:cNvSpPr txBox="1">
              <a:spLocks noChangeArrowheads="1"/>
            </p:cNvSpPr>
            <p:nvPr/>
          </p:nvSpPr>
          <p:spPr bwMode="auto">
            <a:xfrm>
              <a:off x="624" y="81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S</a:t>
              </a:r>
            </a:p>
          </p:txBody>
        </p:sp>
        <p:sp>
          <p:nvSpPr>
            <p:cNvPr id="12" name="Text Box 5"/>
            <p:cNvSpPr txBox="1">
              <a:spLocks noChangeArrowheads="1"/>
            </p:cNvSpPr>
            <p:nvPr/>
          </p:nvSpPr>
          <p:spPr bwMode="auto">
            <a:xfrm>
              <a:off x="1104" y="81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I</a:t>
              </a:r>
            </a:p>
          </p:txBody>
        </p:sp>
        <p:sp>
          <p:nvSpPr>
            <p:cNvPr id="13" name="Text Box 6"/>
            <p:cNvSpPr txBox="1">
              <a:spLocks noChangeArrowheads="1"/>
            </p:cNvSpPr>
            <p:nvPr/>
          </p:nvSpPr>
          <p:spPr bwMode="auto">
            <a:xfrm>
              <a:off x="1632" y="81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R</a:t>
              </a:r>
            </a:p>
          </p:txBody>
        </p:sp>
        <p:sp>
          <p:nvSpPr>
            <p:cNvPr id="14" name="Line 7"/>
            <p:cNvSpPr>
              <a:spLocks noChangeShapeType="1"/>
            </p:cNvSpPr>
            <p:nvPr/>
          </p:nvSpPr>
          <p:spPr bwMode="auto">
            <a:xfrm>
              <a:off x="864" y="96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8"/>
            <p:cNvSpPr>
              <a:spLocks noChangeShapeType="1"/>
            </p:cNvSpPr>
            <p:nvPr/>
          </p:nvSpPr>
          <p:spPr bwMode="auto">
            <a:xfrm>
              <a:off x="1344" y="96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8" name="Straight Connector 17"/>
          <p:cNvCxnSpPr/>
          <p:nvPr/>
        </p:nvCxnSpPr>
        <p:spPr>
          <a:xfrm>
            <a:off x="7391400" y="3200742"/>
            <a:ext cx="0" cy="2282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5791200" y="3429000"/>
            <a:ext cx="1600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5791200" y="3200742"/>
            <a:ext cx="0" cy="22825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5600700" y="3932126"/>
            <a:ext cx="3810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</a:t>
            </a: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6362700" y="3932126"/>
            <a:ext cx="3810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</a:t>
            </a:r>
          </a:p>
        </p:txBody>
      </p:sp>
      <p:sp>
        <p:nvSpPr>
          <p:cNvPr id="27" name="Line 7"/>
          <p:cNvSpPr>
            <a:spLocks noChangeShapeType="1"/>
          </p:cNvSpPr>
          <p:nvPr/>
        </p:nvSpPr>
        <p:spPr bwMode="auto">
          <a:xfrm>
            <a:off x="5981700" y="4160726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" name="Line 7"/>
          <p:cNvSpPr>
            <a:spLocks noChangeShapeType="1"/>
          </p:cNvSpPr>
          <p:nvPr/>
        </p:nvSpPr>
        <p:spPr bwMode="auto">
          <a:xfrm>
            <a:off x="5981700" y="4038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0" name="Group 29"/>
          <p:cNvGrpSpPr>
            <a:grpSpLocks/>
          </p:cNvGrpSpPr>
          <p:nvPr/>
        </p:nvGrpSpPr>
        <p:grpSpPr bwMode="auto">
          <a:xfrm>
            <a:off x="5600700" y="5885842"/>
            <a:ext cx="1981200" cy="376238"/>
            <a:chOff x="624" y="816"/>
            <a:chExt cx="1248" cy="237"/>
          </a:xfrm>
        </p:grpSpPr>
        <p:sp>
          <p:nvSpPr>
            <p:cNvPr id="31" name="Text Box 4"/>
            <p:cNvSpPr txBox="1">
              <a:spLocks noChangeArrowheads="1"/>
            </p:cNvSpPr>
            <p:nvPr/>
          </p:nvSpPr>
          <p:spPr bwMode="auto">
            <a:xfrm>
              <a:off x="624" y="81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S</a:t>
              </a:r>
            </a:p>
          </p:txBody>
        </p:sp>
        <p:sp>
          <p:nvSpPr>
            <p:cNvPr id="32" name="Text Box 5"/>
            <p:cNvSpPr txBox="1">
              <a:spLocks noChangeArrowheads="1"/>
            </p:cNvSpPr>
            <p:nvPr/>
          </p:nvSpPr>
          <p:spPr bwMode="auto">
            <a:xfrm>
              <a:off x="1104" y="81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I</a:t>
              </a:r>
            </a:p>
          </p:txBody>
        </p:sp>
        <p:sp>
          <p:nvSpPr>
            <p:cNvPr id="33" name="Text Box 6"/>
            <p:cNvSpPr txBox="1">
              <a:spLocks noChangeArrowheads="1"/>
            </p:cNvSpPr>
            <p:nvPr/>
          </p:nvSpPr>
          <p:spPr bwMode="auto">
            <a:xfrm>
              <a:off x="1632" y="81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R</a:t>
              </a:r>
            </a:p>
          </p:txBody>
        </p:sp>
        <p:sp>
          <p:nvSpPr>
            <p:cNvPr id="34" name="Line 7"/>
            <p:cNvSpPr>
              <a:spLocks noChangeShapeType="1"/>
            </p:cNvSpPr>
            <p:nvPr/>
          </p:nvSpPr>
          <p:spPr bwMode="auto">
            <a:xfrm>
              <a:off x="864" y="96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8"/>
            <p:cNvSpPr>
              <a:spLocks noChangeShapeType="1"/>
            </p:cNvSpPr>
            <p:nvPr/>
          </p:nvSpPr>
          <p:spPr bwMode="auto">
            <a:xfrm>
              <a:off x="1344" y="96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" name="Line 8"/>
          <p:cNvSpPr>
            <a:spLocks noChangeShapeType="1"/>
          </p:cNvSpPr>
          <p:nvPr/>
        </p:nvSpPr>
        <p:spPr bwMode="auto">
          <a:xfrm>
            <a:off x="6743700" y="5943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7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04800"/>
            <a:ext cx="7886700" cy="854073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/>
                <a:cs typeface="Arial"/>
              </a:rPr>
              <a:t>Antibody response</a:t>
            </a:r>
            <a:endParaRPr lang="en-US" sz="3200" dirty="0">
              <a:latin typeface="Arial"/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8600" y="1524000"/>
            <a:ext cx="9628969" cy="4343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2400" y="6400800"/>
            <a:ext cx="9677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http://</a:t>
            </a:r>
            <a:r>
              <a:rPr lang="en-US" sz="1400" dirty="0" err="1"/>
              <a:t>nfs.unipv.it</a:t>
            </a:r>
            <a:r>
              <a:rPr lang="en-US" sz="1400" dirty="0"/>
              <a:t>/</a:t>
            </a:r>
            <a:r>
              <a:rPr lang="en-US" sz="1400" dirty="0" err="1"/>
              <a:t>nfs</a:t>
            </a:r>
            <a:r>
              <a:rPr lang="en-US" sz="1400" dirty="0"/>
              <a:t>/</a:t>
            </a:r>
            <a:r>
              <a:rPr lang="en-US" sz="1400" dirty="0" err="1"/>
              <a:t>minf</a:t>
            </a:r>
            <a:r>
              <a:rPr lang="en-US" sz="1400" dirty="0"/>
              <a:t>/dispense/immunology/lectures/files/</a:t>
            </a:r>
            <a:r>
              <a:rPr lang="en-US" sz="1400" dirty="0" err="1"/>
              <a:t>somatic_hypermutation.html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55213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54074"/>
          </a:xfrm>
        </p:spPr>
        <p:txBody>
          <a:bodyPr/>
          <a:lstStyle/>
          <a:p>
            <a:r>
              <a:rPr lang="en-US" dirty="0" smtClean="0"/>
              <a:t>Use of serological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47800"/>
            <a:ext cx="7675350" cy="4351338"/>
          </a:xfrm>
        </p:spPr>
        <p:txBody>
          <a:bodyPr/>
          <a:lstStyle/>
          <a:p>
            <a:r>
              <a:rPr lang="en-US" sz="2800" u="sng" dirty="0" smtClean="0"/>
              <a:t>Determine disease incidence</a:t>
            </a:r>
          </a:p>
          <a:p>
            <a:pPr lvl="1"/>
            <a:endParaRPr lang="en-US" u="sng" dirty="0"/>
          </a:p>
          <a:p>
            <a:pPr lvl="2"/>
            <a:r>
              <a:rPr lang="en-US" sz="2400" dirty="0" err="1" smtClean="0"/>
              <a:t>Seroconversion</a:t>
            </a:r>
            <a:endParaRPr lang="en-US" sz="2400" dirty="0" smtClean="0"/>
          </a:p>
          <a:p>
            <a:pPr lvl="2"/>
            <a:r>
              <a:rPr lang="en-US" sz="2400" dirty="0" err="1" smtClean="0"/>
              <a:t>IgM</a:t>
            </a:r>
            <a:r>
              <a:rPr lang="en-US" sz="2400" dirty="0" smtClean="0"/>
              <a:t> response</a:t>
            </a:r>
            <a:endParaRPr lang="en-US" sz="2400" dirty="0"/>
          </a:p>
          <a:p>
            <a:pPr lvl="2"/>
            <a:r>
              <a:rPr lang="en-US" sz="2400" dirty="0" smtClean="0"/>
              <a:t>Paired samples to detect </a:t>
            </a:r>
            <a:r>
              <a:rPr lang="en-US" sz="2400" dirty="0" err="1" smtClean="0"/>
              <a:t>IgG</a:t>
            </a:r>
            <a:endParaRPr lang="en-US" sz="2400" dirty="0" smtClean="0"/>
          </a:p>
          <a:p>
            <a:pPr lvl="2"/>
            <a:endParaRPr lang="en-US" sz="2400" dirty="0"/>
          </a:p>
          <a:p>
            <a:r>
              <a:rPr lang="en-US" sz="2800" u="sng" dirty="0" err="1" smtClean="0"/>
              <a:t>Seroprevalence</a:t>
            </a:r>
            <a:endParaRPr lang="en-US" sz="2800" u="sng" dirty="0" smtClean="0"/>
          </a:p>
          <a:p>
            <a:pPr lvl="1"/>
            <a:endParaRPr lang="en-US" u="sng" dirty="0"/>
          </a:p>
          <a:p>
            <a:pPr lvl="2"/>
            <a:r>
              <a:rPr lang="en-US" sz="2400" dirty="0" smtClean="0"/>
              <a:t>Cut-off point that indicates past exposure</a:t>
            </a:r>
          </a:p>
          <a:p>
            <a:pPr lvl="2"/>
            <a:r>
              <a:rPr lang="en-US" sz="2400" dirty="0" smtClean="0"/>
              <a:t>Cross-sectional age-stratified survey</a:t>
            </a:r>
          </a:p>
          <a:p>
            <a:pPr lvl="2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u="sng" dirty="0" smtClean="0"/>
          </a:p>
          <a:p>
            <a:pPr marL="342900" lvl="1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78613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4" name="Text Box 2"/>
          <p:cNvSpPr txBox="1">
            <a:spLocks noChangeArrowheads="1"/>
          </p:cNvSpPr>
          <p:nvPr/>
        </p:nvSpPr>
        <p:spPr bwMode="auto">
          <a:xfrm>
            <a:off x="368300" y="152400"/>
            <a:ext cx="87757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 dirty="0" err="1"/>
              <a:t>S</a:t>
            </a:r>
            <a:r>
              <a:rPr lang="en-US" sz="2400" b="1" dirty="0" err="1" smtClean="0"/>
              <a:t>eroprevalence</a:t>
            </a:r>
            <a:r>
              <a:rPr lang="en-US" sz="2400" b="1" dirty="0" smtClean="0"/>
              <a:t> profiles for measles </a:t>
            </a:r>
            <a:r>
              <a:rPr lang="en-US" sz="2400" b="1" dirty="0"/>
              <a:t>in small (grey) and large (black) families</a:t>
            </a:r>
          </a:p>
        </p:txBody>
      </p:sp>
      <p:pic>
        <p:nvPicPr>
          <p:cNvPr id="58675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066800"/>
            <a:ext cx="7848600" cy="5142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4495800" y="64008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Anderson and May, 1992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454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95400"/>
            <a:ext cx="926313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28600" y="304800"/>
            <a:ext cx="891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The proportion of individuals with antibodies increases with increasing age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03319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8437"/>
            <a:ext cx="7886700" cy="13255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Cross-sectional serological data for mumps in UK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1524000"/>
            <a:ext cx="3124200" cy="497390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67223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TC104033923[[fn=Depth]]</Template>
  <TotalTime>6068</TotalTime>
  <Words>848</Words>
  <Application>Microsoft Macintosh PowerPoint</Application>
  <PresentationFormat>On-screen Show (4:3)</PresentationFormat>
  <Paragraphs>158</Paragraphs>
  <Slides>26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Depth</vt:lpstr>
      <vt:lpstr>Equation</vt:lpstr>
      <vt:lpstr>Document</vt:lpstr>
      <vt:lpstr>Microsoft Equation</vt:lpstr>
      <vt:lpstr>Basic reproduction number  for endemic diseases and  seroepidemiology   </vt:lpstr>
      <vt:lpstr>Learning objectives</vt:lpstr>
      <vt:lpstr>Timeline of infection</vt:lpstr>
      <vt:lpstr>Immunity</vt:lpstr>
      <vt:lpstr>Antibody response</vt:lpstr>
      <vt:lpstr>Use of serological data</vt:lpstr>
      <vt:lpstr>PowerPoint Presentation</vt:lpstr>
      <vt:lpstr>PowerPoint Presentation</vt:lpstr>
      <vt:lpstr>Cross-sectional serological data for mumps in UK</vt:lpstr>
      <vt:lpstr>PowerPoint Presentation</vt:lpstr>
      <vt:lpstr>Estimating the average force of infection from cross-sectional serological data:  Catalytic model (Muench, 1934)</vt:lpstr>
      <vt:lpstr>PowerPoint Presentation</vt:lpstr>
      <vt:lpstr>Average age to infection </vt:lpstr>
      <vt:lpstr>Endemic SIR model </vt:lpstr>
      <vt:lpstr>Equilibrium states</vt:lpstr>
      <vt:lpstr>Derive an additional expression for the proportion of susceptible at endemic stage </vt:lpstr>
      <vt:lpstr>PowerPoint Presentation</vt:lpstr>
      <vt:lpstr>Age-dependent force of infection</vt:lpstr>
      <vt:lpstr>Differences on  the force of infection between children and adults</vt:lpstr>
      <vt:lpstr>Age-dependent force of infection</vt:lpstr>
      <vt:lpstr>Age-dependent force of infection</vt:lpstr>
      <vt:lpstr>WAIFW matrix (Who Acquires Infection From Whom)</vt:lpstr>
      <vt:lpstr>Configuration options for WAIFW matrix</vt:lpstr>
      <vt:lpstr>Age-dependent force of infection</vt:lpstr>
      <vt:lpstr>Age-dependent force of infection</vt:lpstr>
      <vt:lpstr>PowerPoint Presentation</vt:lpstr>
    </vt:vector>
  </TitlesOfParts>
  <Company>Cornell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Cristina Lanzas</dc:creator>
  <cp:lastModifiedBy>clanzas</cp:lastModifiedBy>
  <cp:revision>476</cp:revision>
  <cp:lastPrinted>2014-09-24T16:23:34Z</cp:lastPrinted>
  <dcterms:created xsi:type="dcterms:W3CDTF">2010-08-11T19:38:13Z</dcterms:created>
  <dcterms:modified xsi:type="dcterms:W3CDTF">2015-09-23T02:28:22Z</dcterms:modified>
</cp:coreProperties>
</file>