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16"/>
  </p:notesMasterIdLst>
  <p:sldIdLst>
    <p:sldId id="279" r:id="rId2"/>
    <p:sldId id="280" r:id="rId3"/>
    <p:sldId id="289" r:id="rId4"/>
    <p:sldId id="294" r:id="rId5"/>
    <p:sldId id="295" r:id="rId6"/>
    <p:sldId id="291" r:id="rId7"/>
    <p:sldId id="292" r:id="rId8"/>
    <p:sldId id="290" r:id="rId9"/>
    <p:sldId id="293" r:id="rId10"/>
    <p:sldId id="281" r:id="rId11"/>
    <p:sldId id="282" r:id="rId12"/>
    <p:sldId id="285" r:id="rId13"/>
    <p:sldId id="288" r:id="rId14"/>
    <p:sldId id="284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4" autoAdjust="0"/>
    <p:restoredTop sz="86401" autoAdjust="0"/>
  </p:normalViewPr>
  <p:slideViewPr>
    <p:cSldViewPr>
      <p:cViewPr varScale="1">
        <p:scale>
          <a:sx n="152" d="100"/>
          <a:sy n="152" d="100"/>
        </p:scale>
        <p:origin x="-12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6E8A5B-EF14-4110-83BF-D29E53375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data: buzz word. How a bout small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2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9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down the transition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50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51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F579B-C198-4174-8548-868A0A91A3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7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2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581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9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33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39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24EF6-2163-4B9E-B0B6-4B4063CED9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14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FA90C8-566B-4548-BD7C-6F4E09108F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9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6B4E-F0BA-46F9-89C0-1B7A72598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2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211F5-B3EA-408D-84CA-1F069BBEC1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1C640-3C2D-4CCD-A817-98B17D622A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BB89F-8C1F-4D23-913A-BC190955CE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7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87B421-BE73-4F46-A154-5A9FC6937C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4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3DD2F-2B71-4E1A-B0A5-7341669490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0611CF-A673-4832-915A-36C874DA10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6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62BD9-F34B-42D7-ACE4-DC9F382F3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5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0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8305800" cy="3505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   </a:t>
            </a:r>
            <a:br>
              <a:rPr lang="en-US" sz="4000" b="1" dirty="0" smtClean="0"/>
            </a:br>
            <a:r>
              <a:rPr lang="en-US" sz="6600" b="1" dirty="0" smtClean="0"/>
              <a:t>Introduction to </a:t>
            </a:r>
            <a:br>
              <a:rPr lang="en-US" sz="6600" b="1" dirty="0" smtClean="0"/>
            </a:br>
            <a:r>
              <a:rPr lang="en-US" sz="6600" b="1" smtClean="0"/>
              <a:t>Stochastic Models I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72000"/>
            <a:ext cx="6400800" cy="16002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Cristina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Lanzas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Shi Chen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CBS 810 Infectious disease modeling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From Bernoulli to Binomial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Bernoulli trial: </a:t>
            </a:r>
          </a:p>
          <a:p>
            <a:r>
              <a:rPr lang="en-US" dirty="0"/>
              <a:t> </a:t>
            </a:r>
            <a:r>
              <a:rPr lang="en-US" dirty="0" smtClean="0"/>
              <a:t>  Head or Tails (in </a:t>
            </a:r>
            <a:r>
              <a:rPr lang="en-US" i="1" dirty="0" smtClean="0"/>
              <a:t>1 </a:t>
            </a:r>
            <a:r>
              <a:rPr lang="en-US" dirty="0" smtClean="0"/>
              <a:t>single coin-toss)</a:t>
            </a:r>
          </a:p>
          <a:p>
            <a:r>
              <a:rPr lang="en-US" dirty="0"/>
              <a:t> </a:t>
            </a:r>
            <a:r>
              <a:rPr lang="en-US" dirty="0" smtClean="0"/>
              <a:t>  f(h)=p; f(t)=q=1-p </a:t>
            </a:r>
          </a:p>
          <a:p>
            <a:endParaRPr lang="en-US" dirty="0"/>
          </a:p>
          <a:p>
            <a:r>
              <a:rPr lang="en-US" dirty="0" smtClean="0"/>
              <a:t>Binomial experiment:</a:t>
            </a:r>
          </a:p>
          <a:p>
            <a:r>
              <a:rPr lang="en-US" dirty="0"/>
              <a:t> </a:t>
            </a:r>
            <a:r>
              <a:rPr lang="en-US" dirty="0" smtClean="0"/>
              <a:t>  Head or Tails (in </a:t>
            </a:r>
            <a:r>
              <a:rPr lang="en-US" i="1" dirty="0" smtClean="0"/>
              <a:t>n</a:t>
            </a:r>
            <a:r>
              <a:rPr lang="en-US" dirty="0" smtClean="0"/>
              <a:t> coin-tosses)</a:t>
            </a:r>
          </a:p>
          <a:p>
            <a:r>
              <a:rPr lang="en-US" dirty="0"/>
              <a:t> </a:t>
            </a:r>
            <a:r>
              <a:rPr lang="en-US" dirty="0" smtClean="0"/>
              <a:t>  f(</a:t>
            </a:r>
            <a:r>
              <a:rPr lang="en-US" dirty="0" err="1" smtClean="0"/>
              <a:t>n,k</a:t>
            </a:r>
            <a:r>
              <a:rPr lang="en-US" dirty="0" smtClean="0"/>
              <a:t>)=C(</a:t>
            </a:r>
            <a:r>
              <a:rPr lang="en-US" dirty="0" err="1" smtClean="0"/>
              <a:t>n,k</a:t>
            </a:r>
            <a:r>
              <a:rPr lang="en-US" dirty="0" smtClean="0"/>
              <a:t>)*</a:t>
            </a:r>
            <a:r>
              <a:rPr lang="en-US" dirty="0" err="1" smtClean="0"/>
              <a:t>p^k</a:t>
            </a:r>
            <a:r>
              <a:rPr lang="en-US" dirty="0" smtClean="0"/>
              <a:t>*(1-p)^n-k</a:t>
            </a:r>
          </a:p>
          <a:p>
            <a:r>
              <a:rPr lang="en-US" dirty="0"/>
              <a:t> </a:t>
            </a:r>
            <a:r>
              <a:rPr lang="en-US" dirty="0" smtClean="0"/>
              <a:t>   k: number of heads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599070"/>
            <a:ext cx="4038600" cy="225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4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Chain Binomial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 time Markov Model (e.g. generation)</a:t>
            </a:r>
          </a:p>
          <a:p>
            <a:endParaRPr lang="en-US" dirty="0" smtClean="0"/>
          </a:p>
          <a:p>
            <a:r>
              <a:rPr lang="en-US" dirty="0" smtClean="0"/>
              <a:t>Closed population, small population (households)</a:t>
            </a:r>
          </a:p>
          <a:p>
            <a:endParaRPr lang="en-US" dirty="0" smtClean="0"/>
          </a:p>
          <a:p>
            <a:r>
              <a:rPr lang="en-US" dirty="0" smtClean="0"/>
              <a:t>Infection proceeds in discrete generations</a:t>
            </a:r>
          </a:p>
          <a:p>
            <a:endParaRPr lang="en-US" dirty="0"/>
          </a:p>
          <a:p>
            <a:r>
              <a:rPr lang="en-US" dirty="0" smtClean="0"/>
              <a:t>Susceptible escape infection with fixed probability </a:t>
            </a:r>
            <a:r>
              <a:rPr lang="en-US" i="1" dirty="0" smtClean="0"/>
              <a:t>qi</a:t>
            </a:r>
            <a:r>
              <a:rPr lang="en-US" dirty="0" smtClean="0"/>
              <a:t> where </a:t>
            </a:r>
            <a:r>
              <a:rPr lang="en-US" i="1" dirty="0" err="1" smtClean="0"/>
              <a:t>i</a:t>
            </a:r>
            <a:r>
              <a:rPr lang="en-US" dirty="0" smtClean="0"/>
              <a:t> indicates number of infected individuals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Example of an epidemic chain: 1-&gt;1-&gt;2-&gt;1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24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3048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Chain Binomial Model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8153400" cy="491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Chain Binomial Model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2600"/>
            <a:ext cx="7467600" cy="431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8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Chain Binomial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8151600" cy="4351338"/>
          </a:xfrm>
        </p:spPr>
        <p:txBody>
          <a:bodyPr/>
          <a:lstStyle/>
          <a:p>
            <a:r>
              <a:rPr lang="en-US" dirty="0" smtClean="0"/>
              <a:t>Only TOTAL infected individuals are simulated:</a:t>
            </a:r>
          </a:p>
          <a:p>
            <a:r>
              <a:rPr lang="en-US" dirty="0" smtClean="0"/>
              <a:t>The probability of x infected individuals in the generation t+1 has binomial probability (q=1-p so this is binomial):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Update the infected individual at t+1</a:t>
            </a:r>
          </a:p>
          <a:p>
            <a:r>
              <a:rPr lang="en-US" dirty="0"/>
              <a:t> </a:t>
            </a:r>
            <a:r>
              <a:rPr lang="en-US" dirty="0" smtClean="0"/>
              <a:t>       St+1=St-It+1</a:t>
            </a:r>
          </a:p>
          <a:p>
            <a:r>
              <a:rPr lang="en-US" dirty="0"/>
              <a:t> </a:t>
            </a:r>
            <a:r>
              <a:rPr lang="en-US" dirty="0" smtClean="0"/>
              <a:t>       Rt+1=N-It+1-St+1 (optional)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200400"/>
            <a:ext cx="5257800" cy="81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8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Learning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Transit from deterministic to stochastic perspective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basic types of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stochasticity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in disease transmission models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demographic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stochasticity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Learn chain-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bonimal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/>
          <a:lstStyle/>
          <a:p>
            <a:pPr algn="ctr"/>
            <a:r>
              <a:rPr lang="en-US" b="1" dirty="0" smtClean="0"/>
              <a:t>From Deterministic to Stochastic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Deterministic Model:</a:t>
            </a:r>
          </a:p>
          <a:p>
            <a:r>
              <a:rPr lang="en-US" dirty="0" smtClean="0"/>
              <a:t> Results determined by:</a:t>
            </a:r>
          </a:p>
          <a:p>
            <a:r>
              <a:rPr lang="en-US" dirty="0"/>
              <a:t> </a:t>
            </a:r>
            <a:r>
              <a:rPr lang="en-US" dirty="0" smtClean="0"/>
              <a:t>Model structure</a:t>
            </a:r>
          </a:p>
          <a:p>
            <a:r>
              <a:rPr lang="en-US" dirty="0"/>
              <a:t> </a:t>
            </a:r>
            <a:r>
              <a:rPr lang="en-US" dirty="0" smtClean="0"/>
              <a:t>Parameter values</a:t>
            </a:r>
          </a:p>
          <a:p>
            <a:r>
              <a:rPr lang="en-US" dirty="0"/>
              <a:t> </a:t>
            </a:r>
            <a:r>
              <a:rPr lang="en-US" dirty="0" smtClean="0"/>
              <a:t>Initial condition</a:t>
            </a:r>
          </a:p>
          <a:p>
            <a:endParaRPr lang="en-US" dirty="0"/>
          </a:p>
          <a:p>
            <a:r>
              <a:rPr lang="en-US" dirty="0" smtClean="0"/>
              <a:t>Example: SIR model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6400"/>
            <a:ext cx="4343400" cy="4501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650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/>
          <a:lstStyle/>
          <a:p>
            <a:pPr algn="ctr"/>
            <a:r>
              <a:rPr lang="en-US" b="1" dirty="0" smtClean="0"/>
              <a:t>From Deterministic to Stochastic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Stochastic Model:</a:t>
            </a:r>
          </a:p>
          <a:p>
            <a:r>
              <a:rPr lang="en-US" dirty="0" smtClean="0"/>
              <a:t> Results determined by:</a:t>
            </a:r>
          </a:p>
          <a:p>
            <a:r>
              <a:rPr lang="en-US" dirty="0"/>
              <a:t> </a:t>
            </a:r>
            <a:r>
              <a:rPr lang="en-US" dirty="0" smtClean="0"/>
              <a:t>Model structure</a:t>
            </a:r>
          </a:p>
          <a:p>
            <a:r>
              <a:rPr lang="en-US" dirty="0"/>
              <a:t> </a:t>
            </a:r>
            <a:r>
              <a:rPr lang="en-US" dirty="0" smtClean="0"/>
              <a:t>Parameter values</a:t>
            </a:r>
          </a:p>
          <a:p>
            <a:r>
              <a:rPr lang="en-US" dirty="0"/>
              <a:t> </a:t>
            </a:r>
            <a:r>
              <a:rPr lang="en-US" dirty="0" smtClean="0"/>
              <a:t>Initial condition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rgbClr val="FFFF00"/>
                </a:solidFill>
              </a:rPr>
              <a:t>PROBABILITY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308" y="3048000"/>
            <a:ext cx="50038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7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Types of </a:t>
            </a:r>
            <a:r>
              <a:rPr lang="en-US" b="1" dirty="0" err="1" smtClean="0"/>
              <a:t>Stochasticity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8151600" cy="4351338"/>
          </a:xfrm>
        </p:spPr>
        <p:txBody>
          <a:bodyPr/>
          <a:lstStyle/>
          <a:p>
            <a:r>
              <a:rPr lang="en-US" u="sng" dirty="0" smtClean="0">
                <a:solidFill>
                  <a:srgbClr val="FFFF00"/>
                </a:solidFill>
              </a:rPr>
              <a:t>Demographic </a:t>
            </a:r>
            <a:r>
              <a:rPr lang="en-US" u="sng" dirty="0" err="1" smtClean="0">
                <a:solidFill>
                  <a:srgbClr val="FFFF00"/>
                </a:solidFill>
              </a:rPr>
              <a:t>stochasticity</a:t>
            </a:r>
            <a:r>
              <a:rPr lang="en-US" dirty="0" smtClean="0"/>
              <a:t>: arises from the random nature of events at the individual level. More important for small populations.</a:t>
            </a:r>
          </a:p>
          <a:p>
            <a:endParaRPr lang="en-US" dirty="0"/>
          </a:p>
          <a:p>
            <a:r>
              <a:rPr lang="en-US" b="1" u="sng" dirty="0" smtClean="0"/>
              <a:t>Environmental </a:t>
            </a:r>
            <a:r>
              <a:rPr lang="en-US" b="1" u="sng" dirty="0" err="1" smtClean="0"/>
              <a:t>stochasticity</a:t>
            </a:r>
            <a:r>
              <a:rPr lang="en-US" dirty="0" smtClean="0"/>
              <a:t>: arises from external sources. Equally important for small and large populations, and affects more than one individual at a time.</a:t>
            </a:r>
          </a:p>
          <a:p>
            <a:endParaRPr lang="en-US" dirty="0"/>
          </a:p>
          <a:p>
            <a:r>
              <a:rPr lang="en-US" b="1" u="sng" dirty="0" smtClean="0"/>
              <a:t>Observational </a:t>
            </a:r>
            <a:r>
              <a:rPr lang="en-US" b="1" u="sng" dirty="0" err="1" smtClean="0"/>
              <a:t>stochasticity</a:t>
            </a:r>
            <a:r>
              <a:rPr lang="en-US" dirty="0" smtClean="0"/>
              <a:t>: arises from observational errors. Recall our discussion on model precision and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2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Demographic </a:t>
            </a:r>
            <a:r>
              <a:rPr lang="en-US" b="1" dirty="0" err="1" smtClean="0"/>
              <a:t>Stochasticity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4876800" cy="4351338"/>
          </a:xfrm>
        </p:spPr>
        <p:txBody>
          <a:bodyPr/>
          <a:lstStyle/>
          <a:p>
            <a:r>
              <a:rPr lang="en-US" dirty="0" smtClean="0"/>
              <a:t>Important in small populations:</a:t>
            </a:r>
          </a:p>
          <a:p>
            <a:r>
              <a:rPr lang="en-US" dirty="0"/>
              <a:t> </a:t>
            </a:r>
            <a:r>
              <a:rPr lang="en-US" dirty="0" smtClean="0"/>
              <a:t>  Farms, hospitals, and households</a:t>
            </a:r>
          </a:p>
          <a:p>
            <a:endParaRPr lang="en-US" dirty="0"/>
          </a:p>
          <a:p>
            <a:r>
              <a:rPr lang="en-US" dirty="0" smtClean="0"/>
              <a:t>Few infected individuals:</a:t>
            </a:r>
          </a:p>
          <a:p>
            <a:pPr marL="0" indent="0">
              <a:buNone/>
            </a:pPr>
            <a:r>
              <a:rPr lang="en-US" dirty="0" smtClean="0"/>
              <a:t>     Early phase of outbreak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(invasion phase)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Late phase of outbreak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(extinction phase)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905000"/>
            <a:ext cx="3734025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4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Stochastic Models for Demographic </a:t>
            </a:r>
            <a:r>
              <a:rPr lang="en-US" b="1" dirty="0" err="1" smtClean="0"/>
              <a:t>Stochasticity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7675350" cy="4351338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Discrete-Time Markov Chain (DTMC)</a:t>
            </a:r>
          </a:p>
          <a:p>
            <a:r>
              <a:rPr lang="en-US" dirty="0" smtClean="0"/>
              <a:t>  discrete time steps</a:t>
            </a:r>
          </a:p>
          <a:p>
            <a:r>
              <a:rPr lang="en-US" dirty="0"/>
              <a:t> </a:t>
            </a:r>
            <a:r>
              <a:rPr lang="en-US" dirty="0" smtClean="0"/>
              <a:t> chain-binomial models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Continuous-Time Markov Chain (CTMC)</a:t>
            </a:r>
          </a:p>
          <a:p>
            <a:r>
              <a:rPr lang="en-US" dirty="0"/>
              <a:t> </a:t>
            </a:r>
            <a:r>
              <a:rPr lang="en-US" dirty="0" smtClean="0"/>
              <a:t>  continuous time steps</a:t>
            </a:r>
          </a:p>
          <a:p>
            <a:r>
              <a:rPr lang="en-US" dirty="0" smtClean="0"/>
              <a:t>   Gillespie’s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0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Markov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8075400" cy="4351338"/>
          </a:xfrm>
        </p:spPr>
        <p:txBody>
          <a:bodyPr/>
          <a:lstStyle/>
          <a:p>
            <a:r>
              <a:rPr lang="en-US" dirty="0" smtClean="0"/>
              <a:t>A Markov model is a stochastic process/model in which transitions depends only on the most recent state, and not on any previous states: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Given the present, the future is independent of the past.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Prediction of tomorrow’s weather based on today’s condition</a:t>
            </a:r>
          </a:p>
          <a:p>
            <a:pPr marL="0" indent="0">
              <a:buNone/>
            </a:pPr>
            <a:r>
              <a:rPr lang="en-US" dirty="0" smtClean="0"/>
              <a:t>   Prediction of tomorrow’s weather based on the past week’s condition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3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Transition Probability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7526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transition probability that a system is in state x(t) at time t given that it was in state x(t-1) at time t-1, is written as: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P(X(t)=x(t)|X(t-1)=x(t-1)) </a:t>
            </a:r>
            <a:endParaRPr lang="en-US" dirty="0"/>
          </a:p>
        </p:txBody>
      </p:sp>
      <p:sp>
        <p:nvSpPr>
          <p:cNvPr id="7" name="Curved Down Arrow 6"/>
          <p:cNvSpPr/>
          <p:nvPr/>
        </p:nvSpPr>
        <p:spPr>
          <a:xfrm>
            <a:off x="2438400" y="3657600"/>
            <a:ext cx="762000" cy="3810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6400800" y="3657600"/>
            <a:ext cx="762000" cy="3810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05000" y="4114800"/>
            <a:ext cx="1524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S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43600" y="4114800"/>
            <a:ext cx="1524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I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05200" y="4191000"/>
            <a:ext cx="23622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3505200" y="4419600"/>
            <a:ext cx="2362200" cy="1524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98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2289</TotalTime>
  <Words>597</Words>
  <Application>Microsoft Macintosh PowerPoint</Application>
  <PresentationFormat>On-screen Show (4:3)</PresentationFormat>
  <Paragraphs>99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Depth</vt:lpstr>
      <vt:lpstr>    Introduction to  Stochastic Models I  </vt:lpstr>
      <vt:lpstr>Learning objectives</vt:lpstr>
      <vt:lpstr>From Deterministic to Stochastic</vt:lpstr>
      <vt:lpstr>From Deterministic to Stochastic</vt:lpstr>
      <vt:lpstr>Types of Stochasticity</vt:lpstr>
      <vt:lpstr>Demographic Stochasticity</vt:lpstr>
      <vt:lpstr>Types of Stochastic Models for Demographic Stochasticity</vt:lpstr>
      <vt:lpstr>Markov Models</vt:lpstr>
      <vt:lpstr>Transition Probability</vt:lpstr>
      <vt:lpstr>From Bernoulli to Binomial</vt:lpstr>
      <vt:lpstr>Chain Binomial Model</vt:lpstr>
      <vt:lpstr>PowerPoint Presentation</vt:lpstr>
      <vt:lpstr>Chain Binomial Model</vt:lpstr>
      <vt:lpstr>Chain Binomial Model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Cristina Lanzas</dc:creator>
  <cp:lastModifiedBy>Dijou</cp:lastModifiedBy>
  <cp:revision>235</cp:revision>
  <dcterms:created xsi:type="dcterms:W3CDTF">2010-08-11T19:38:13Z</dcterms:created>
  <dcterms:modified xsi:type="dcterms:W3CDTF">2015-10-27T20:36:33Z</dcterms:modified>
</cp:coreProperties>
</file>