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3"/>
  </p:notesMasterIdLst>
  <p:handoutMasterIdLst>
    <p:handoutMasterId r:id="rId14"/>
  </p:handoutMasterIdLst>
  <p:sldIdLst>
    <p:sldId id="279" r:id="rId2"/>
    <p:sldId id="280" r:id="rId3"/>
    <p:sldId id="284" r:id="rId4"/>
    <p:sldId id="285" r:id="rId5"/>
    <p:sldId id="286" r:id="rId6"/>
    <p:sldId id="287" r:id="rId7"/>
    <p:sldId id="288" r:id="rId8"/>
    <p:sldId id="290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4" autoAdjust="0"/>
    <p:restoredTop sz="86401" autoAdjust="0"/>
  </p:normalViewPr>
  <p:slideViewPr>
    <p:cSldViewPr>
      <p:cViewPr varScale="1">
        <p:scale>
          <a:sx n="114" d="100"/>
          <a:sy n="114" d="100"/>
        </p:scale>
        <p:origin x="16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C9CB9-529A-8D43-AC14-603543AC52D6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37C-F8ED-824A-A4D4-E2591D00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2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E8A5B-EF14-4110-83BF-D29E53375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Discrete time model; only deals with 2/3</a:t>
            </a:r>
            <a:r>
              <a:rPr lang="en-US" baseline="0" dirty="0" smtClean="0"/>
              <a:t> states; cannot handle.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the ODE describes</a:t>
            </a:r>
            <a:r>
              <a:rPr lang="en-US" baseline="0" dirty="0" smtClean="0"/>
              <a:t> “rate of change”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the ODE describes</a:t>
            </a:r>
            <a:r>
              <a:rPr lang="en-US" baseline="0" dirty="0" smtClean="0"/>
              <a:t> “rate of change”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E8A5B-EF14-4110-83BF-D29E53375E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F579B-C198-4174-8548-868A0A91A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81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24EF6-2163-4B9E-B0B6-4B4063CED9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A90C8-566B-4548-BD7C-6F4E0910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06B4E-F0BA-46F9-89C0-1B7A72598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211F5-B3EA-408D-84CA-1F069BBEC1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1C640-3C2D-4CCD-A817-98B17D62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B89F-8C1F-4D23-913A-BC190955CE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7B421-BE73-4F46-A154-5A9FC6937C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3DD2F-2B71-4E1A-B0A5-734166949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611CF-A673-4832-915A-36C874DA10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62BD9-F34B-42D7-ACE4-DC9F382F3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5DD0FE94-6EF9-4D68-89C7-E5C37A09A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8305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   </a:t>
            </a:r>
            <a:br>
              <a:rPr lang="en-US" sz="4000" b="1" dirty="0" smtClean="0"/>
            </a:br>
            <a:r>
              <a:rPr lang="en-US" sz="6600" b="1" dirty="0" smtClean="0"/>
              <a:t>Introduction to </a:t>
            </a:r>
            <a:br>
              <a:rPr lang="en-US" sz="6600" b="1" dirty="0" smtClean="0"/>
            </a:br>
            <a:r>
              <a:rPr lang="en-US" sz="6600" b="1" dirty="0" smtClean="0"/>
              <a:t>Stochastic Models </a:t>
            </a:r>
            <a:r>
              <a:rPr lang="en-US" sz="6600" b="1" dirty="0" smtClean="0"/>
              <a:t>II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72000"/>
            <a:ext cx="6400800" cy="1600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Cristina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Lanzas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Shi Chen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CBS 810 Infectious disease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Disease Extinction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Endemic extinction/fadeout</a:t>
            </a:r>
            <a:r>
              <a:rPr lang="en-US" dirty="0" smtClean="0"/>
              <a:t>: random fluctuations around endemic equilibrium can cause extinction of disease – the disease-free equilibrium is an absorbing state (black hole)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</a:t>
            </a:r>
            <a:r>
              <a:rPr lang="en-US" sz="1600" dirty="0" err="1" smtClean="0"/>
              <a:t>ext</a:t>
            </a:r>
            <a:r>
              <a:rPr lang="en-US" dirty="0" smtClean="0"/>
              <a:t>=1/R0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Epidemic extinction/fadeout</a:t>
            </a:r>
            <a:r>
              <a:rPr lang="en-US" dirty="0" smtClean="0"/>
              <a:t>: depletion of susceptible pol and pathogen runs out of susceptible individuals (“susceptible bottleneck”)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7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Critical Community Size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796" y="1600200"/>
            <a:ext cx="7675350" cy="4351338"/>
          </a:xfrm>
        </p:spPr>
        <p:txBody>
          <a:bodyPr/>
          <a:lstStyle/>
          <a:p>
            <a:r>
              <a:rPr lang="en-US" dirty="0" smtClean="0"/>
              <a:t>The smallest population size that does not suffer disease extinction (in biologically realistic/reasonable time)</a:t>
            </a:r>
          </a:p>
          <a:p>
            <a:r>
              <a:rPr lang="en-US" dirty="0" smtClean="0"/>
              <a:t>Example: measles ~ 400,000 (Ro=1.8)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52328"/>
            <a:ext cx="4610828" cy="38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Learn basic steps of Gillespi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e’s algorithm for continuous time Markov chain model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and contrast the difference between stochastic and deterministic models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effects of demographic stochasticity on disease dynamics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Chain Binomial </a:t>
            </a:r>
            <a:r>
              <a:rPr lang="en-US" b="1" dirty="0" smtClean="0"/>
              <a:t>Model – Example of DTMC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2049462"/>
            <a:ext cx="8151600" cy="4351338"/>
          </a:xfrm>
        </p:spPr>
        <p:txBody>
          <a:bodyPr/>
          <a:lstStyle/>
          <a:p>
            <a:r>
              <a:rPr lang="en-US" dirty="0" smtClean="0"/>
              <a:t>Only TOTAL infected individuals are simulated:</a:t>
            </a:r>
          </a:p>
          <a:p>
            <a:r>
              <a:rPr lang="en-US" dirty="0" smtClean="0"/>
              <a:t>The probability of x infected individuals in the generation t+1 has binomial probability (q=1-p so this is binomial):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the infected individual at t+1</a:t>
            </a:r>
          </a:p>
          <a:p>
            <a:r>
              <a:rPr lang="en-US" dirty="0"/>
              <a:t> </a:t>
            </a:r>
            <a:r>
              <a:rPr lang="en-US" dirty="0" smtClean="0"/>
              <a:t>       St+1=St-It+1</a:t>
            </a:r>
          </a:p>
          <a:p>
            <a:r>
              <a:rPr lang="en-US" dirty="0"/>
              <a:t> </a:t>
            </a:r>
            <a:r>
              <a:rPr lang="en-US" dirty="0" smtClean="0"/>
              <a:t>       Rt+1=N-It+1-St+1 (optional)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449053"/>
            <a:ext cx="5257800" cy="8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8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39150" cy="1325563"/>
          </a:xfrm>
        </p:spPr>
        <p:txBody>
          <a:bodyPr/>
          <a:lstStyle/>
          <a:p>
            <a:r>
              <a:rPr lang="en-US" b="1" dirty="0" smtClean="0"/>
              <a:t>From Discrete to Continuous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Time Markov Chain (CTMC):</a:t>
            </a:r>
          </a:p>
          <a:p>
            <a:r>
              <a:rPr lang="en-US" dirty="0" smtClean="0"/>
              <a:t>    Time is continuous in [0,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Most Important Questions: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u="sng" dirty="0" smtClean="0">
                <a:solidFill>
                  <a:schemeClr val="accent5"/>
                </a:solidFill>
              </a:rPr>
              <a:t>WHEN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does next </a:t>
            </a:r>
            <a:r>
              <a:rPr lang="en-US" b="1" i="1" dirty="0" smtClean="0"/>
              <a:t>event</a:t>
            </a:r>
            <a:r>
              <a:rPr lang="en-US" dirty="0" smtClean="0"/>
              <a:t> happen?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u="sng" dirty="0">
                <a:solidFill>
                  <a:schemeClr val="accent5"/>
                </a:solidFill>
              </a:rPr>
              <a:t>WHAT</a:t>
            </a:r>
            <a:r>
              <a:rPr lang="en-US" dirty="0" smtClean="0"/>
              <a:t> is the next </a:t>
            </a:r>
            <a:r>
              <a:rPr lang="en-US" b="1" i="1" dirty="0" smtClean="0"/>
              <a:t>event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Gillespie’s Algorithm:</a:t>
            </a:r>
            <a:br>
              <a:rPr lang="en-US" dirty="0" smtClean="0"/>
            </a:br>
            <a:r>
              <a:rPr lang="en-US" dirty="0" smtClean="0"/>
              <a:t>An Event-Driven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8382000" cy="4351338"/>
          </a:xfrm>
        </p:spPr>
        <p:txBody>
          <a:bodyPr/>
          <a:lstStyle/>
          <a:p>
            <a:r>
              <a:rPr lang="en-US" dirty="0" smtClean="0"/>
              <a:t>1. List all possible events and associate </a:t>
            </a:r>
            <a:r>
              <a:rPr lang="en-US" b="1" i="1" dirty="0" smtClean="0">
                <a:solidFill>
                  <a:schemeClr val="accent5"/>
                </a:solidFill>
              </a:rPr>
              <a:t>rates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2. Randomly select the </a:t>
            </a:r>
            <a:r>
              <a:rPr lang="en-US" b="1" u="sng" dirty="0" smtClean="0">
                <a:solidFill>
                  <a:schemeClr val="accent5"/>
                </a:solidFill>
              </a:rPr>
              <a:t>time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next </a:t>
            </a:r>
            <a:r>
              <a:rPr lang="en-US" b="1" u="sng" dirty="0" smtClean="0">
                <a:solidFill>
                  <a:schemeClr val="accent5"/>
                </a:solidFill>
              </a:rPr>
              <a:t>event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Calculate the total rate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Simulate next event according to the rate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Compare the rate of each event and decide which occurs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3. Update the system state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4. Repeat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of Gillespie’s Algorithm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58091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simple SIR model w/o demography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08593"/>
            <a:ext cx="3296260" cy="61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273901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deterministic counterpart of the SIR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94" y="3152386"/>
            <a:ext cx="1143000" cy="1466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477249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</a:rPr>
              <a:t>1. List all possible events and the rate at which they occur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0"/>
            <a:ext cx="9144000" cy="10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of Gillespie’s Algorithm:</a:t>
            </a:r>
            <a:br>
              <a:rPr lang="en-US" sz="4000" b="1" dirty="0" smtClean="0"/>
            </a:br>
            <a:r>
              <a:rPr lang="en-US" sz="4000" b="1" dirty="0" smtClean="0"/>
              <a:t>WHEN does the next event occurs?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84177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</a:rPr>
              <a:t>2.1 Calculate the TOTAL rates at which an event occurs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16679"/>
            <a:ext cx="3819048" cy="11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4114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</a:rPr>
              <a:t>2.2 Simulate the time an event occurs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00600"/>
            <a:ext cx="3161905" cy="980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5670" y="591335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RAND: </a:t>
            </a:r>
            <a:r>
              <a:rPr lang="en-US" dirty="0" smtClean="0"/>
              <a:t>an uniformly distributed random number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279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Example of Gillespie’s Algorithm:</a:t>
            </a:r>
            <a:br>
              <a:rPr lang="en-US" sz="4000" b="1" dirty="0" smtClean="0"/>
            </a:br>
            <a:r>
              <a:rPr lang="en-US" sz="4000" b="1" dirty="0" smtClean="0"/>
              <a:t>WHAT is the next event?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84177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5"/>
                </a:solidFill>
              </a:rPr>
              <a:t>2.3 Determine which event occurs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362199"/>
            <a:ext cx="7543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2.3.1 Calculate relative probability of each rate: </a:t>
            </a:r>
            <a:r>
              <a:rPr lang="en-US" i="1" dirty="0" err="1" smtClean="0"/>
              <a:t>Ri</a:t>
            </a:r>
            <a:r>
              <a:rPr lang="en-US" i="1" dirty="0" smtClean="0"/>
              <a:t>/</a:t>
            </a:r>
            <a:r>
              <a:rPr lang="en-US" i="1" dirty="0" err="1" smtClean="0"/>
              <a:t>Rtotal</a:t>
            </a:r>
            <a:endParaRPr lang="en-US" i="1" dirty="0" smtClean="0"/>
          </a:p>
          <a:p>
            <a:r>
              <a:rPr lang="en-US" dirty="0" smtClean="0"/>
              <a:t>Sum of all relative probability is thus </a:t>
            </a:r>
            <a:r>
              <a:rPr lang="en-US" i="1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2.3.2 Generate a new uniformly distributed random variable RAND2 and compare with the relative probability.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2528"/>
            <a:ext cx="7924800" cy="3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886700" cy="1325563"/>
          </a:xfrm>
        </p:spPr>
        <p:txBody>
          <a:bodyPr/>
          <a:lstStyle/>
          <a:p>
            <a:r>
              <a:rPr lang="en-US" b="1" dirty="0" smtClean="0"/>
              <a:t>Stochastic Effects in Epidemics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675350" cy="4351338"/>
          </a:xfrm>
        </p:spPr>
        <p:txBody>
          <a:bodyPr/>
          <a:lstStyle/>
          <a:p>
            <a:r>
              <a:rPr lang="en-US" dirty="0" smtClean="0"/>
              <a:t>In stochastic models:</a:t>
            </a:r>
          </a:p>
          <a:p>
            <a:pPr marL="0" indent="0">
              <a:buNone/>
            </a:pPr>
            <a:r>
              <a:rPr lang="en-US" dirty="0" smtClean="0"/>
              <a:t>      When Ro&lt;1, transmission and outbreak can still occur</a:t>
            </a:r>
          </a:p>
          <a:p>
            <a:pPr marL="0" indent="0">
              <a:buNone/>
            </a:pPr>
            <a:r>
              <a:rPr lang="en-US" dirty="0" smtClean="0"/>
              <a:t>      When R0&gt;1, transmission and outbreak can still die out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In Deterministic models: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79801"/>
            <a:ext cx="4919662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70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2359</TotalTime>
  <Words>434</Words>
  <Application>Microsoft Office PowerPoint</Application>
  <PresentationFormat>On-screen Show (4:3)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    Introduction to  Stochastic Models II  </vt:lpstr>
      <vt:lpstr>Learning objectives</vt:lpstr>
      <vt:lpstr>Chain Binomial Model – Example of DTMC</vt:lpstr>
      <vt:lpstr>From Discrete to Continuous Time</vt:lpstr>
      <vt:lpstr>Gillespie’s Algorithm: An Event-Driven Method</vt:lpstr>
      <vt:lpstr>Example of Gillespie’s Algorithm</vt:lpstr>
      <vt:lpstr>Example of Gillespie’s Algorithm: WHEN does the next event occurs?</vt:lpstr>
      <vt:lpstr>Example of Gillespie’s Algorithm: WHAT is the next event?</vt:lpstr>
      <vt:lpstr>Stochastic Effects in Epidemics</vt:lpstr>
      <vt:lpstr>Disease Extinction</vt:lpstr>
      <vt:lpstr>Critical Community Size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Lanzas</dc:creator>
  <cp:lastModifiedBy>lunarmouse</cp:lastModifiedBy>
  <cp:revision>245</cp:revision>
  <cp:lastPrinted>2015-10-28T16:14:52Z</cp:lastPrinted>
  <dcterms:created xsi:type="dcterms:W3CDTF">2010-08-11T19:38:13Z</dcterms:created>
  <dcterms:modified xsi:type="dcterms:W3CDTF">2015-11-01T21:54:30Z</dcterms:modified>
</cp:coreProperties>
</file>