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1.bin" ContentType="application/vnd.openxmlformats-officedocument.oleObject"/>
  <Override PartName="/ppt/notesSlides/notesSlide12.xml" ContentType="application/vnd.openxmlformats-officedocument.presentationml.notesSlide+xml"/>
  <Override PartName="/ppt/embeddings/oleObject12.bin" ContentType="application/vnd.openxmlformats-officedocument.oleObject"/>
  <Override PartName="/ppt/notesSlides/notesSlide13.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14.xml" ContentType="application/vnd.openxmlformats-officedocument.presentationml.notesSlide+xml"/>
  <Override PartName="/ppt/embeddings/oleObject15.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6.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5"/>
  </p:notesMasterIdLst>
  <p:handoutMasterIdLst>
    <p:handoutMasterId r:id="rId26"/>
  </p:handoutMasterIdLst>
  <p:sldIdLst>
    <p:sldId id="279" r:id="rId2"/>
    <p:sldId id="305" r:id="rId3"/>
    <p:sldId id="281" r:id="rId4"/>
    <p:sldId id="282" r:id="rId5"/>
    <p:sldId id="295" r:id="rId6"/>
    <p:sldId id="287" r:id="rId7"/>
    <p:sldId id="283" r:id="rId8"/>
    <p:sldId id="285" r:id="rId9"/>
    <p:sldId id="286" r:id="rId10"/>
    <p:sldId id="304" r:id="rId11"/>
    <p:sldId id="303" r:id="rId12"/>
    <p:sldId id="284" r:id="rId13"/>
    <p:sldId id="288" r:id="rId14"/>
    <p:sldId id="292" r:id="rId15"/>
    <p:sldId id="306" r:id="rId16"/>
    <p:sldId id="293" r:id="rId17"/>
    <p:sldId id="308" r:id="rId18"/>
    <p:sldId id="294" r:id="rId19"/>
    <p:sldId id="296" r:id="rId20"/>
    <p:sldId id="297" r:id="rId21"/>
    <p:sldId id="298" r:id="rId22"/>
    <p:sldId id="301" r:id="rId23"/>
    <p:sldId id="302" r:id="rId24"/>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28" autoAdjust="0"/>
    <p:restoredTop sz="80442" autoAdjust="0"/>
  </p:normalViewPr>
  <p:slideViewPr>
    <p:cSldViewPr>
      <p:cViewPr varScale="1">
        <p:scale>
          <a:sx n="90" d="100"/>
          <a:sy n="90" d="100"/>
        </p:scale>
        <p:origin x="-1712" y="-96"/>
      </p:cViewPr>
      <p:guideLst>
        <p:guide orient="horz" pos="2160"/>
        <p:guide pos="2880"/>
      </p:guideLst>
    </p:cSldViewPr>
  </p:slideViewPr>
  <p:outlineViewPr>
    <p:cViewPr>
      <p:scale>
        <a:sx n="33" d="100"/>
        <a:sy n="33" d="100"/>
      </p:scale>
      <p:origin x="0" y="-3792"/>
    </p:cViewPr>
  </p:outlineViewPr>
  <p:notesTextViewPr>
    <p:cViewPr>
      <p:scale>
        <a:sx n="3" d="2"/>
        <a:sy n="3" d="2"/>
      </p:scale>
      <p:origin x="0" y="288"/>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60EC91F-6706-451E-BB34-28A4EB2342D3}" type="datetimeFigureOut">
              <a:rPr lang="en-US" smtClean="0"/>
              <a:t>11/29/15</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0ACC5F5-12DD-41DC-B99E-0C6AD4239B7F}" type="slidenum">
              <a:rPr lang="en-US" smtClean="0"/>
              <a:t>‹#›</a:t>
            </a:fld>
            <a:endParaRPr lang="en-US"/>
          </a:p>
        </p:txBody>
      </p:sp>
    </p:spTree>
    <p:extLst>
      <p:ext uri="{BB962C8B-B14F-4D97-AF65-F5344CB8AC3E}">
        <p14:creationId xmlns:p14="http://schemas.microsoft.com/office/powerpoint/2010/main" val="362437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pPr>
              <a:defRPr/>
            </a:pPr>
            <a:fld id="{1E6E8A5B-EF14-4110-83BF-D29E53375E42}" type="slidenum">
              <a:rPr lang="en-US"/>
              <a:pPr>
                <a:defRPr/>
              </a:pPr>
              <a:t>‹#›</a:t>
            </a:fld>
            <a:endParaRPr lang="en-US"/>
          </a:p>
        </p:txBody>
      </p:sp>
    </p:spTree>
    <p:extLst>
      <p:ext uri="{BB962C8B-B14F-4D97-AF65-F5344CB8AC3E}">
        <p14:creationId xmlns:p14="http://schemas.microsoft.com/office/powerpoint/2010/main" val="372502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6E8A5B-EF14-4110-83BF-D29E53375E42}" type="slidenum">
              <a:rPr lang="en-US" smtClean="0"/>
              <a:pPr>
                <a:defRPr/>
              </a:pPr>
              <a:t>3</a:t>
            </a:fld>
            <a:endParaRPr lang="en-US"/>
          </a:p>
        </p:txBody>
      </p:sp>
    </p:spTree>
    <p:extLst>
      <p:ext uri="{BB962C8B-B14F-4D97-AF65-F5344CB8AC3E}">
        <p14:creationId xmlns:p14="http://schemas.microsoft.com/office/powerpoint/2010/main" val="126671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A9D2DA28-711B-4FDD-B33A-742F4E640C8B}" type="slidenum">
              <a:rPr lang="en-US" b="0" smtClean="0"/>
              <a:pPr eaLnBrk="1" hangingPunct="1"/>
              <a:t>13</a:t>
            </a:fld>
            <a:endParaRPr lang="en-US" b="0" smtClean="0"/>
          </a:p>
        </p:txBody>
      </p:sp>
      <p:sp>
        <p:nvSpPr>
          <p:cNvPr id="38915" name="Rectangle 2"/>
          <p:cNvSpPr>
            <a:spLocks noGrp="1" noRot="1" noChangeAspect="1" noChangeArrowheads="1" noTextEdit="1"/>
          </p:cNvSpPr>
          <p:nvPr>
            <p:ph type="sldImg"/>
          </p:nvPr>
        </p:nvSpPr>
        <p:spPr>
          <a:xfrm>
            <a:off x="1144588" y="685800"/>
            <a:ext cx="4570412" cy="3429000"/>
          </a:xfrm>
          <a:ln/>
        </p:spPr>
      </p:sp>
      <p:sp>
        <p:nvSpPr>
          <p:cNvPr id="38916" name="Rectangle 3"/>
          <p:cNvSpPr>
            <a:spLocks noGrp="1" noChangeArrowheads="1"/>
          </p:cNvSpPr>
          <p:nvPr>
            <p:ph type="body" idx="1"/>
          </p:nvPr>
        </p:nvSpPr>
        <p:spPr>
          <a:xfrm>
            <a:off x="684610" y="4342191"/>
            <a:ext cx="548878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Vaccine coverage below the vaccine threshold modify the infection dynamics. Here we have represented three vaccine coverage, on green above the threshold, blue, below the threshold but close, and red well below the threshold. So we see that vaccination coverage above the threshold achieve eradication, as the reproduction number drops below 1. What happen when the coverage doesn’t reach the threshold? After the mass vaccination program starts, the number of cases drops.</a:t>
            </a:r>
          </a:p>
          <a:p>
            <a:pPr eaLnBrk="1" hangingPunct="1"/>
            <a:r>
              <a:rPr lang="en-US" dirty="0" smtClean="0"/>
              <a:t>The honeymoon refers to the period of very low incidence immediately following the introduction of a mass vaccination </a:t>
            </a:r>
            <a:r>
              <a:rPr lang="en-US" dirty="0" err="1" smtClean="0"/>
              <a:t>programme</a:t>
            </a:r>
            <a:r>
              <a:rPr lang="en-US" dirty="0" smtClean="0"/>
              <a:t>. Because of these high levels of immunity</a:t>
            </a:r>
          </a:p>
          <a:p>
            <a:pPr eaLnBrk="1" hangingPunct="1"/>
            <a:r>
              <a:rPr lang="en-US" dirty="0" smtClean="0"/>
              <a:t>among older individuals due to natural transmission, the initial impact of a vaccination </a:t>
            </a:r>
            <a:r>
              <a:rPr lang="en-US" dirty="0" err="1" smtClean="0"/>
              <a:t>programme</a:t>
            </a:r>
            <a:r>
              <a:rPr lang="en-US" dirty="0" smtClean="0"/>
              <a:t> will look very promising. After the initial period</a:t>
            </a:r>
          </a:p>
          <a:p>
            <a:pPr eaLnBrk="1" hangingPunct="1"/>
            <a:r>
              <a:rPr lang="en-US" dirty="0" smtClean="0"/>
              <a:t>of very low incidence, epidemics restart due to the slow accumulation of </a:t>
            </a:r>
            <a:r>
              <a:rPr lang="en-US" dirty="0" err="1" smtClean="0"/>
              <a:t>susceptibles</a:t>
            </a:r>
            <a:r>
              <a:rPr lang="en-US" dirty="0" smtClean="0"/>
              <a:t> that eventually reach the epidemic threshold. </a:t>
            </a:r>
          </a:p>
          <a:p>
            <a:pPr eaLnBrk="1" hangingPunct="1"/>
            <a:r>
              <a:rPr lang="en-US" dirty="0" smtClean="0"/>
              <a:t>When the level are well below the threshold, honeymoon periods are not observed, but frequency of the outbreaks may change.   </a:t>
            </a:r>
          </a:p>
        </p:txBody>
      </p:sp>
    </p:spTree>
    <p:extLst>
      <p:ext uri="{BB962C8B-B14F-4D97-AF65-F5344CB8AC3E}">
        <p14:creationId xmlns:p14="http://schemas.microsoft.com/office/powerpoint/2010/main" val="396813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79A52F90-5D3E-4240-86B2-E8FB0CA5C4F1}" type="slidenum">
              <a:rPr lang="en-US" b="0" smtClean="0"/>
              <a:pPr eaLnBrk="1" hangingPunct="1"/>
              <a:t>14</a:t>
            </a:fld>
            <a:endParaRPr lang="en-US" b="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So far we have learnt the importance of R0 in predicting vaccine coverage, and how with a very simple expression we can derive the vaccine threshold. Now there is a lot of assumptions implicit in this expression, including that we have assume we are doing a mass vaccination in a population that is homogenous and the mixing is random, with a vaccine that is perfect, provides 100 % immunity when given at birth. But, that live, things are more complicated, and so in reality we are dealing with vaccines that are imperfect, so they do not provide 100 % immunity or only are able to elucidate partial immunity compare to the natural infection, or the duration of the immunity elucidate by the vaccine is shorter compare to the life span  (</a:t>
            </a:r>
            <a:r>
              <a:rPr lang="en-US" dirty="0" err="1" smtClean="0"/>
              <a:t>p.e.</a:t>
            </a:r>
            <a:r>
              <a:rPr lang="en-US" dirty="0" smtClean="0"/>
              <a:t> for measles, the natural infection confers almost life-long protection, the immunity provide by the vaccine is much shorter). Another complication is the presence of maternal immunity. We can not immunize animals immediately after birth because of the interference with the maternal immunity. And so often in our vaccination programs we will consider repeated vaccination schedule or we may considered target specific groups, specially when the population is heterogeneous, and some individuals may be more at risk than others.  </a:t>
            </a:r>
          </a:p>
        </p:txBody>
      </p:sp>
    </p:spTree>
    <p:extLst>
      <p:ext uri="{BB962C8B-B14F-4D97-AF65-F5344CB8AC3E}">
        <p14:creationId xmlns:p14="http://schemas.microsoft.com/office/powerpoint/2010/main" val="30896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EE775E2B-E953-4E10-B72C-6957F63D0D6C}" type="slidenum">
              <a:rPr lang="en-US" b="0" smtClean="0"/>
              <a:pPr eaLnBrk="1" hangingPunct="1"/>
              <a:t>16</a:t>
            </a:fld>
            <a:endParaRPr lang="en-US" b="0" smtClean="0"/>
          </a:p>
        </p:txBody>
      </p:sp>
      <p:sp>
        <p:nvSpPr>
          <p:cNvPr id="40963" name="Rectangle 2"/>
          <p:cNvSpPr>
            <a:spLocks noGrp="1" noRot="1" noChangeAspect="1" noChangeArrowheads="1" noTextEdit="1"/>
          </p:cNvSpPr>
          <p:nvPr>
            <p:ph type="sldImg"/>
          </p:nvPr>
        </p:nvSpPr>
        <p:spPr>
          <a:xfrm>
            <a:off x="1144588" y="685800"/>
            <a:ext cx="4570412" cy="3429000"/>
          </a:xfrm>
          <a:ln/>
        </p:spPr>
      </p:sp>
      <p:sp>
        <p:nvSpPr>
          <p:cNvPr id="40964" name="Rectangle 3"/>
          <p:cNvSpPr>
            <a:spLocks noGrp="1" noChangeArrowheads="1"/>
          </p:cNvSpPr>
          <p:nvPr>
            <p:ph type="body" idx="1"/>
          </p:nvPr>
        </p:nvSpPr>
        <p:spPr>
          <a:xfrm>
            <a:off x="684610" y="4342191"/>
            <a:ext cx="548878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reality, vaccines we deal with are imperfect (by that we means, vaccines that do not provide complete protection or the protection wanes over time. Vaccines in fact can have different effects; they may have an impact on the infectiousness, or protect for clinical disease or not infection. For imperfect vaccines, the threshold values need to be adjusted to the vaccine impact. Here represented by theta. The new critical proportion of individuals to be vaccinated is now 1/theta times 1 minus the inverse of Rnot. </a:t>
            </a:r>
          </a:p>
        </p:txBody>
      </p:sp>
    </p:spTree>
    <p:extLst>
      <p:ext uri="{BB962C8B-B14F-4D97-AF65-F5344CB8AC3E}">
        <p14:creationId xmlns:p14="http://schemas.microsoft.com/office/powerpoint/2010/main" val="1852468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D53F4B69-9210-4846-9E88-8FC4574604C4}" type="slidenum">
              <a:rPr lang="en-US" b="0" smtClean="0"/>
              <a:pPr eaLnBrk="1" hangingPunct="1"/>
              <a:t>17</a:t>
            </a:fld>
            <a:endParaRPr lang="en-US" b="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684610" y="4342191"/>
            <a:ext cx="548878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24031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618530B1-841A-48C4-92BE-04B3E086ECDB}" type="slidenum">
              <a:rPr lang="en-US" b="0" smtClean="0"/>
              <a:pPr eaLnBrk="1" hangingPunct="1"/>
              <a:t>18</a:t>
            </a:fld>
            <a:endParaRPr lang="en-US" b="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vaccination impact is a function of the different vaccine effects and can take different expressions. We can have different types of imperfect vaccines. Vaccines can be leaky, also know as failure type I or failure in degree, meaning that vaccinated animals can still be infected, although at a lower rate compare to non-vaccinated animals, with a reduced infection rate, phi. Vaccines can also be all-or-none (also known as type II or failure in take). As the name indicates, animals receiving the vaccine either protects or failure in take and do not provide any immunity at all. Finally another form of imperfection is that the immunity wanes on time, does vaccinated animals become eventually </a:t>
            </a:r>
            <a:r>
              <a:rPr lang="en-US" dirty="0" err="1" smtClean="0"/>
              <a:t>susceptibles</a:t>
            </a:r>
            <a:r>
              <a:rPr lang="en-US" dirty="0" smtClean="0"/>
              <a:t> again. So Imagine for a vaccine that has all three types of failures, the expression of the vaccine impact is alpha, which is the proportion of vaccinated animals in which the vaccine takes, times phi (the degree of protection that the vaccine confers against infection) times the ratio between the exit rate (the inverse of the lifetime) and the rate at which the immunity wanes.  </a:t>
            </a:r>
          </a:p>
        </p:txBody>
      </p:sp>
    </p:spTree>
    <p:extLst>
      <p:ext uri="{BB962C8B-B14F-4D97-AF65-F5344CB8AC3E}">
        <p14:creationId xmlns:p14="http://schemas.microsoft.com/office/powerpoint/2010/main" val="3311172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FDCF3F24-04BA-4C71-9EF3-D9F69D72804A}" type="slidenum">
              <a:rPr lang="en-US" b="0" smtClean="0"/>
              <a:pPr eaLnBrk="1" hangingPunct="1"/>
              <a:t>19</a:t>
            </a:fld>
            <a:endParaRPr lang="en-US" b="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49274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FD8229D4-D5AE-497A-9F26-A655EA18640F}" type="slidenum">
              <a:rPr lang="en-US" b="0" smtClean="0"/>
              <a:pPr eaLnBrk="1" hangingPunct="1"/>
              <a:t>20</a:t>
            </a:fld>
            <a:endParaRPr lang="en-US" b="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66891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B0B815-F02C-43D2-A642-DBE31EEE8890}" type="slidenum">
              <a:rPr lang="en-US" smtClean="0"/>
              <a:pPr/>
              <a:t>21</a:t>
            </a:fld>
            <a:endParaRPr lang="en-US"/>
          </a:p>
        </p:txBody>
      </p:sp>
    </p:spTree>
    <p:extLst>
      <p:ext uri="{BB962C8B-B14F-4D97-AF65-F5344CB8AC3E}">
        <p14:creationId xmlns:p14="http://schemas.microsoft.com/office/powerpoint/2010/main" val="4110391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3881DE84-C3FF-4466-9B5B-2CA31461D02C}" type="slidenum">
              <a:rPr lang="en-US" b="0" smtClean="0"/>
              <a:pPr eaLnBrk="1" hangingPunct="1"/>
              <a:t>22</a:t>
            </a:fld>
            <a:endParaRPr lang="en-US" b="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a final point, one of the assumptions we start with is that the population was homogenous and we were performing a mass vaccination (so the entire population is vaccinated) this approach is effective at control widespread transmission, but of course due to the large numbers involved expensive. Another approaches in which vaccination targets subpopulations are ring vaccination and targeted vaccination. Ring vaccination was for example used in the late stages of vaccine eradication in smallpox and is used when controlling outbreaks. It does a good job in optimizing vaccine, but needs good information on contact/outbreak. In some circumstances we </a:t>
            </a:r>
            <a:r>
              <a:rPr lang="en-US" smtClean="0"/>
              <a:t>can </a:t>
            </a:r>
            <a:r>
              <a:rPr lang="en-US" smtClean="0"/>
              <a:t>exploit </a:t>
            </a:r>
            <a:r>
              <a:rPr lang="en-US" dirty="0" smtClean="0"/>
              <a:t>the presence of heterogeneity in the population (some individuals with high risk of contracting and spreading the disease) to control the disease.  </a:t>
            </a:r>
          </a:p>
        </p:txBody>
      </p:sp>
    </p:spTree>
    <p:extLst>
      <p:ext uri="{BB962C8B-B14F-4D97-AF65-F5344CB8AC3E}">
        <p14:creationId xmlns:p14="http://schemas.microsoft.com/office/powerpoint/2010/main" val="3467212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3D35AC24-E73E-46C2-8D89-99A55FB16D37}" type="slidenum">
              <a:rPr lang="en-US" b="0" smtClean="0"/>
              <a:pPr eaLnBrk="1" hangingPunct="1"/>
              <a:t>23</a:t>
            </a:fld>
            <a:endParaRPr lang="en-US" b="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wrap up, </a:t>
            </a:r>
          </a:p>
          <a:p>
            <a:pPr eaLnBrk="1" hangingPunct="1"/>
            <a:endParaRPr lang="en-US" smtClean="0"/>
          </a:p>
        </p:txBody>
      </p:sp>
    </p:spTree>
    <p:extLst>
      <p:ext uri="{BB962C8B-B14F-4D97-AF65-F5344CB8AC3E}">
        <p14:creationId xmlns:p14="http://schemas.microsoft.com/office/powerpoint/2010/main" val="122217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74E94A1B-CCA8-4FD6-BF10-A8005933F46B}" type="slidenum">
              <a:rPr lang="en-US" b="0" smtClean="0"/>
              <a:pPr eaLnBrk="1" hangingPunct="1"/>
              <a:t>4</a:t>
            </a:fld>
            <a:endParaRPr lang="en-US" b="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Vaccines have two effects: </a:t>
            </a:r>
          </a:p>
          <a:p>
            <a:pPr eaLnBrk="1" hangingPunct="1"/>
            <a:r>
              <a:rPr lang="en-US" smtClean="0"/>
              <a:t>At the individual/direct level, they protect vaccinated individuals against diseases. </a:t>
            </a:r>
          </a:p>
          <a:p>
            <a:pPr eaLnBrk="1" hangingPunct="1"/>
            <a:r>
              <a:rPr lang="en-US" smtClean="0"/>
              <a:t>But vaccines have also indirect effects at the population level. Widespread vaccination reduce transmission of the infection in the population, thus protection even the non-vaccinated individuals. These indirect protection is what we call herd immunity. </a:t>
            </a:r>
          </a:p>
        </p:txBody>
      </p:sp>
    </p:spTree>
    <p:extLst>
      <p:ext uri="{BB962C8B-B14F-4D97-AF65-F5344CB8AC3E}">
        <p14:creationId xmlns:p14="http://schemas.microsoft.com/office/powerpoint/2010/main" val="2574803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42098B29-CC33-49AC-8FE6-A8910636D0F3}" type="slidenum">
              <a:rPr lang="en-US" b="0" smtClean="0"/>
              <a:pPr eaLnBrk="1" hangingPunct="1"/>
              <a:t>5</a:t>
            </a:fld>
            <a:endParaRPr lang="en-US" b="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8885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5613F3F8-3957-46EA-B180-BC401AA3FB53}" type="slidenum">
              <a:rPr lang="en-US" b="0" smtClean="0"/>
              <a:pPr eaLnBrk="1" hangingPunct="1"/>
              <a:t>6</a:t>
            </a:fld>
            <a:endParaRPr lang="en-US" b="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Another way to define herd immunity: The phenomenon for which the disease can be excluded from a population if the proportion of immune individuals is sufficient to prevent transmission. This was a big realization for disease control. To eradicate an infection is was necessary stop transmission, but for that it wasn’t necessary to immunize every single individual in the population. The basis for the herd immunity is the existent of a threshold in the proportion of susceptible necessary to cause an epidemic (the epidemic threshold), herd immunity is achieved by maintaining the number of susceptible below the threshold </a:t>
            </a:r>
          </a:p>
        </p:txBody>
      </p:sp>
    </p:spTree>
    <p:extLst>
      <p:ext uri="{BB962C8B-B14F-4D97-AF65-F5344CB8AC3E}">
        <p14:creationId xmlns:p14="http://schemas.microsoft.com/office/powerpoint/2010/main" val="3314742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A0D3F213-BA1C-439A-B069-115D6FE0904F}" type="slidenum">
              <a:rPr lang="en-US" b="0" smtClean="0"/>
              <a:pPr eaLnBrk="1" hangingPunct="1"/>
              <a:t>7</a:t>
            </a:fld>
            <a:endParaRPr lang="en-US" b="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Let’s now derive the threshold formally. So the fraction of susceptible individuals in the population needs to be sufficiently small to decrease incidence and prevent the spread, which means that the change of infectious individual on time has to be 0 or negative. </a:t>
            </a:r>
          </a:p>
          <a:p>
            <a:pPr eaLnBrk="1" hangingPunct="1"/>
            <a:r>
              <a:rPr lang="en-US" smtClean="0"/>
              <a:t>At the limit 0, we can rearrange the equation, we move I on the right, parameters on the left, and we obtain the following expression you have seen before, beta*susceptibles divide by the recovery rate plus the exit rate. Which is the basic reproduction rate when all the population is susceptible or the effective reproduction rate when part of the population is susceptible. Here we define small s as the proportion of susceptibles at which R is 1, we can isolate s and we obtain the epidemic threshold. From a control point of view, the proportion of susceptibles has to be less than 1/R0 to prevent the spread of the infection.   </a:t>
            </a:r>
          </a:p>
        </p:txBody>
      </p:sp>
    </p:spTree>
    <p:extLst>
      <p:ext uri="{BB962C8B-B14F-4D97-AF65-F5344CB8AC3E}">
        <p14:creationId xmlns:p14="http://schemas.microsoft.com/office/powerpoint/2010/main" val="175972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E590EA5B-D499-46B6-B2CE-66BAAA242B05}" type="slidenum">
              <a:rPr lang="en-US" b="0" smtClean="0"/>
              <a:pPr eaLnBrk="1" hangingPunct="1"/>
              <a:t>8</a:t>
            </a:fld>
            <a:endParaRPr lang="en-US" b="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0325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0790258B-8C12-441A-8DA3-35182B02A376}" type="slidenum">
              <a:rPr lang="en-US" b="0" smtClean="0"/>
              <a:pPr eaLnBrk="1" hangingPunct="1"/>
              <a:t>9</a:t>
            </a:fld>
            <a:endParaRPr lang="en-US" b="0" smtClean="0"/>
          </a:p>
        </p:txBody>
      </p:sp>
      <p:sp>
        <p:nvSpPr>
          <p:cNvPr id="37891" name="Rectangle 2"/>
          <p:cNvSpPr>
            <a:spLocks noGrp="1" noRot="1" noChangeAspect="1" noChangeArrowheads="1" noTextEdit="1"/>
          </p:cNvSpPr>
          <p:nvPr>
            <p:ph type="sldImg"/>
          </p:nvPr>
        </p:nvSpPr>
        <p:spPr>
          <a:xfrm>
            <a:off x="1144588" y="685800"/>
            <a:ext cx="4570412" cy="3429000"/>
          </a:xfrm>
          <a:ln/>
        </p:spPr>
      </p:sp>
      <p:sp>
        <p:nvSpPr>
          <p:cNvPr id="37892" name="Rectangle 3"/>
          <p:cNvSpPr>
            <a:spLocks noGrp="1" noChangeArrowheads="1"/>
          </p:cNvSpPr>
          <p:nvPr>
            <p:ph type="body" idx="1"/>
          </p:nvPr>
        </p:nvSpPr>
        <p:spPr>
          <a:xfrm>
            <a:off x="684610" y="4342191"/>
            <a:ext cx="548878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Let’s look at some empirical values on the basic reproduction number for some childhood diseases. Let’s look at the two extremes.  For measles, the estimates of the basic reproduction number are high, around 18, it is considered one of the most highly transmissible of all directly transmitted diseases in humans. which gives you a vaccination threshold of 94 %, as you can imagine achieving vaccine coverage higher than 94 % in a population is very challenging. On the other extreme, smallpox has a much lower R0, 2.3 in this estimate from West Africa. To date, it is the only successfully eradicated diseases. WHO recommended reaching vaccine coverage of 80 %..   </a:t>
            </a:r>
          </a:p>
        </p:txBody>
      </p:sp>
    </p:spTree>
    <p:extLst>
      <p:ext uri="{BB962C8B-B14F-4D97-AF65-F5344CB8AC3E}">
        <p14:creationId xmlns:p14="http://schemas.microsoft.com/office/powerpoint/2010/main" val="2853265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C359045-818A-4E5B-8DED-85B876B01ACE}" type="slidenum">
              <a:rPr lang="en-US" altLang="en-US"/>
              <a:pPr/>
              <a:t>11</a:t>
            </a:fld>
            <a:endParaRPr lang="en-US" altLang="en-US"/>
          </a:p>
        </p:txBody>
      </p:sp>
      <p:sp>
        <p:nvSpPr>
          <p:cNvPr id="4097" name="Rectangle 1"/>
          <p:cNvSpPr txBox="1">
            <a:spLocks noGrp="1" noRot="1" noChangeAspect="1" noChangeArrowheads="1"/>
          </p:cNvSpPr>
          <p:nvPr>
            <p:ph type="sldImg"/>
          </p:nvPr>
        </p:nvSpPr>
        <p:spPr bwMode="auto">
          <a:xfrm>
            <a:off x="1196975" y="704850"/>
            <a:ext cx="4640263" cy="34813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p:cNvSpPr txBox="1">
            <a:spLocks noGrp="1" noChangeArrowheads="1"/>
          </p:cNvSpPr>
          <p:nvPr>
            <p:ph type="body" idx="1"/>
          </p:nvPr>
        </p:nvSpPr>
        <p:spPr bwMode="auto">
          <a:xfrm>
            <a:off x="703263" y="4410075"/>
            <a:ext cx="5627687" cy="4178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8820" rIns="0" bIns="0"/>
          <a:lstStyle/>
          <a:p>
            <a:pPr eaLnBrk="1">
              <a:lnSpc>
                <a:spcPct val="93000"/>
              </a:lnSpc>
              <a:spcBef>
                <a:spcPct val="0"/>
              </a:spcBef>
              <a:tabLst>
                <a:tab pos="723900" algn="l"/>
                <a:tab pos="1447800" algn="l"/>
                <a:tab pos="2171700" algn="l"/>
                <a:tab pos="2895600" algn="l"/>
                <a:tab pos="3619500" algn="l"/>
                <a:tab pos="4343400" algn="l"/>
                <a:tab pos="5067300" algn="l"/>
              </a:tabLst>
            </a:pPr>
            <a:r>
              <a:rPr lang="en-US" altLang="en-US" sz="1000">
                <a:latin typeface="Arial Unicode MS" panose="020B0604020202020204" pitchFamily="34" charset="-128"/>
                <a:cs typeface="Arial Unicode MS" panose="020B0604020202020204" pitchFamily="34" charset="-128"/>
              </a:rPr>
              <a:t>Measles Cases in the United States, 1994–2014. The 2012, 2013, and 2014 data are provisional data reported to the Centers for Disease Control and Prevention National Center for Immunization and Respiratory Diseases. The 2014 data are for January 1 to August 29.</a:t>
            </a:r>
          </a:p>
        </p:txBody>
      </p:sp>
    </p:spTree>
    <p:extLst>
      <p:ext uri="{BB962C8B-B14F-4D97-AF65-F5344CB8AC3E}">
        <p14:creationId xmlns:p14="http://schemas.microsoft.com/office/powerpoint/2010/main" val="2536173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cs typeface="Arial" charset="0"/>
              </a:defRPr>
            </a:lvl1pPr>
            <a:lvl2pPr marL="702756" indent="-270291" defTabSz="914485" eaLnBrk="0" hangingPunct="0">
              <a:defRPr b="1">
                <a:solidFill>
                  <a:schemeClr val="tx1"/>
                </a:solidFill>
                <a:latin typeface="Arial" charset="0"/>
                <a:cs typeface="Arial" charset="0"/>
              </a:defRPr>
            </a:lvl2pPr>
            <a:lvl3pPr marL="1081164" indent="-216233" defTabSz="914485" eaLnBrk="0" hangingPunct="0">
              <a:defRPr b="1">
                <a:solidFill>
                  <a:schemeClr val="tx1"/>
                </a:solidFill>
                <a:latin typeface="Arial" charset="0"/>
                <a:cs typeface="Arial" charset="0"/>
              </a:defRPr>
            </a:lvl3pPr>
            <a:lvl4pPr marL="1513629" indent="-216233" defTabSz="914485" eaLnBrk="0" hangingPunct="0">
              <a:defRPr b="1">
                <a:solidFill>
                  <a:schemeClr val="tx1"/>
                </a:solidFill>
                <a:latin typeface="Arial" charset="0"/>
                <a:cs typeface="Arial" charset="0"/>
              </a:defRPr>
            </a:lvl4pPr>
            <a:lvl5pPr marL="1946095" indent="-216233" defTabSz="914485" eaLnBrk="0" hangingPunct="0">
              <a:defRPr b="1">
                <a:solidFill>
                  <a:schemeClr val="tx1"/>
                </a:solidFill>
                <a:latin typeface="Arial" charset="0"/>
                <a:cs typeface="Arial" charset="0"/>
              </a:defRPr>
            </a:lvl5pPr>
            <a:lvl6pPr marL="2378560" indent="-216233" defTabSz="914485" eaLnBrk="0" fontAlgn="base" hangingPunct="0">
              <a:spcBef>
                <a:spcPct val="0"/>
              </a:spcBef>
              <a:spcAft>
                <a:spcPct val="0"/>
              </a:spcAft>
              <a:defRPr b="1">
                <a:solidFill>
                  <a:schemeClr val="tx1"/>
                </a:solidFill>
                <a:latin typeface="Arial" charset="0"/>
                <a:cs typeface="Arial" charset="0"/>
              </a:defRPr>
            </a:lvl6pPr>
            <a:lvl7pPr marL="2811026" indent="-216233" defTabSz="914485" eaLnBrk="0" fontAlgn="base" hangingPunct="0">
              <a:spcBef>
                <a:spcPct val="0"/>
              </a:spcBef>
              <a:spcAft>
                <a:spcPct val="0"/>
              </a:spcAft>
              <a:defRPr b="1">
                <a:solidFill>
                  <a:schemeClr val="tx1"/>
                </a:solidFill>
                <a:latin typeface="Arial" charset="0"/>
                <a:cs typeface="Arial" charset="0"/>
              </a:defRPr>
            </a:lvl7pPr>
            <a:lvl8pPr marL="3243491" indent="-216233" defTabSz="914485" eaLnBrk="0" fontAlgn="base" hangingPunct="0">
              <a:spcBef>
                <a:spcPct val="0"/>
              </a:spcBef>
              <a:spcAft>
                <a:spcPct val="0"/>
              </a:spcAft>
              <a:defRPr b="1">
                <a:solidFill>
                  <a:schemeClr val="tx1"/>
                </a:solidFill>
                <a:latin typeface="Arial" charset="0"/>
                <a:cs typeface="Arial" charset="0"/>
              </a:defRPr>
            </a:lvl8pPr>
            <a:lvl9pPr marL="3675957" indent="-216233" defTabSz="914485" eaLnBrk="0" fontAlgn="base" hangingPunct="0">
              <a:spcBef>
                <a:spcPct val="0"/>
              </a:spcBef>
              <a:spcAft>
                <a:spcPct val="0"/>
              </a:spcAft>
              <a:defRPr b="1">
                <a:solidFill>
                  <a:schemeClr val="tx1"/>
                </a:solidFill>
                <a:latin typeface="Arial" charset="0"/>
                <a:cs typeface="Arial" charset="0"/>
              </a:defRPr>
            </a:lvl9pPr>
          </a:lstStyle>
          <a:p>
            <a:pPr eaLnBrk="1" hangingPunct="1"/>
            <a:fld id="{D53F4B69-9210-4846-9E88-8FC4574604C4}" type="slidenum">
              <a:rPr lang="en-US" b="0" smtClean="0"/>
              <a:pPr eaLnBrk="1" hangingPunct="1"/>
              <a:t>12</a:t>
            </a:fld>
            <a:endParaRPr lang="en-US" b="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684610" y="4342191"/>
            <a:ext cx="548878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2403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4EF579B-C198-4174-8548-868A0A91A36D}" type="slidenum">
              <a:rPr lang="en-US" smtClean="0"/>
              <a:pPr>
                <a:defRPr/>
              </a:pPr>
              <a:t>‹#›</a:t>
            </a:fld>
            <a:endParaRPr lang="en-US"/>
          </a:p>
        </p:txBody>
      </p:sp>
    </p:spTree>
    <p:extLst>
      <p:ext uri="{BB962C8B-B14F-4D97-AF65-F5344CB8AC3E}">
        <p14:creationId xmlns:p14="http://schemas.microsoft.com/office/powerpoint/2010/main" val="301907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21021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334502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91581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51469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1330333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4091039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3224EF6-2163-4B9E-B0B6-4B4063CED978}" type="slidenum">
              <a:rPr lang="en-US" smtClean="0"/>
              <a:pPr>
                <a:defRPr/>
              </a:pPr>
              <a:t>‹#›</a:t>
            </a:fld>
            <a:endParaRPr lang="en-US"/>
          </a:p>
        </p:txBody>
      </p:sp>
    </p:spTree>
    <p:extLst>
      <p:ext uri="{BB962C8B-B14F-4D97-AF65-F5344CB8AC3E}">
        <p14:creationId xmlns:p14="http://schemas.microsoft.com/office/powerpoint/2010/main" val="3137614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AFA90C8-566B-4548-BD7C-6F4E09108F00}" type="slidenum">
              <a:rPr lang="en-US" smtClean="0"/>
              <a:pPr>
                <a:defRPr/>
              </a:pPr>
              <a:t>‹#›</a:t>
            </a:fld>
            <a:endParaRPr lang="en-US"/>
          </a:p>
        </p:txBody>
      </p:sp>
    </p:spTree>
    <p:extLst>
      <p:ext uri="{BB962C8B-B14F-4D97-AF65-F5344CB8AC3E}">
        <p14:creationId xmlns:p14="http://schemas.microsoft.com/office/powerpoint/2010/main" val="3775698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9228" y="365593"/>
            <a:ext cx="7885545" cy="1325096"/>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63718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106B4E-F0BA-46F9-89C0-1B7A725982FC}" type="slidenum">
              <a:rPr lang="en-US" smtClean="0"/>
              <a:pPr>
                <a:defRPr/>
              </a:pPr>
              <a:t>‹#›</a:t>
            </a:fld>
            <a:endParaRPr lang="en-US"/>
          </a:p>
        </p:txBody>
      </p:sp>
    </p:spTree>
    <p:extLst>
      <p:ext uri="{BB962C8B-B14F-4D97-AF65-F5344CB8AC3E}">
        <p14:creationId xmlns:p14="http://schemas.microsoft.com/office/powerpoint/2010/main" val="122202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B211F5-B3EA-408D-84CA-1F069BBEC1DA}" type="slidenum">
              <a:rPr lang="en-US" smtClean="0"/>
              <a:pPr>
                <a:defRPr/>
              </a:pPr>
              <a:t>‹#›</a:t>
            </a:fld>
            <a:endParaRPr lang="en-US"/>
          </a:p>
        </p:txBody>
      </p:sp>
    </p:spTree>
    <p:extLst>
      <p:ext uri="{BB962C8B-B14F-4D97-AF65-F5344CB8AC3E}">
        <p14:creationId xmlns:p14="http://schemas.microsoft.com/office/powerpoint/2010/main" val="413332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31C640-3C2D-4CCD-A817-98B17D622A33}" type="slidenum">
              <a:rPr lang="en-US" smtClean="0"/>
              <a:pPr>
                <a:defRPr/>
              </a:pPr>
              <a:t>‹#›</a:t>
            </a:fld>
            <a:endParaRPr lang="en-US"/>
          </a:p>
        </p:txBody>
      </p:sp>
    </p:spTree>
    <p:extLst>
      <p:ext uri="{BB962C8B-B14F-4D97-AF65-F5344CB8AC3E}">
        <p14:creationId xmlns:p14="http://schemas.microsoft.com/office/powerpoint/2010/main" val="12868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B8BB89F-8C1F-4D23-913A-BC190955CE6F}" type="slidenum">
              <a:rPr lang="en-US" smtClean="0"/>
              <a:pPr>
                <a:defRPr/>
              </a:pPr>
              <a:t>‹#›</a:t>
            </a:fld>
            <a:endParaRPr lang="en-US"/>
          </a:p>
        </p:txBody>
      </p:sp>
    </p:spTree>
    <p:extLst>
      <p:ext uri="{BB962C8B-B14F-4D97-AF65-F5344CB8AC3E}">
        <p14:creationId xmlns:p14="http://schemas.microsoft.com/office/powerpoint/2010/main" val="414837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587B421-BE73-4F46-A154-5A9FC6937CFF}" type="slidenum">
              <a:rPr lang="en-US" smtClean="0"/>
              <a:pPr>
                <a:defRPr/>
              </a:pPr>
              <a:t>‹#›</a:t>
            </a:fld>
            <a:endParaRPr lang="en-US"/>
          </a:p>
        </p:txBody>
      </p:sp>
    </p:spTree>
    <p:extLst>
      <p:ext uri="{BB962C8B-B14F-4D97-AF65-F5344CB8AC3E}">
        <p14:creationId xmlns:p14="http://schemas.microsoft.com/office/powerpoint/2010/main" val="222724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403DD2F-2B71-4E1A-B0A5-73416694902C}" type="slidenum">
              <a:rPr lang="en-US" smtClean="0"/>
              <a:pPr>
                <a:defRPr/>
              </a:pPr>
              <a:t>‹#›</a:t>
            </a:fld>
            <a:endParaRPr lang="en-US"/>
          </a:p>
        </p:txBody>
      </p:sp>
    </p:spTree>
    <p:extLst>
      <p:ext uri="{BB962C8B-B14F-4D97-AF65-F5344CB8AC3E}">
        <p14:creationId xmlns:p14="http://schemas.microsoft.com/office/powerpoint/2010/main" val="39089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20611CF-A673-4832-915A-36C874DA1006}" type="slidenum">
              <a:rPr lang="en-US" smtClean="0"/>
              <a:pPr>
                <a:defRPr/>
              </a:pPr>
              <a:t>‹#›</a:t>
            </a:fld>
            <a:endParaRPr lang="en-US"/>
          </a:p>
        </p:txBody>
      </p:sp>
    </p:spTree>
    <p:extLst>
      <p:ext uri="{BB962C8B-B14F-4D97-AF65-F5344CB8AC3E}">
        <p14:creationId xmlns:p14="http://schemas.microsoft.com/office/powerpoint/2010/main" val="176786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2E62BD9-F34B-42D7-ACE4-DC9F382F35A7}" type="slidenum">
              <a:rPr lang="en-US" smtClean="0"/>
              <a:pPr>
                <a:defRPr/>
              </a:pPr>
              <a:t>‹#›</a:t>
            </a:fld>
            <a:endParaRPr lang="en-US"/>
          </a:p>
        </p:txBody>
      </p:sp>
    </p:spTree>
    <p:extLst>
      <p:ext uri="{BB962C8B-B14F-4D97-AF65-F5344CB8AC3E}">
        <p14:creationId xmlns:p14="http://schemas.microsoft.com/office/powerpoint/2010/main" val="3885058786"/>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fld id="{5DD0FE94-6EF9-4D68-89C7-E5C37A09A9C0}" type="slidenum">
              <a:rPr lang="en-US" smtClean="0"/>
              <a:pPr>
                <a:defRPr/>
              </a:pPr>
              <a:t>‹#›</a:t>
            </a:fld>
            <a:endParaRPr lang="en-US"/>
          </a:p>
        </p:txBody>
      </p:sp>
    </p:spTree>
    <p:extLst>
      <p:ext uri="{BB962C8B-B14F-4D97-AF65-F5344CB8AC3E}">
        <p14:creationId xmlns:p14="http://schemas.microsoft.com/office/powerpoint/2010/main" val="2307730123"/>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8.bin"/><Relationship Id="rId5" Type="http://schemas.openxmlformats.org/officeDocument/2006/relationships/image" Target="../media/image15.wmf"/><Relationship Id="rId6" Type="http://schemas.openxmlformats.org/officeDocument/2006/relationships/oleObject" Target="../embeddings/oleObject9.bin"/><Relationship Id="rId7" Type="http://schemas.openxmlformats.org/officeDocument/2006/relationships/image" Target="../media/image16.wmf"/><Relationship Id="rId8" Type="http://schemas.openxmlformats.org/officeDocument/2006/relationships/oleObject" Target="../embeddings/oleObject10.bin"/><Relationship Id="rId9" Type="http://schemas.openxmlformats.org/officeDocument/2006/relationships/image" Target="../media/image1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1.bin"/><Relationship Id="rId5" Type="http://schemas.openxmlformats.org/officeDocument/2006/relationships/image" Target="../media/image20.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2.bin"/><Relationship Id="rId5" Type="http://schemas.openxmlformats.org/officeDocument/2006/relationships/image" Target="../media/image22.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3.bin"/><Relationship Id="rId5" Type="http://schemas.openxmlformats.org/officeDocument/2006/relationships/image" Target="../media/image23.emf"/><Relationship Id="rId6" Type="http://schemas.openxmlformats.org/officeDocument/2006/relationships/oleObject" Target="../embeddings/oleObject14.bin"/><Relationship Id="rId7" Type="http://schemas.openxmlformats.org/officeDocument/2006/relationships/image" Target="../media/image22.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5.emf"/><Relationship Id="rId5" Type="http://schemas.openxmlformats.org/officeDocument/2006/relationships/oleObject" Target="../embeddings/oleObject15.bin"/><Relationship Id="rId6" Type="http://schemas.openxmlformats.org/officeDocument/2006/relationships/image" Target="../media/image24.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6.bin"/><Relationship Id="rId5" Type="http://schemas.openxmlformats.org/officeDocument/2006/relationships/image" Target="../media/image26.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image" Target="../media/image7.emf"/><Relationship Id="rId5" Type="http://schemas.openxmlformats.org/officeDocument/2006/relationships/oleObject" Target="../embeddings/oleObject1.bin"/><Relationship Id="rId6" Type="http://schemas.openxmlformats.org/officeDocument/2006/relationships/image" Target="../media/image3.wmf"/><Relationship Id="rId7" Type="http://schemas.openxmlformats.org/officeDocument/2006/relationships/oleObject" Target="../embeddings/oleObject2.bin"/><Relationship Id="rId8" Type="http://schemas.openxmlformats.org/officeDocument/2006/relationships/image" Target="../media/image4.wmf"/><Relationship Id="rId9" Type="http://schemas.openxmlformats.org/officeDocument/2006/relationships/oleObject" Target="../embeddings/oleObject3.bin"/><Relationship Id="rId10"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5.bin"/><Relationship Id="rId5" Type="http://schemas.openxmlformats.org/officeDocument/2006/relationships/image" Target="../media/image8.wmf"/><Relationship Id="rId6" Type="http://schemas.openxmlformats.org/officeDocument/2006/relationships/oleObject" Target="../embeddings/oleObject6.bin"/><Relationship Id="rId7" Type="http://schemas.openxmlformats.org/officeDocument/2006/relationships/image" Target="../media/image9.wmf"/><Relationship Id="rId8" Type="http://schemas.openxmlformats.org/officeDocument/2006/relationships/oleObject" Target="../embeddings/oleObject7.bin"/><Relationship Id="rId9"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8305800" cy="3505200"/>
          </a:xfrm>
        </p:spPr>
        <p:txBody>
          <a:bodyPr>
            <a:normAutofit/>
          </a:bodyPr>
          <a:lstStyle/>
          <a:p>
            <a:pPr algn="l"/>
            <a:r>
              <a:rPr lang="en-US" sz="4000" b="1" dirty="0" smtClean="0"/>
              <a:t>   </a:t>
            </a:r>
            <a:br>
              <a:rPr lang="en-US" sz="4000" b="1" dirty="0" smtClean="0"/>
            </a:br>
            <a:r>
              <a:rPr lang="en-US" sz="4000" b="1" dirty="0" smtClean="0"/>
              <a:t>Modeling control strategies: vaccination</a:t>
            </a:r>
            <a:br>
              <a:rPr lang="en-US" sz="4000" b="1" dirty="0" smtClean="0"/>
            </a:br>
            <a:r>
              <a:rPr lang="en-US" sz="4000" b="1" dirty="0"/>
              <a:t/>
            </a:r>
            <a:br>
              <a:rPr lang="en-US" sz="4000" b="1" dirty="0"/>
            </a:br>
            <a:endParaRPr lang="en-US" sz="4000" b="1" dirty="0"/>
          </a:p>
        </p:txBody>
      </p:sp>
      <p:sp>
        <p:nvSpPr>
          <p:cNvPr id="3" name="Subtitle 2"/>
          <p:cNvSpPr>
            <a:spLocks noGrp="1"/>
          </p:cNvSpPr>
          <p:nvPr>
            <p:ph type="subTitle" idx="1"/>
          </p:nvPr>
        </p:nvSpPr>
        <p:spPr>
          <a:xfrm>
            <a:off x="1905000" y="4572000"/>
            <a:ext cx="6400800" cy="1600200"/>
          </a:xfrm>
        </p:spPr>
        <p:txBody>
          <a:bodyPr/>
          <a:lstStyle/>
          <a:p>
            <a:r>
              <a:rPr lang="en-US" dirty="0" smtClean="0">
                <a:latin typeface="Arial" panose="020B0604020202020204" pitchFamily="34" charset="0"/>
                <a:cs typeface="Arial" panose="020B0604020202020204" pitchFamily="34" charset="0"/>
              </a:rPr>
              <a:t>Cristina Lanzas</a:t>
            </a:r>
          </a:p>
          <a:p>
            <a:r>
              <a:rPr lang="en-US" dirty="0" smtClean="0">
                <a:latin typeface="Arial" panose="020B0604020202020204" pitchFamily="34" charset="0"/>
                <a:cs typeface="Arial" panose="020B0604020202020204" pitchFamily="34" charset="0"/>
              </a:rPr>
              <a:t>CBS 810 Infectious disease modeling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81000"/>
            <a:ext cx="7732565" cy="5475083"/>
          </a:xfrm>
          <a:prstGeom prst="rect">
            <a:avLst/>
          </a:prstGeom>
        </p:spPr>
      </p:pic>
      <p:sp>
        <p:nvSpPr>
          <p:cNvPr id="5" name="TextBox 4"/>
          <p:cNvSpPr txBox="1"/>
          <p:nvPr/>
        </p:nvSpPr>
        <p:spPr>
          <a:xfrm>
            <a:off x="2667000" y="6400800"/>
            <a:ext cx="5638800" cy="369332"/>
          </a:xfrm>
          <a:prstGeom prst="rect">
            <a:avLst/>
          </a:prstGeom>
          <a:noFill/>
        </p:spPr>
        <p:txBody>
          <a:bodyPr wrap="square" rtlCol="0">
            <a:spAutoFit/>
          </a:bodyPr>
          <a:lstStyle/>
          <a:p>
            <a:r>
              <a:rPr lang="en-US" dirty="0" smtClean="0"/>
              <a:t>Anderson et al. Lancet 350: 1466-70 (1997)</a:t>
            </a:r>
            <a:endParaRPr lang="en-US" dirty="0"/>
          </a:p>
        </p:txBody>
      </p:sp>
    </p:spTree>
    <p:extLst>
      <p:ext uri="{BB962C8B-B14F-4D97-AF65-F5344CB8AC3E}">
        <p14:creationId xmlns:p14="http://schemas.microsoft.com/office/powerpoint/2010/main" val="37668934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056" y="6257085"/>
            <a:ext cx="2455489" cy="3781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228" y="1012732"/>
            <a:ext cx="7512144" cy="48283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AutoShape 3"/>
          <p:cNvSpPr>
            <a:spLocks noChangeArrowheads="1"/>
          </p:cNvSpPr>
          <p:nvPr/>
        </p:nvSpPr>
        <p:spPr bwMode="auto">
          <a:xfrm>
            <a:off x="537883" y="161085"/>
            <a:ext cx="8068235" cy="645739"/>
          </a:xfrm>
          <a:custGeom>
            <a:avLst/>
            <a:gdLst/>
            <a:ahLst/>
            <a:cxnLst>
              <a:cxn ang="0">
                <a:pos x="r" y="vc"/>
              </a:cxn>
              <a:cxn ang="5400000">
                <a:pos x="hc" y="b"/>
              </a:cxn>
              <a:cxn ang="10800000">
                <a:pos x="l" y="vc"/>
              </a:cxn>
              <a:cxn ang="16200000">
                <a:pos x="hc" y="t"/>
              </a:cxn>
            </a:cxnLst>
            <a:rect l="0" t="0" r="r" b="b"/>
            <a:pathLst>
              <a:path w="21600" h="21600">
                <a:moveTo>
                  <a:pt x="0" y="0"/>
                </a:moveTo>
                <a:lnTo>
                  <a:pt x="0" y="21600"/>
                </a:lnTo>
                <a:lnTo>
                  <a:pt x="21600" y="21600"/>
                </a:lnTo>
                <a:lnTo>
                  <a:pt x="2160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panose="020B0604020202020204" pitchFamily="34" charset="0"/>
                <a:ea typeface="ＭＳ Ｐゴシック"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panose="020B0604020202020204" pitchFamily="34" charset="0"/>
                <a:ea typeface="ＭＳ Ｐゴシック"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panose="020B0604020202020204" pitchFamily="34" charset="0"/>
                <a:ea typeface="ＭＳ Ｐゴシック"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panose="020B0604020202020204" pitchFamily="34" charset="0"/>
                <a:ea typeface="ＭＳ Ｐゴシック"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FFFFFF"/>
                </a:solidFill>
                <a:latin typeface="Arial" panose="020B0604020202020204" pitchFamily="34" charset="0"/>
                <a:ea typeface="ＭＳ Ｐゴシック" panose="020B0600070205080204" pitchFamily="34" charset="-128"/>
              </a:defRPr>
            </a:lvl9pPr>
          </a:lstStyle>
          <a:p>
            <a:pPr algn="ctr">
              <a:lnSpc>
                <a:spcPct val="97000"/>
              </a:lnSpc>
            </a:pPr>
            <a:r>
              <a:rPr lang="en-US" altLang="en-US" sz="1412" b="1">
                <a:cs typeface="Arial Unicode MS" panose="020B0604020202020204" pitchFamily="34" charset="-128"/>
              </a:rPr>
              <a:t>Measles Cases in the United States, 1994–2014.</a:t>
            </a:r>
          </a:p>
        </p:txBody>
      </p:sp>
      <p:sp>
        <p:nvSpPr>
          <p:cNvPr id="3076" name="Rectangle 4"/>
          <p:cNvSpPr>
            <a:spLocks noGrp="1" noChangeArrowheads="1"/>
          </p:cNvSpPr>
          <p:nvPr>
            <p:ph type="title"/>
          </p:nvPr>
        </p:nvSpPr>
        <p:spPr bwMode="auto">
          <a:xfrm>
            <a:off x="815228" y="6013357"/>
            <a:ext cx="5593136" cy="3207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12006" rIns="0" bIns="0" numCol="1" rtlCol="0" anchor="ctr" anchorCtr="0" compatLnSpc="1">
            <a:prstTxWarp prst="textNoShape">
              <a:avLst/>
            </a:prstTxWarp>
            <a:normAutofit/>
          </a:bodyPr>
          <a:lstStyle/>
          <a:p>
            <a:pPr>
              <a:tabLst>
                <a:tab pos="638769" algn="l"/>
                <a:tab pos="1277539" algn="l"/>
                <a:tab pos="1916308" algn="l"/>
                <a:tab pos="2555077" algn="l"/>
                <a:tab pos="3193847" algn="l"/>
                <a:tab pos="3832616" algn="l"/>
                <a:tab pos="4471386" algn="l"/>
                <a:tab pos="5110155" algn="l"/>
              </a:tabLst>
            </a:pPr>
            <a:r>
              <a:rPr lang="en-US" altLang="en-US" sz="1059" b="1" dirty="0">
                <a:cs typeface="Arial Unicode MS" panose="020B0604020202020204" pitchFamily="34" charset="-128"/>
              </a:rPr>
              <a:t>Orenstein W, </a:t>
            </a:r>
            <a:r>
              <a:rPr lang="en-US" altLang="en-US" sz="1059" b="1" dirty="0" err="1">
                <a:cs typeface="Arial Unicode MS" panose="020B0604020202020204" pitchFamily="34" charset="-128"/>
              </a:rPr>
              <a:t>Seib</a:t>
            </a:r>
            <a:r>
              <a:rPr lang="en-US" altLang="en-US" sz="1059" b="1" dirty="0">
                <a:cs typeface="Arial Unicode MS" panose="020B0604020202020204" pitchFamily="34" charset="-128"/>
              </a:rPr>
              <a:t> K. N </a:t>
            </a:r>
            <a:r>
              <a:rPr lang="en-US" altLang="en-US" sz="1059" b="1" dirty="0" err="1">
                <a:cs typeface="Arial Unicode MS" panose="020B0604020202020204" pitchFamily="34" charset="-128"/>
              </a:rPr>
              <a:t>Engl</a:t>
            </a:r>
            <a:r>
              <a:rPr lang="en-US" altLang="en-US" sz="1059" b="1" dirty="0">
                <a:cs typeface="Arial Unicode MS" panose="020B0604020202020204" pitchFamily="34" charset="-128"/>
              </a:rPr>
              <a:t> J Med 2014;371:1661-1663.</a:t>
            </a:r>
          </a:p>
        </p:txBody>
      </p:sp>
    </p:spTree>
    <p:extLst>
      <p:ext uri="{BB962C8B-B14F-4D97-AF65-F5344CB8AC3E}">
        <p14:creationId xmlns:p14="http://schemas.microsoft.com/office/powerpoint/2010/main" val="378336345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228600" y="228600"/>
            <a:ext cx="8610600" cy="685800"/>
          </a:xfrm>
        </p:spPr>
        <p:txBody>
          <a:bodyPr>
            <a:normAutofit fontScale="90000"/>
          </a:bodyPr>
          <a:lstStyle/>
          <a:p>
            <a:pPr eaLnBrk="1" hangingPunct="1"/>
            <a:r>
              <a:rPr lang="en-US" sz="4000" b="1" dirty="0" smtClean="0"/>
              <a:t>Life-long immunity, sterilizing immunity (pediatric vaccination)</a:t>
            </a:r>
          </a:p>
        </p:txBody>
      </p:sp>
      <p:grpSp>
        <p:nvGrpSpPr>
          <p:cNvPr id="4103" name="Group 3"/>
          <p:cNvGrpSpPr>
            <a:grpSpLocks/>
          </p:cNvGrpSpPr>
          <p:nvPr/>
        </p:nvGrpSpPr>
        <p:grpSpPr bwMode="auto">
          <a:xfrm>
            <a:off x="609600" y="1752600"/>
            <a:ext cx="2209800" cy="3886200"/>
            <a:chOff x="864" y="1200"/>
            <a:chExt cx="1392" cy="2448"/>
          </a:xfrm>
        </p:grpSpPr>
        <p:grpSp>
          <p:nvGrpSpPr>
            <p:cNvPr id="4118" name="Group 4"/>
            <p:cNvGrpSpPr>
              <a:grpSpLocks/>
            </p:cNvGrpSpPr>
            <p:nvPr/>
          </p:nvGrpSpPr>
          <p:grpSpPr bwMode="auto">
            <a:xfrm>
              <a:off x="864" y="1200"/>
              <a:ext cx="768" cy="528"/>
              <a:chOff x="864" y="1200"/>
              <a:chExt cx="768" cy="528"/>
            </a:xfrm>
          </p:grpSpPr>
          <p:sp>
            <p:nvSpPr>
              <p:cNvPr id="4131" name="Rectangle 5"/>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32" name="Text Box 6"/>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a:latin typeface="Times New Roman" pitchFamily="18" charset="0"/>
                  </a:rPr>
                  <a:t>S</a:t>
                </a:r>
              </a:p>
            </p:txBody>
          </p:sp>
        </p:grpSp>
        <p:grpSp>
          <p:nvGrpSpPr>
            <p:cNvPr id="4119" name="Group 7"/>
            <p:cNvGrpSpPr>
              <a:grpSpLocks/>
            </p:cNvGrpSpPr>
            <p:nvPr/>
          </p:nvGrpSpPr>
          <p:grpSpPr bwMode="auto">
            <a:xfrm>
              <a:off x="864" y="2160"/>
              <a:ext cx="768" cy="528"/>
              <a:chOff x="864" y="1200"/>
              <a:chExt cx="768" cy="528"/>
            </a:xfrm>
          </p:grpSpPr>
          <p:sp>
            <p:nvSpPr>
              <p:cNvPr id="4129" name="Rectangle 8"/>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30" name="Text Box 9"/>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a:latin typeface="Times New Roman" pitchFamily="18" charset="0"/>
                  </a:rPr>
                  <a:t>I</a:t>
                </a:r>
              </a:p>
            </p:txBody>
          </p:sp>
        </p:grpSp>
        <p:grpSp>
          <p:nvGrpSpPr>
            <p:cNvPr id="4120" name="Group 10"/>
            <p:cNvGrpSpPr>
              <a:grpSpLocks/>
            </p:cNvGrpSpPr>
            <p:nvPr/>
          </p:nvGrpSpPr>
          <p:grpSpPr bwMode="auto">
            <a:xfrm>
              <a:off x="864" y="3120"/>
              <a:ext cx="768" cy="528"/>
              <a:chOff x="864" y="1200"/>
              <a:chExt cx="768" cy="528"/>
            </a:xfrm>
          </p:grpSpPr>
          <p:sp>
            <p:nvSpPr>
              <p:cNvPr id="4127" name="Rectangle 11"/>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8" name="Text Box 12"/>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a:latin typeface="Times New Roman" pitchFamily="18" charset="0"/>
                  </a:rPr>
                  <a:t>R</a:t>
                </a:r>
              </a:p>
            </p:txBody>
          </p:sp>
        </p:grpSp>
        <p:sp>
          <p:nvSpPr>
            <p:cNvPr id="4121" name="Line 13"/>
            <p:cNvSpPr>
              <a:spLocks noChangeShapeType="1"/>
            </p:cNvSpPr>
            <p:nvPr/>
          </p:nvSpPr>
          <p:spPr bwMode="auto">
            <a:xfrm>
              <a:off x="1200" y="1728"/>
              <a:ext cx="0" cy="43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22" name="Line 14"/>
            <p:cNvSpPr>
              <a:spLocks noChangeShapeType="1"/>
            </p:cNvSpPr>
            <p:nvPr/>
          </p:nvSpPr>
          <p:spPr bwMode="auto">
            <a:xfrm>
              <a:off x="1200" y="2688"/>
              <a:ext cx="0" cy="43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24" name="Line 18"/>
            <p:cNvSpPr>
              <a:spLocks noChangeShapeType="1"/>
            </p:cNvSpPr>
            <p:nvPr/>
          </p:nvSpPr>
          <p:spPr bwMode="auto">
            <a:xfrm>
              <a:off x="1632" y="1432"/>
              <a:ext cx="624"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grpSp>
      <p:sp>
        <p:nvSpPr>
          <p:cNvPr id="4104" name="Rectangle 1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4098" name="Object 20"/>
          <p:cNvGraphicFramePr>
            <a:graphicFrameLocks noChangeAspect="1"/>
          </p:cNvGraphicFramePr>
          <p:nvPr>
            <p:extLst>
              <p:ext uri="{D42A27DB-BD31-4B8C-83A1-F6EECF244321}">
                <p14:modId xmlns:p14="http://schemas.microsoft.com/office/powerpoint/2010/main" val="1046094036"/>
              </p:ext>
            </p:extLst>
          </p:nvPr>
        </p:nvGraphicFramePr>
        <p:xfrm>
          <a:off x="4794250" y="1450975"/>
          <a:ext cx="3873500" cy="908050"/>
        </p:xfrm>
        <a:graphic>
          <a:graphicData uri="http://schemas.openxmlformats.org/presentationml/2006/ole">
            <mc:AlternateContent xmlns:mc="http://schemas.openxmlformats.org/markup-compatibility/2006">
              <mc:Choice xmlns:v="urn:schemas-microsoft-com:vml" Requires="v">
                <p:oleObj spid="_x0000_s2326" name="Equation" r:id="rId4" imgW="1663560" imgH="393480" progId="Equation.3">
                  <p:embed/>
                </p:oleObj>
              </mc:Choice>
              <mc:Fallback>
                <p:oleObj name="Equation" r:id="rId4" imgW="166356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0" y="1450975"/>
                        <a:ext cx="3873500" cy="908050"/>
                      </a:xfrm>
                      <a:prstGeom prst="rect">
                        <a:avLst/>
                      </a:prstGeom>
                      <a:solidFill>
                        <a:schemeClr val="tx1"/>
                      </a:solidFill>
                      <a:extLst/>
                    </p:spPr>
                  </p:pic>
                </p:oleObj>
              </mc:Fallback>
            </mc:AlternateContent>
          </a:graphicData>
        </a:graphic>
      </p:graphicFrame>
      <p:sp>
        <p:nvSpPr>
          <p:cNvPr id="4105" name="Rectangle 21"/>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06" name="Rectangle 23"/>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4100" name="Object 24"/>
          <p:cNvGraphicFramePr>
            <a:graphicFrameLocks noChangeAspect="1"/>
          </p:cNvGraphicFramePr>
          <p:nvPr>
            <p:extLst>
              <p:ext uri="{D42A27DB-BD31-4B8C-83A1-F6EECF244321}">
                <p14:modId xmlns:p14="http://schemas.microsoft.com/office/powerpoint/2010/main" val="3912472722"/>
              </p:ext>
            </p:extLst>
          </p:nvPr>
        </p:nvGraphicFramePr>
        <p:xfrm>
          <a:off x="4914900" y="3186907"/>
          <a:ext cx="3048000" cy="803275"/>
        </p:xfrm>
        <a:graphic>
          <a:graphicData uri="http://schemas.openxmlformats.org/presentationml/2006/ole">
            <mc:AlternateContent xmlns:mc="http://schemas.openxmlformats.org/markup-compatibility/2006">
              <mc:Choice xmlns:v="urn:schemas-microsoft-com:vml" Requires="v">
                <p:oleObj spid="_x0000_s2327" name="Equation" r:id="rId6" imgW="1143000" imgH="393700" progId="Equation.3">
                  <p:embed/>
                </p:oleObj>
              </mc:Choice>
              <mc:Fallback>
                <p:oleObj name="Equation" r:id="rId6" imgW="11430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4900" y="3186907"/>
                        <a:ext cx="3048000" cy="803275"/>
                      </a:xfrm>
                      <a:prstGeom prst="rect">
                        <a:avLst/>
                      </a:prstGeom>
                      <a:solidFill>
                        <a:schemeClr val="tx1"/>
                      </a:solidFill>
                      <a:extLst/>
                    </p:spPr>
                  </p:pic>
                </p:oleObj>
              </mc:Fallback>
            </mc:AlternateContent>
          </a:graphicData>
        </a:graphic>
      </p:graphicFrame>
      <p:sp>
        <p:nvSpPr>
          <p:cNvPr id="4107" name="Rectangle 2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4101" name="Object 26"/>
          <p:cNvGraphicFramePr>
            <a:graphicFrameLocks noChangeAspect="1"/>
          </p:cNvGraphicFramePr>
          <p:nvPr>
            <p:extLst>
              <p:ext uri="{D42A27DB-BD31-4B8C-83A1-F6EECF244321}">
                <p14:modId xmlns:p14="http://schemas.microsoft.com/office/powerpoint/2010/main" val="2858430906"/>
              </p:ext>
            </p:extLst>
          </p:nvPr>
        </p:nvGraphicFramePr>
        <p:xfrm>
          <a:off x="4651375" y="4526756"/>
          <a:ext cx="3803650" cy="852488"/>
        </p:xfrm>
        <a:graphic>
          <a:graphicData uri="http://schemas.openxmlformats.org/presentationml/2006/ole">
            <mc:AlternateContent xmlns:mc="http://schemas.openxmlformats.org/markup-compatibility/2006">
              <mc:Choice xmlns:v="urn:schemas-microsoft-com:vml" Requires="v">
                <p:oleObj spid="_x0000_s2328" name="Equation" r:id="rId8" imgW="1307880" imgH="393480" progId="Equation.3">
                  <p:embed/>
                </p:oleObj>
              </mc:Choice>
              <mc:Fallback>
                <p:oleObj name="Equation" r:id="rId8" imgW="1307880" imgH="393480" progId="Equation.3">
                  <p:embed/>
                  <p:pic>
                    <p:nvPicPr>
                      <p:cNvPr id="0" name=""/>
                      <p:cNvPicPr>
                        <a:picLocks noChangeAspect="1" noChangeArrowheads="1"/>
                      </p:cNvPicPr>
                      <p:nvPr/>
                    </p:nvPicPr>
                    <p:blipFill>
                      <a:blip r:embed="rId9"/>
                      <a:srcRect/>
                      <a:stretch>
                        <a:fillRect/>
                      </a:stretch>
                    </p:blipFill>
                    <p:spPr bwMode="auto">
                      <a:xfrm>
                        <a:off x="4651375" y="4526756"/>
                        <a:ext cx="3803650" cy="852488"/>
                      </a:xfrm>
                      <a:prstGeom prst="rect">
                        <a:avLst/>
                      </a:prstGeom>
                      <a:solidFill>
                        <a:schemeClr val="tx1"/>
                      </a:solidFill>
                      <a:extLst/>
                    </p:spPr>
                  </p:pic>
                </p:oleObj>
              </mc:Fallback>
            </mc:AlternateContent>
          </a:graphicData>
        </a:graphic>
      </p:graphicFrame>
      <p:sp>
        <p:nvSpPr>
          <p:cNvPr id="4108" name="Text Box 27"/>
          <p:cNvSpPr txBox="1">
            <a:spLocks noChangeArrowheads="1"/>
          </p:cNvSpPr>
          <p:nvPr/>
        </p:nvSpPr>
        <p:spPr bwMode="auto">
          <a:xfrm>
            <a:off x="5410200" y="2368417"/>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1600" b="0" i="1">
                <a:latin typeface="Times New Roman" pitchFamily="18" charset="0"/>
              </a:rPr>
              <a:t>unvaccinated births</a:t>
            </a:r>
          </a:p>
        </p:txBody>
      </p:sp>
      <p:sp>
        <p:nvSpPr>
          <p:cNvPr id="4109" name="Text Box 28"/>
          <p:cNvSpPr txBox="1">
            <a:spLocks noChangeArrowheads="1"/>
          </p:cNvSpPr>
          <p:nvPr/>
        </p:nvSpPr>
        <p:spPr bwMode="auto">
          <a:xfrm>
            <a:off x="5359400" y="5395912"/>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1600" b="0" i="1" dirty="0">
                <a:latin typeface="Times New Roman" pitchFamily="18" charset="0"/>
              </a:rPr>
              <a:t>vaccinated births</a:t>
            </a:r>
          </a:p>
        </p:txBody>
      </p:sp>
      <p:sp>
        <p:nvSpPr>
          <p:cNvPr id="4110" name="Text Box 29"/>
          <p:cNvSpPr txBox="1">
            <a:spLocks noChangeArrowheads="1"/>
          </p:cNvSpPr>
          <p:nvPr/>
        </p:nvSpPr>
        <p:spPr bwMode="auto">
          <a:xfrm>
            <a:off x="6781800" y="24384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1600" b="0" i="1">
                <a:latin typeface="Times New Roman" pitchFamily="18" charset="0"/>
              </a:rPr>
              <a:t>infections</a:t>
            </a:r>
          </a:p>
        </p:txBody>
      </p:sp>
      <p:sp>
        <p:nvSpPr>
          <p:cNvPr id="4111" name="Text Box 30"/>
          <p:cNvSpPr txBox="1">
            <a:spLocks noChangeArrowheads="1"/>
          </p:cNvSpPr>
          <p:nvPr/>
        </p:nvSpPr>
        <p:spPr bwMode="auto">
          <a:xfrm>
            <a:off x="5410200" y="40068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1600" b="0" i="1">
                <a:latin typeface="Times New Roman" pitchFamily="18" charset="0"/>
              </a:rPr>
              <a:t>infections</a:t>
            </a:r>
          </a:p>
        </p:txBody>
      </p:sp>
      <p:sp>
        <p:nvSpPr>
          <p:cNvPr id="4112" name="Text Box 31"/>
          <p:cNvSpPr txBox="1">
            <a:spLocks noChangeArrowheads="1"/>
          </p:cNvSpPr>
          <p:nvPr/>
        </p:nvSpPr>
        <p:spPr bwMode="auto">
          <a:xfrm>
            <a:off x="6377874" y="3982085"/>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1600" b="0" i="1" dirty="0">
                <a:latin typeface="Times New Roman" pitchFamily="18" charset="0"/>
              </a:rPr>
              <a:t>recoveries</a:t>
            </a:r>
          </a:p>
        </p:txBody>
      </p:sp>
      <p:sp>
        <p:nvSpPr>
          <p:cNvPr id="4113" name="Text Box 32"/>
          <p:cNvSpPr txBox="1">
            <a:spLocks noChangeArrowheads="1"/>
          </p:cNvSpPr>
          <p:nvPr/>
        </p:nvSpPr>
        <p:spPr bwMode="auto">
          <a:xfrm>
            <a:off x="7556500" y="55181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1600" b="0" i="1" dirty="0">
                <a:latin typeface="Times New Roman" pitchFamily="18" charset="0"/>
              </a:rPr>
              <a:t>deaths</a:t>
            </a:r>
          </a:p>
        </p:txBody>
      </p:sp>
      <p:sp>
        <p:nvSpPr>
          <p:cNvPr id="4114" name="Text Box 33"/>
          <p:cNvSpPr txBox="1">
            <a:spLocks noChangeArrowheads="1"/>
          </p:cNvSpPr>
          <p:nvPr/>
        </p:nvSpPr>
        <p:spPr bwMode="auto">
          <a:xfrm>
            <a:off x="6667500" y="55181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1600" b="0" i="1" dirty="0">
                <a:latin typeface="Times New Roman" pitchFamily="18" charset="0"/>
              </a:rPr>
              <a:t>recoveries</a:t>
            </a:r>
          </a:p>
        </p:txBody>
      </p:sp>
      <p:sp>
        <p:nvSpPr>
          <p:cNvPr id="4115" name="Text Box 34"/>
          <p:cNvSpPr txBox="1">
            <a:spLocks noChangeArrowheads="1"/>
          </p:cNvSpPr>
          <p:nvPr/>
        </p:nvSpPr>
        <p:spPr bwMode="auto">
          <a:xfrm>
            <a:off x="7170387" y="3990419"/>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1600" b="0" i="1">
                <a:latin typeface="Times New Roman" pitchFamily="18" charset="0"/>
              </a:rPr>
              <a:t>deaths</a:t>
            </a:r>
          </a:p>
        </p:txBody>
      </p:sp>
      <p:sp>
        <p:nvSpPr>
          <p:cNvPr id="4117" name="Text Box 36"/>
          <p:cNvSpPr txBox="1">
            <a:spLocks noChangeArrowheads="1"/>
          </p:cNvSpPr>
          <p:nvPr/>
        </p:nvSpPr>
        <p:spPr bwMode="auto">
          <a:xfrm>
            <a:off x="8001000" y="2438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1600" b="0" i="1">
                <a:latin typeface="Times New Roman" pitchFamily="18" charset="0"/>
              </a:rPr>
              <a:t>deaths</a:t>
            </a:r>
          </a:p>
        </p:txBody>
      </p:sp>
      <p:cxnSp>
        <p:nvCxnSpPr>
          <p:cNvPr id="3" name="Straight Connector 2"/>
          <p:cNvCxnSpPr>
            <a:stCxn id="4124" idx="1"/>
          </p:cNvCxnSpPr>
          <p:nvPr/>
        </p:nvCxnSpPr>
        <p:spPr>
          <a:xfrm>
            <a:off x="2819400" y="2120901"/>
            <a:ext cx="0" cy="3098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828800" y="5242719"/>
            <a:ext cx="99060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1402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752600"/>
            <a:ext cx="8839200" cy="3962400"/>
          </a:xfrm>
          <a:prstGeom prst="rect">
            <a:avLst/>
          </a:prstGeom>
          <a:solidFill>
            <a:schemeClr val="tx2">
              <a:lumMod val="40000"/>
              <a:lumOff val="60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82" name="Rectangle 2"/>
          <p:cNvSpPr>
            <a:spLocks noChangeArrowheads="1"/>
          </p:cNvSpPr>
          <p:nvPr/>
        </p:nvSpPr>
        <p:spPr bwMode="auto">
          <a:xfrm>
            <a:off x="228600" y="3048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3600" b="1" dirty="0">
                <a:solidFill>
                  <a:schemeClr val="tx2"/>
                </a:solidFill>
                <a:latin typeface="Tahoma" pitchFamily="34" charset="0"/>
              </a:rPr>
              <a:t>Infection disease dynamics under vaccination</a:t>
            </a:r>
          </a:p>
        </p:txBody>
      </p:sp>
      <p:pic>
        <p:nvPicPr>
          <p:cNvPr id="20483"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52400" y="2324100"/>
            <a:ext cx="4191000" cy="3143250"/>
          </a:xfrm>
          <a:noFill/>
        </p:spPr>
      </p:pic>
      <p:pic>
        <p:nvPicPr>
          <p:cNvPr id="20484"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724400" y="2209800"/>
            <a:ext cx="4267200" cy="3200400"/>
          </a:xfrm>
          <a:noFill/>
        </p:spPr>
      </p:pic>
      <p:sp>
        <p:nvSpPr>
          <p:cNvPr id="20485" name="Line 5"/>
          <p:cNvSpPr>
            <a:spLocks noChangeShapeType="1"/>
          </p:cNvSpPr>
          <p:nvPr/>
        </p:nvSpPr>
        <p:spPr bwMode="auto">
          <a:xfrm>
            <a:off x="1295400" y="4876800"/>
            <a:ext cx="1447800" cy="1066800"/>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6" name="Text Box 6"/>
          <p:cNvSpPr txBox="1">
            <a:spLocks noChangeArrowheads="1"/>
          </p:cNvSpPr>
          <p:nvPr/>
        </p:nvSpPr>
        <p:spPr bwMode="auto">
          <a:xfrm>
            <a:off x="2514600" y="60198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atin typeface="Times New Roman" pitchFamily="18" charset="0"/>
              </a:rPr>
              <a:t>Eradication</a:t>
            </a:r>
          </a:p>
        </p:txBody>
      </p:sp>
      <p:sp>
        <p:nvSpPr>
          <p:cNvPr id="20487" name="Line 7"/>
          <p:cNvSpPr>
            <a:spLocks noChangeShapeType="1"/>
          </p:cNvSpPr>
          <p:nvPr/>
        </p:nvSpPr>
        <p:spPr bwMode="auto">
          <a:xfrm>
            <a:off x="2286000" y="4800600"/>
            <a:ext cx="2286000" cy="99060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8" name="Text Box 8"/>
          <p:cNvSpPr txBox="1">
            <a:spLocks noChangeArrowheads="1"/>
          </p:cNvSpPr>
          <p:nvPr/>
        </p:nvSpPr>
        <p:spPr bwMode="auto">
          <a:xfrm>
            <a:off x="4572000" y="57150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atin typeface="Times New Roman" pitchFamily="18" charset="0"/>
              </a:rPr>
              <a:t>Relapse after a ‘honey-moon period’</a:t>
            </a:r>
          </a:p>
        </p:txBody>
      </p:sp>
      <p:sp>
        <p:nvSpPr>
          <p:cNvPr id="20489" name="Line 9"/>
          <p:cNvSpPr>
            <a:spLocks noChangeShapeType="1"/>
          </p:cNvSpPr>
          <p:nvPr/>
        </p:nvSpPr>
        <p:spPr bwMode="auto">
          <a:xfrm flipV="1">
            <a:off x="1752600" y="2286000"/>
            <a:ext cx="914400" cy="1600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0" name="Text Box 10"/>
          <p:cNvSpPr txBox="1">
            <a:spLocks noChangeArrowheads="1"/>
          </p:cNvSpPr>
          <p:nvPr/>
        </p:nvSpPr>
        <p:spPr bwMode="auto">
          <a:xfrm>
            <a:off x="2667000" y="17526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dirty="0">
                <a:solidFill>
                  <a:schemeClr val="bg1"/>
                </a:solidFill>
                <a:latin typeface="Times New Roman" pitchFamily="18" charset="0"/>
              </a:rPr>
              <a:t>Change frequency of epidemics</a:t>
            </a:r>
          </a:p>
        </p:txBody>
      </p:sp>
    </p:spTree>
    <p:extLst>
      <p:ext uri="{BB962C8B-B14F-4D97-AF65-F5344CB8AC3E}">
        <p14:creationId xmlns:p14="http://schemas.microsoft.com/office/powerpoint/2010/main" val="24378613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304800" y="1524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dirty="0" smtClean="0">
                <a:latin typeface="+mj-lt"/>
              </a:rPr>
              <a:t>Mass random </a:t>
            </a:r>
            <a:r>
              <a:rPr lang="en-US" sz="3200" dirty="0">
                <a:latin typeface="+mj-lt"/>
              </a:rPr>
              <a:t>v</a:t>
            </a:r>
            <a:r>
              <a:rPr lang="en-US" sz="3200" dirty="0" smtClean="0">
                <a:latin typeface="+mj-lt"/>
              </a:rPr>
              <a:t>accination program</a:t>
            </a:r>
            <a:endParaRPr lang="en-US" sz="3200" dirty="0">
              <a:latin typeface="+mj-lt"/>
            </a:endParaRPr>
          </a:p>
        </p:txBody>
      </p:sp>
      <p:graphicFrame>
        <p:nvGraphicFramePr>
          <p:cNvPr id="6146" name="Object 10"/>
          <p:cNvGraphicFramePr>
            <a:graphicFrameLocks noChangeAspect="1"/>
          </p:cNvGraphicFramePr>
          <p:nvPr>
            <p:extLst>
              <p:ext uri="{D42A27DB-BD31-4B8C-83A1-F6EECF244321}">
                <p14:modId xmlns:p14="http://schemas.microsoft.com/office/powerpoint/2010/main" val="2822908547"/>
              </p:ext>
            </p:extLst>
          </p:nvPr>
        </p:nvGraphicFramePr>
        <p:xfrm>
          <a:off x="1828800" y="1219200"/>
          <a:ext cx="1752600" cy="1063625"/>
        </p:xfrm>
        <a:graphic>
          <a:graphicData uri="http://schemas.openxmlformats.org/presentationml/2006/ole">
            <mc:AlternateContent xmlns:mc="http://schemas.openxmlformats.org/markup-compatibility/2006">
              <mc:Choice xmlns:v="urn:schemas-microsoft-com:vml" Requires="v">
                <p:oleObj spid="_x0000_s4195" name="Equation" r:id="rId4" imgW="711000" imgH="431640" progId="Equation.3">
                  <p:embed/>
                </p:oleObj>
              </mc:Choice>
              <mc:Fallback>
                <p:oleObj name="Equation" r:id="rId4" imgW="711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219200"/>
                        <a:ext cx="1752600" cy="1063625"/>
                      </a:xfrm>
                      <a:prstGeom prst="rect">
                        <a:avLst/>
                      </a:prstGeom>
                      <a:solidFill>
                        <a:schemeClr val="tx1"/>
                      </a:solidFill>
                      <a:ln>
                        <a:noFill/>
                      </a:ln>
                      <a:effectLst/>
                      <a:extLst/>
                    </p:spPr>
                  </p:pic>
                </p:oleObj>
              </mc:Fallback>
            </mc:AlternateContent>
          </a:graphicData>
        </a:graphic>
      </p:graphicFrame>
      <p:sp>
        <p:nvSpPr>
          <p:cNvPr id="6148" name="Text Box 11"/>
          <p:cNvSpPr txBox="1">
            <a:spLocks noChangeArrowheads="1"/>
          </p:cNvSpPr>
          <p:nvPr/>
        </p:nvSpPr>
        <p:spPr bwMode="auto">
          <a:xfrm>
            <a:off x="4191000" y="1295400"/>
            <a:ext cx="44196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dirty="0">
                <a:latin typeface="+mn-lt"/>
              </a:rPr>
              <a:t>Implies,</a:t>
            </a:r>
          </a:p>
          <a:p>
            <a:pPr eaLnBrk="1" hangingPunct="1">
              <a:spcBef>
                <a:spcPct val="50000"/>
              </a:spcBef>
            </a:pPr>
            <a:r>
              <a:rPr lang="en-US" dirty="0">
                <a:latin typeface="+mn-lt"/>
              </a:rPr>
              <a:t>v</a:t>
            </a:r>
            <a:r>
              <a:rPr lang="en-US" dirty="0" smtClean="0">
                <a:latin typeface="+mn-lt"/>
              </a:rPr>
              <a:t>accination </a:t>
            </a:r>
            <a:r>
              <a:rPr lang="en-US" dirty="0">
                <a:latin typeface="+mn-lt"/>
              </a:rPr>
              <a:t>in a homogenous population with random mixing with a vaccine that provides 100 % perfect immunity given at birth</a:t>
            </a:r>
          </a:p>
        </p:txBody>
      </p:sp>
      <p:sp>
        <p:nvSpPr>
          <p:cNvPr id="6149" name="Rectangle 12"/>
          <p:cNvSpPr>
            <a:spLocks noChangeArrowheads="1"/>
          </p:cNvSpPr>
          <p:nvPr/>
        </p:nvSpPr>
        <p:spPr bwMode="auto">
          <a:xfrm>
            <a:off x="838200" y="990600"/>
            <a:ext cx="7924800" cy="2209800"/>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0" name="Text Box 13"/>
          <p:cNvSpPr txBox="1">
            <a:spLocks noChangeArrowheads="1"/>
          </p:cNvSpPr>
          <p:nvPr/>
        </p:nvSpPr>
        <p:spPr bwMode="auto">
          <a:xfrm>
            <a:off x="838200" y="3581400"/>
            <a:ext cx="7924800" cy="312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2000" dirty="0">
                <a:latin typeface="+mn-lt"/>
              </a:rPr>
              <a:t>But,</a:t>
            </a:r>
          </a:p>
          <a:p>
            <a:pPr eaLnBrk="1" hangingPunct="1">
              <a:spcBef>
                <a:spcPct val="50000"/>
              </a:spcBef>
            </a:pPr>
            <a:r>
              <a:rPr lang="en-US" sz="2000" dirty="0" smtClean="0">
                <a:latin typeface="+mn-lt"/>
              </a:rPr>
              <a:t>Heterogeneous population, non-random mixing</a:t>
            </a:r>
          </a:p>
          <a:p>
            <a:pPr eaLnBrk="1" hangingPunct="1">
              <a:spcBef>
                <a:spcPct val="50000"/>
              </a:spcBef>
            </a:pPr>
            <a:r>
              <a:rPr lang="en-US" sz="2000" dirty="0" smtClean="0">
                <a:latin typeface="+mn-lt"/>
              </a:rPr>
              <a:t>Imperfect </a:t>
            </a:r>
            <a:r>
              <a:rPr lang="en-US" sz="2000" dirty="0">
                <a:latin typeface="+mn-lt"/>
              </a:rPr>
              <a:t>vaccines</a:t>
            </a:r>
          </a:p>
          <a:p>
            <a:pPr eaLnBrk="1" hangingPunct="1">
              <a:spcBef>
                <a:spcPct val="50000"/>
              </a:spcBef>
            </a:pPr>
            <a:r>
              <a:rPr lang="en-US" sz="2000" dirty="0">
                <a:latin typeface="+mn-lt"/>
              </a:rPr>
              <a:t>Duration of the immunity and life span of the host</a:t>
            </a:r>
          </a:p>
          <a:p>
            <a:pPr eaLnBrk="1" hangingPunct="1">
              <a:spcBef>
                <a:spcPct val="50000"/>
              </a:spcBef>
            </a:pPr>
            <a:r>
              <a:rPr lang="en-US" sz="2000" dirty="0" smtClean="0">
                <a:latin typeface="+mn-lt"/>
              </a:rPr>
              <a:t>Maternal immunity and vaccination window</a:t>
            </a:r>
          </a:p>
          <a:p>
            <a:pPr eaLnBrk="1" hangingPunct="1">
              <a:spcBef>
                <a:spcPct val="50000"/>
              </a:spcBef>
            </a:pPr>
            <a:endParaRPr lang="en-US" sz="2000" dirty="0">
              <a:latin typeface="Tahoma" pitchFamily="34" charset="0"/>
            </a:endParaRPr>
          </a:p>
          <a:p>
            <a:pPr eaLnBrk="1" hangingPunct="1">
              <a:spcBef>
                <a:spcPct val="50000"/>
              </a:spcBef>
            </a:pPr>
            <a:r>
              <a:rPr lang="en-US" dirty="0"/>
              <a:t> </a:t>
            </a:r>
          </a:p>
        </p:txBody>
      </p:sp>
    </p:spTree>
    <p:extLst>
      <p:ext uri="{BB962C8B-B14F-4D97-AF65-F5344CB8AC3E}">
        <p14:creationId xmlns:p14="http://schemas.microsoft.com/office/powerpoint/2010/main" val="34805749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15350" cy="854074"/>
          </a:xfrm>
        </p:spPr>
        <p:txBody>
          <a:bodyPr>
            <a:normAutofit fontScale="90000"/>
          </a:bodyPr>
          <a:lstStyle/>
          <a:p>
            <a:r>
              <a:rPr lang="en-US" sz="3200" b="1" dirty="0">
                <a:latin typeface="Arial"/>
                <a:cs typeface="Arial"/>
              </a:rPr>
              <a:t>Heterogeneous Populations-Nonrandom Mixing</a:t>
            </a:r>
          </a:p>
        </p:txBody>
      </p:sp>
      <p:sp>
        <p:nvSpPr>
          <p:cNvPr id="3" name="Rectangle 2"/>
          <p:cNvSpPr/>
          <p:nvPr/>
        </p:nvSpPr>
        <p:spPr>
          <a:xfrm>
            <a:off x="533400" y="1447800"/>
            <a:ext cx="7924800" cy="646331"/>
          </a:xfrm>
          <a:prstGeom prst="rect">
            <a:avLst/>
          </a:prstGeom>
        </p:spPr>
        <p:txBody>
          <a:bodyPr wrap="square">
            <a:spAutoFit/>
          </a:bodyPr>
          <a:lstStyle/>
          <a:p>
            <a:r>
              <a:rPr lang="en-US" dirty="0"/>
              <a:t>Measles Outbreak in a Community with </a:t>
            </a:r>
            <a:r>
              <a:rPr lang="en-US" dirty="0" smtClean="0"/>
              <a:t>Very Low </a:t>
            </a:r>
            <a:r>
              <a:rPr lang="en-US" dirty="0"/>
              <a:t>Vaccine Coverage, the </a:t>
            </a:r>
            <a:r>
              <a:rPr lang="en-US" dirty="0" smtClean="0"/>
              <a:t>Netherlands </a:t>
            </a:r>
          </a:p>
        </p:txBody>
      </p:sp>
      <p:sp>
        <p:nvSpPr>
          <p:cNvPr id="4" name="Rectangle 3"/>
          <p:cNvSpPr/>
          <p:nvPr/>
        </p:nvSpPr>
        <p:spPr>
          <a:xfrm>
            <a:off x="228600" y="4419600"/>
            <a:ext cx="3429000" cy="646331"/>
          </a:xfrm>
          <a:prstGeom prst="rect">
            <a:avLst/>
          </a:prstGeom>
        </p:spPr>
        <p:txBody>
          <a:bodyPr wrap="square">
            <a:spAutoFit/>
          </a:bodyPr>
          <a:lstStyle/>
          <a:p>
            <a:r>
              <a:rPr lang="en-US" dirty="0" smtClean="0"/>
              <a:t>National coverage: 96 %     </a:t>
            </a:r>
          </a:p>
          <a:p>
            <a:r>
              <a:rPr lang="en-US" dirty="0" smtClean="0"/>
              <a:t>School coverage: 7 %</a:t>
            </a:r>
          </a:p>
        </p:txBody>
      </p:sp>
      <p:pic>
        <p:nvPicPr>
          <p:cNvPr id="5" name="Picture 4" descr="01-7743-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048000"/>
            <a:ext cx="5105400" cy="3207893"/>
          </a:xfrm>
          <a:prstGeom prst="rect">
            <a:avLst/>
          </a:prstGeom>
        </p:spPr>
      </p:pic>
      <p:sp>
        <p:nvSpPr>
          <p:cNvPr id="6" name="Rectangle 5"/>
          <p:cNvSpPr/>
          <p:nvPr/>
        </p:nvSpPr>
        <p:spPr>
          <a:xfrm>
            <a:off x="533400" y="2209800"/>
            <a:ext cx="7543800" cy="923330"/>
          </a:xfrm>
          <a:prstGeom prst="rect">
            <a:avLst/>
          </a:prstGeom>
        </p:spPr>
        <p:txBody>
          <a:bodyPr wrap="square">
            <a:spAutoFit/>
          </a:bodyPr>
          <a:lstStyle/>
          <a:p>
            <a:r>
              <a:rPr lang="en-US" dirty="0" smtClean="0"/>
              <a:t>Overall attack </a:t>
            </a:r>
            <a:r>
              <a:rPr lang="en-US" dirty="0"/>
              <a:t>rate was 37%: </a:t>
            </a:r>
            <a:endParaRPr lang="en-US" dirty="0" smtClean="0"/>
          </a:p>
          <a:p>
            <a:r>
              <a:rPr lang="en-US" dirty="0" smtClean="0"/>
              <a:t>213 </a:t>
            </a:r>
            <a:r>
              <a:rPr lang="en-US" dirty="0"/>
              <a:t>clinical cases among the 255 participating </a:t>
            </a:r>
            <a:r>
              <a:rPr lang="en-US" dirty="0" smtClean="0"/>
              <a:t>pupils and 327 </a:t>
            </a:r>
            <a:r>
              <a:rPr lang="en-US" dirty="0"/>
              <a:t>household members.</a:t>
            </a:r>
          </a:p>
        </p:txBody>
      </p:sp>
      <p:sp>
        <p:nvSpPr>
          <p:cNvPr id="7" name="TextBox 6"/>
          <p:cNvSpPr txBox="1"/>
          <p:nvPr/>
        </p:nvSpPr>
        <p:spPr>
          <a:xfrm>
            <a:off x="4461945" y="6455962"/>
            <a:ext cx="4648200" cy="369332"/>
          </a:xfrm>
          <a:prstGeom prst="rect">
            <a:avLst/>
          </a:prstGeom>
          <a:noFill/>
        </p:spPr>
        <p:txBody>
          <a:bodyPr wrap="square" rtlCol="0">
            <a:spAutoFit/>
          </a:bodyPr>
          <a:lstStyle/>
          <a:p>
            <a:r>
              <a:rPr lang="en-US" dirty="0"/>
              <a:t>v</a:t>
            </a:r>
            <a:r>
              <a:rPr lang="en-US" dirty="0" smtClean="0"/>
              <a:t>an der Hof. </a:t>
            </a:r>
            <a:r>
              <a:rPr lang="en-US" dirty="0" err="1" smtClean="0"/>
              <a:t>Emerg</a:t>
            </a:r>
            <a:r>
              <a:rPr lang="en-US" dirty="0" smtClean="0"/>
              <a:t> </a:t>
            </a:r>
            <a:r>
              <a:rPr lang="en-US" dirty="0" err="1" smtClean="0"/>
              <a:t>Inf</a:t>
            </a:r>
            <a:r>
              <a:rPr lang="en-US" dirty="0" smtClean="0"/>
              <a:t> Dis (2001) 7: 593 </a:t>
            </a:r>
            <a:endParaRPr lang="en-US" dirty="0"/>
          </a:p>
        </p:txBody>
      </p:sp>
    </p:spTree>
    <p:extLst>
      <p:ext uri="{BB962C8B-B14F-4D97-AF65-F5344CB8AC3E}">
        <p14:creationId xmlns:p14="http://schemas.microsoft.com/office/powerpoint/2010/main" val="11264474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457200" y="1371600"/>
            <a:ext cx="8229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2400" b="0" dirty="0">
                <a:latin typeface="+mn-lt"/>
              </a:rPr>
              <a:t>When vaccines do not provide complete protection and/or the protection wanes over time, vaccines are considered </a:t>
            </a:r>
            <a:r>
              <a:rPr lang="en-US" sz="2400" dirty="0">
                <a:solidFill>
                  <a:srgbClr val="FFFF00"/>
                </a:solidFill>
                <a:latin typeface="+mn-lt"/>
              </a:rPr>
              <a:t>imperfect</a:t>
            </a:r>
            <a:r>
              <a:rPr lang="en-US" sz="2400" dirty="0">
                <a:latin typeface="+mn-lt"/>
              </a:rPr>
              <a:t> </a:t>
            </a:r>
            <a:r>
              <a:rPr lang="en-US" sz="2400" b="0" dirty="0">
                <a:latin typeface="+mn-lt"/>
              </a:rPr>
              <a:t>and may have different vaccines effects. </a:t>
            </a:r>
          </a:p>
          <a:p>
            <a:pPr eaLnBrk="1" hangingPunct="1">
              <a:spcBef>
                <a:spcPct val="50000"/>
              </a:spcBef>
            </a:pPr>
            <a:endParaRPr lang="en-US" sz="2400" b="0" dirty="0">
              <a:latin typeface="+mn-lt"/>
            </a:endParaRPr>
          </a:p>
          <a:p>
            <a:pPr eaLnBrk="1" hangingPunct="1">
              <a:spcBef>
                <a:spcPct val="50000"/>
              </a:spcBef>
            </a:pPr>
            <a:r>
              <a:rPr lang="en-US" sz="2400" b="0" dirty="0">
                <a:latin typeface="+mn-lt"/>
              </a:rPr>
              <a:t>For imperfect vaccines the critical proportion of individuals to be vaccinated needs to be adjusted for the vaccine impact (</a:t>
            </a:r>
            <a:r>
              <a:rPr lang="en-US" sz="2400" b="0" dirty="0" err="1">
                <a:latin typeface="+mn-lt"/>
              </a:rPr>
              <a:t>θ</a:t>
            </a:r>
            <a:r>
              <a:rPr lang="en-US" sz="2400" b="0" dirty="0">
                <a:latin typeface="+mn-lt"/>
              </a:rPr>
              <a:t>).</a:t>
            </a:r>
          </a:p>
        </p:txBody>
      </p:sp>
      <p:sp>
        <p:nvSpPr>
          <p:cNvPr id="7172" name="Text Box 3"/>
          <p:cNvSpPr txBox="1">
            <a:spLocks noChangeArrowheads="1"/>
          </p:cNvSpPr>
          <p:nvPr/>
        </p:nvSpPr>
        <p:spPr bwMode="auto">
          <a:xfrm>
            <a:off x="228600" y="4572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3200" dirty="0">
                <a:latin typeface="+mn-lt"/>
              </a:rPr>
              <a:t>Imperfect vaccines</a:t>
            </a:r>
          </a:p>
        </p:txBody>
      </p:sp>
      <p:sp>
        <p:nvSpPr>
          <p:cNvPr id="7173" name="Rectangle 5"/>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7170" name="Object 4"/>
          <p:cNvGraphicFramePr>
            <a:graphicFrameLocks noChangeAspect="1"/>
          </p:cNvGraphicFramePr>
          <p:nvPr>
            <p:extLst>
              <p:ext uri="{D42A27DB-BD31-4B8C-83A1-F6EECF244321}">
                <p14:modId xmlns:p14="http://schemas.microsoft.com/office/powerpoint/2010/main" val="1966539613"/>
              </p:ext>
            </p:extLst>
          </p:nvPr>
        </p:nvGraphicFramePr>
        <p:xfrm>
          <a:off x="2971800" y="4495800"/>
          <a:ext cx="2819400" cy="1208088"/>
        </p:xfrm>
        <a:graphic>
          <a:graphicData uri="http://schemas.openxmlformats.org/presentationml/2006/ole">
            <mc:AlternateContent xmlns:mc="http://schemas.openxmlformats.org/markup-compatibility/2006">
              <mc:Choice xmlns:v="urn:schemas-microsoft-com:vml" Requires="v">
                <p:oleObj spid="_x0000_s5218" name="Equation" r:id="rId4" imgW="1129810" imgH="482391" progId="Equation.3">
                  <p:embed/>
                </p:oleObj>
              </mc:Choice>
              <mc:Fallback>
                <p:oleObj name="Equation" r:id="rId4" imgW="1129810" imgH="4823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495800"/>
                        <a:ext cx="2819400" cy="1208088"/>
                      </a:xfrm>
                      <a:prstGeom prst="rect">
                        <a:avLst/>
                      </a:prstGeom>
                      <a:solidFill>
                        <a:schemeClr val="tx1"/>
                      </a:solidFill>
                      <a:extLst/>
                    </p:spPr>
                  </p:pic>
                </p:oleObj>
              </mc:Fallback>
            </mc:AlternateContent>
          </a:graphicData>
        </a:graphic>
      </p:graphicFrame>
      <p:sp>
        <p:nvSpPr>
          <p:cNvPr id="7174" name="Rectangle 7"/>
          <p:cNvSpPr>
            <a:spLocks noChangeArrowheads="1"/>
          </p:cNvSpPr>
          <p:nvPr/>
        </p:nvSpPr>
        <p:spPr bwMode="auto">
          <a:xfrm>
            <a:off x="2438400" y="4419600"/>
            <a:ext cx="3810000" cy="1524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6499412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228600" y="228600"/>
            <a:ext cx="8610600" cy="685800"/>
          </a:xfrm>
        </p:spPr>
        <p:txBody>
          <a:bodyPr>
            <a:normAutofit/>
          </a:bodyPr>
          <a:lstStyle/>
          <a:p>
            <a:pPr eaLnBrk="1" hangingPunct="1"/>
            <a:r>
              <a:rPr lang="en-US" sz="4000" b="1" dirty="0" smtClean="0"/>
              <a:t>Imperfect vaccines: Waned immunity </a:t>
            </a:r>
          </a:p>
        </p:txBody>
      </p:sp>
      <p:grpSp>
        <p:nvGrpSpPr>
          <p:cNvPr id="4118" name="Group 4"/>
          <p:cNvGrpSpPr>
            <a:grpSpLocks/>
          </p:cNvGrpSpPr>
          <p:nvPr/>
        </p:nvGrpSpPr>
        <p:grpSpPr bwMode="auto">
          <a:xfrm>
            <a:off x="609600" y="1752600"/>
            <a:ext cx="1219200" cy="838200"/>
            <a:chOff x="864" y="1200"/>
            <a:chExt cx="768" cy="528"/>
          </a:xfrm>
        </p:grpSpPr>
        <p:sp>
          <p:nvSpPr>
            <p:cNvPr id="4131" name="Rectangle 5"/>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32" name="Text Box 6"/>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a:latin typeface="Times New Roman" pitchFamily="18" charset="0"/>
                </a:rPr>
                <a:t>S</a:t>
              </a:r>
            </a:p>
          </p:txBody>
        </p:sp>
      </p:grpSp>
      <p:grpSp>
        <p:nvGrpSpPr>
          <p:cNvPr id="4119" name="Group 7"/>
          <p:cNvGrpSpPr>
            <a:grpSpLocks/>
          </p:cNvGrpSpPr>
          <p:nvPr/>
        </p:nvGrpSpPr>
        <p:grpSpPr bwMode="auto">
          <a:xfrm>
            <a:off x="609600" y="3276600"/>
            <a:ext cx="1219200" cy="838200"/>
            <a:chOff x="864" y="1200"/>
            <a:chExt cx="768" cy="528"/>
          </a:xfrm>
        </p:grpSpPr>
        <p:sp>
          <p:nvSpPr>
            <p:cNvPr id="4129" name="Rectangle 8"/>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30" name="Text Box 9"/>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a:latin typeface="Times New Roman" pitchFamily="18" charset="0"/>
                </a:rPr>
                <a:t>I</a:t>
              </a:r>
            </a:p>
          </p:txBody>
        </p:sp>
      </p:grpSp>
      <p:grpSp>
        <p:nvGrpSpPr>
          <p:cNvPr id="4120" name="Group 10"/>
          <p:cNvGrpSpPr>
            <a:grpSpLocks/>
          </p:cNvGrpSpPr>
          <p:nvPr/>
        </p:nvGrpSpPr>
        <p:grpSpPr bwMode="auto">
          <a:xfrm>
            <a:off x="609600" y="4800600"/>
            <a:ext cx="1219200" cy="838200"/>
            <a:chOff x="864" y="1200"/>
            <a:chExt cx="768" cy="528"/>
          </a:xfrm>
        </p:grpSpPr>
        <p:sp>
          <p:nvSpPr>
            <p:cNvPr id="4127" name="Rectangle 11"/>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8" name="Text Box 12"/>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a:latin typeface="Times New Roman" pitchFamily="18" charset="0"/>
                </a:rPr>
                <a:t>R</a:t>
              </a:r>
            </a:p>
          </p:txBody>
        </p:sp>
      </p:grpSp>
      <p:sp>
        <p:nvSpPr>
          <p:cNvPr id="4121" name="Line 13"/>
          <p:cNvSpPr>
            <a:spLocks noChangeShapeType="1"/>
          </p:cNvSpPr>
          <p:nvPr/>
        </p:nvSpPr>
        <p:spPr bwMode="auto">
          <a:xfrm>
            <a:off x="1143000" y="2590800"/>
            <a:ext cx="0" cy="6858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22" name="Line 14"/>
          <p:cNvSpPr>
            <a:spLocks noChangeShapeType="1"/>
          </p:cNvSpPr>
          <p:nvPr/>
        </p:nvSpPr>
        <p:spPr bwMode="auto">
          <a:xfrm>
            <a:off x="1143000" y="4114800"/>
            <a:ext cx="0" cy="6858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4" name="Rectangle 1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05" name="Rectangle 21"/>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06" name="Rectangle 23"/>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07" name="Rectangle 2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nvGrpSpPr>
          <p:cNvPr id="34" name="Group 4"/>
          <p:cNvGrpSpPr>
            <a:grpSpLocks/>
          </p:cNvGrpSpPr>
          <p:nvPr/>
        </p:nvGrpSpPr>
        <p:grpSpPr bwMode="auto">
          <a:xfrm>
            <a:off x="2819400" y="1752600"/>
            <a:ext cx="1219200" cy="838200"/>
            <a:chOff x="864" y="1200"/>
            <a:chExt cx="768" cy="528"/>
          </a:xfrm>
        </p:grpSpPr>
        <p:sp>
          <p:nvSpPr>
            <p:cNvPr id="35" name="Rectangle 5"/>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 name="Text Box 6"/>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dirty="0">
                  <a:latin typeface="Times New Roman" pitchFamily="18" charset="0"/>
                </a:rPr>
                <a:t>V</a:t>
              </a:r>
            </a:p>
          </p:txBody>
        </p:sp>
      </p:grpSp>
      <p:sp>
        <p:nvSpPr>
          <p:cNvPr id="37" name="Line 18"/>
          <p:cNvSpPr>
            <a:spLocks noChangeShapeType="1"/>
          </p:cNvSpPr>
          <p:nvPr/>
        </p:nvSpPr>
        <p:spPr bwMode="auto">
          <a:xfrm>
            <a:off x="1828800" y="2133600"/>
            <a:ext cx="990600" cy="0"/>
          </a:xfrm>
          <a:prstGeom prst="line">
            <a:avLst/>
          </a:prstGeom>
          <a:noFill/>
          <a:ln w="28575">
            <a:solidFill>
              <a:schemeClr val="tx1"/>
            </a:solidFill>
            <a:round/>
            <a:headEnd type="arrow"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2286000" y="3124200"/>
            <a:ext cx="2286000" cy="369332"/>
          </a:xfrm>
          <a:prstGeom prst="rect">
            <a:avLst/>
          </a:prstGeom>
          <a:noFill/>
        </p:spPr>
        <p:txBody>
          <a:bodyPr wrap="square" rtlCol="0">
            <a:spAutoFit/>
          </a:bodyPr>
          <a:lstStyle/>
          <a:p>
            <a:r>
              <a:rPr lang="en-US" dirty="0" smtClean="0">
                <a:solidFill>
                  <a:srgbClr val="FFFF00"/>
                </a:solidFill>
              </a:rPr>
              <a:t>Waned immunity, </a:t>
            </a:r>
            <a:r>
              <a:rPr lang="en-US" dirty="0" err="1">
                <a:solidFill>
                  <a:srgbClr val="FFFF00"/>
                </a:solidFill>
              </a:rPr>
              <a:t>ω</a:t>
            </a:r>
            <a:endParaRPr lang="en-US" dirty="0" smtClean="0">
              <a:solidFill>
                <a:srgbClr val="FFFF00"/>
              </a:solidFill>
            </a:endParaRPr>
          </a:p>
        </p:txBody>
      </p:sp>
      <p:cxnSp>
        <p:nvCxnSpPr>
          <p:cNvPr id="4" name="Straight Arrow Connector 3"/>
          <p:cNvCxnSpPr/>
          <p:nvPr/>
        </p:nvCxnSpPr>
        <p:spPr>
          <a:xfrm flipH="1" flipV="1">
            <a:off x="2362200" y="2438400"/>
            <a:ext cx="609600" cy="685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6" name="Object 8"/>
          <p:cNvGraphicFramePr>
            <a:graphicFrameLocks noChangeAspect="1"/>
          </p:cNvGraphicFramePr>
          <p:nvPr>
            <p:extLst>
              <p:ext uri="{D42A27DB-BD31-4B8C-83A1-F6EECF244321}">
                <p14:modId xmlns:p14="http://schemas.microsoft.com/office/powerpoint/2010/main" val="3700704382"/>
              </p:ext>
            </p:extLst>
          </p:nvPr>
        </p:nvGraphicFramePr>
        <p:xfrm>
          <a:off x="5486400" y="3048000"/>
          <a:ext cx="1676400" cy="999774"/>
        </p:xfrm>
        <a:graphic>
          <a:graphicData uri="http://schemas.openxmlformats.org/presentationml/2006/ole">
            <mc:AlternateContent xmlns:mc="http://schemas.openxmlformats.org/markup-compatibility/2006">
              <mc:Choice xmlns:v="urn:schemas-microsoft-com:vml" Requires="v">
                <p:oleObj spid="_x0000_s11336" name="Equation" r:id="rId4" imgW="723900" imgH="431800" progId="Equation.3">
                  <p:embed/>
                </p:oleObj>
              </mc:Choice>
              <mc:Fallback>
                <p:oleObj name="Equation" r:id="rId4" imgW="723900" imgH="431800" progId="Equation.3">
                  <p:embed/>
                  <p:pic>
                    <p:nvPicPr>
                      <p:cNvPr id="0" name=""/>
                      <p:cNvPicPr>
                        <a:picLocks noChangeAspect="1" noChangeArrowheads="1"/>
                      </p:cNvPicPr>
                      <p:nvPr/>
                    </p:nvPicPr>
                    <p:blipFill>
                      <a:blip r:embed="rId5"/>
                      <a:srcRect/>
                      <a:stretch>
                        <a:fillRect/>
                      </a:stretch>
                    </p:blipFill>
                    <p:spPr bwMode="auto">
                      <a:xfrm>
                        <a:off x="5486400" y="3048000"/>
                        <a:ext cx="1676400" cy="999774"/>
                      </a:xfrm>
                      <a:prstGeom prst="rect">
                        <a:avLst/>
                      </a:prstGeom>
                      <a:solidFill>
                        <a:schemeClr val="tx1"/>
                      </a:solidFill>
                      <a:ln>
                        <a:noFill/>
                      </a:ln>
                      <a:effectLs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665261204"/>
              </p:ext>
            </p:extLst>
          </p:nvPr>
        </p:nvGraphicFramePr>
        <p:xfrm>
          <a:off x="4876800" y="1447800"/>
          <a:ext cx="2819400" cy="1208088"/>
        </p:xfrm>
        <a:graphic>
          <a:graphicData uri="http://schemas.openxmlformats.org/presentationml/2006/ole">
            <mc:AlternateContent xmlns:mc="http://schemas.openxmlformats.org/markup-compatibility/2006">
              <mc:Choice xmlns:v="urn:schemas-microsoft-com:vml" Requires="v">
                <p:oleObj spid="_x0000_s11337" name="Equation" r:id="rId6" imgW="1129810" imgH="482391" progId="Equation.3">
                  <p:embed/>
                </p:oleObj>
              </mc:Choice>
              <mc:Fallback>
                <p:oleObj name="Equation" r:id="rId6" imgW="1129810" imgH="4823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447800"/>
                        <a:ext cx="2819400" cy="1208088"/>
                      </a:xfrm>
                      <a:prstGeom prst="rect">
                        <a:avLst/>
                      </a:prstGeom>
                      <a:solidFill>
                        <a:schemeClr val="tx1"/>
                      </a:solidFill>
                      <a:extLst/>
                    </p:spPr>
                  </p:pic>
                </p:oleObj>
              </mc:Fallback>
            </mc:AlternateContent>
          </a:graphicData>
        </a:graphic>
      </p:graphicFrame>
      <p:sp>
        <p:nvSpPr>
          <p:cNvPr id="5" name="Rectangle 4"/>
          <p:cNvSpPr/>
          <p:nvPr/>
        </p:nvSpPr>
        <p:spPr>
          <a:xfrm>
            <a:off x="2438400" y="4953000"/>
            <a:ext cx="6096000" cy="923330"/>
          </a:xfrm>
          <a:prstGeom prst="rect">
            <a:avLst/>
          </a:prstGeom>
        </p:spPr>
        <p:txBody>
          <a:bodyPr wrap="square">
            <a:spAutoFit/>
          </a:bodyPr>
          <a:lstStyle/>
          <a:p>
            <a:r>
              <a:rPr lang="en-US" dirty="0" smtClean="0">
                <a:solidFill>
                  <a:srgbClr val="FFFF00"/>
                </a:solidFill>
              </a:rPr>
              <a:t>μ/(</a:t>
            </a:r>
            <a:r>
              <a:rPr lang="en-US" dirty="0" err="1" smtClean="0">
                <a:solidFill>
                  <a:srgbClr val="FFFF00"/>
                </a:solidFill>
              </a:rPr>
              <a:t>μ+ω</a:t>
            </a:r>
            <a:r>
              <a:rPr lang="en-US" dirty="0" smtClean="0">
                <a:solidFill>
                  <a:srgbClr val="FFFF00"/>
                </a:solidFill>
              </a:rPr>
              <a:t>) </a:t>
            </a:r>
            <a:r>
              <a:rPr lang="en-US" dirty="0" smtClean="0"/>
              <a:t>is the </a:t>
            </a:r>
            <a:r>
              <a:rPr lang="en-US" dirty="0"/>
              <a:t>fraction of a lifetime for which an individual is protected by </a:t>
            </a:r>
            <a:r>
              <a:rPr lang="en-US" dirty="0" smtClean="0"/>
              <a:t>a vaccine </a:t>
            </a:r>
            <a:r>
              <a:rPr lang="en-US" dirty="0"/>
              <a:t>that gives immunity that wanes at rate </a:t>
            </a:r>
            <a:r>
              <a:rPr lang="en-US" dirty="0" err="1"/>
              <a:t>ω</a:t>
            </a:r>
            <a:r>
              <a:rPr lang="en-US" dirty="0"/>
              <a:t> in a population </a:t>
            </a:r>
            <a:r>
              <a:rPr lang="en-US" dirty="0" smtClean="0"/>
              <a:t>with death </a:t>
            </a:r>
            <a:r>
              <a:rPr lang="en-US" dirty="0"/>
              <a:t>rate μ.</a:t>
            </a:r>
          </a:p>
        </p:txBody>
      </p:sp>
    </p:spTree>
    <p:extLst>
      <p:ext uri="{BB962C8B-B14F-4D97-AF65-F5344CB8AC3E}">
        <p14:creationId xmlns:p14="http://schemas.microsoft.com/office/powerpoint/2010/main" val="23876769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73819"/>
            <a:ext cx="6019800" cy="472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95" name="Group 6"/>
          <p:cNvGrpSpPr>
            <a:grpSpLocks/>
          </p:cNvGrpSpPr>
          <p:nvPr/>
        </p:nvGrpSpPr>
        <p:grpSpPr bwMode="auto">
          <a:xfrm>
            <a:off x="3905003" y="76200"/>
            <a:ext cx="7239000" cy="4424363"/>
            <a:chOff x="720" y="528"/>
            <a:chExt cx="4560" cy="2787"/>
          </a:xfrm>
        </p:grpSpPr>
        <p:pic>
          <p:nvPicPr>
            <p:cNvPr id="819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 y="528"/>
              <a:ext cx="4560" cy="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Line 5"/>
            <p:cNvSpPr>
              <a:spLocks noChangeShapeType="1"/>
            </p:cNvSpPr>
            <p:nvPr/>
          </p:nvSpPr>
          <p:spPr bwMode="auto">
            <a:xfrm>
              <a:off x="1872" y="1776"/>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196" name="Rectangle 7"/>
          <p:cNvSpPr>
            <a:spLocks noChangeArrowheads="1"/>
          </p:cNvSpPr>
          <p:nvPr/>
        </p:nvSpPr>
        <p:spPr bwMode="auto">
          <a:xfrm>
            <a:off x="0" y="228600"/>
            <a:ext cx="38100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dirty="0">
                <a:latin typeface="Tahoma" pitchFamily="34" charset="0"/>
              </a:rPr>
              <a:t>‘</a:t>
            </a:r>
            <a:r>
              <a:rPr lang="en-US" sz="2000" dirty="0">
                <a:solidFill>
                  <a:srgbClr val="FFFF00"/>
                </a:solidFill>
                <a:latin typeface="Tahoma" pitchFamily="34" charset="0"/>
              </a:rPr>
              <a:t>Leaky’ vaccines </a:t>
            </a:r>
          </a:p>
          <a:p>
            <a:pPr marL="342900" indent="-342900">
              <a:lnSpc>
                <a:spcPct val="90000"/>
              </a:lnSpc>
              <a:spcBef>
                <a:spcPct val="20000"/>
              </a:spcBef>
            </a:pPr>
            <a:r>
              <a:rPr lang="en-US" sz="2000" dirty="0">
                <a:solidFill>
                  <a:srgbClr val="FFFF00"/>
                </a:solidFill>
                <a:latin typeface="Tahoma" pitchFamily="34" charset="0"/>
              </a:rPr>
              <a:t>(= Type I, failure in degree)</a:t>
            </a:r>
          </a:p>
          <a:p>
            <a:pPr marL="342900" indent="-342900">
              <a:lnSpc>
                <a:spcPct val="90000"/>
              </a:lnSpc>
              <a:spcBef>
                <a:spcPct val="20000"/>
              </a:spcBef>
            </a:pPr>
            <a:r>
              <a:rPr lang="en-US" sz="2000" b="0" dirty="0">
                <a:latin typeface="Tahoma" pitchFamily="34" charset="0"/>
              </a:rPr>
              <a:t>Vaccines reduce the instantaneous </a:t>
            </a:r>
            <a:r>
              <a:rPr lang="en-US" sz="2000" dirty="0" smtClean="0">
                <a:latin typeface="Tahoma" pitchFamily="34" charset="0"/>
              </a:rPr>
              <a:t>infection</a:t>
            </a:r>
            <a:r>
              <a:rPr lang="en-US" sz="2000" b="0" dirty="0" smtClean="0">
                <a:latin typeface="Tahoma" pitchFamily="34" charset="0"/>
              </a:rPr>
              <a:t> </a:t>
            </a:r>
            <a:r>
              <a:rPr lang="en-US" sz="2000" b="0" dirty="0">
                <a:latin typeface="Tahoma" pitchFamily="34" charset="0"/>
              </a:rPr>
              <a:t>rate in all the vaccinated individuals by a constant proportion</a:t>
            </a:r>
          </a:p>
          <a:p>
            <a:pPr marL="342900" indent="-342900">
              <a:lnSpc>
                <a:spcPct val="90000"/>
              </a:lnSpc>
              <a:spcBef>
                <a:spcPct val="20000"/>
              </a:spcBef>
            </a:pPr>
            <a:endParaRPr lang="en-US" sz="2000" b="0" dirty="0">
              <a:latin typeface="Tahoma" pitchFamily="34" charset="0"/>
            </a:endParaRPr>
          </a:p>
          <a:p>
            <a:pPr marL="342900" indent="-342900">
              <a:lnSpc>
                <a:spcPct val="90000"/>
              </a:lnSpc>
              <a:spcBef>
                <a:spcPct val="20000"/>
              </a:spcBef>
            </a:pPr>
            <a:r>
              <a:rPr lang="en-US" sz="2000" dirty="0">
                <a:solidFill>
                  <a:srgbClr val="FFFF00"/>
                </a:solidFill>
                <a:latin typeface="Tahoma" pitchFamily="34" charset="0"/>
              </a:rPr>
              <a:t>‘All-or-none’ vaccines </a:t>
            </a:r>
          </a:p>
          <a:p>
            <a:pPr marL="342900" indent="-342900">
              <a:lnSpc>
                <a:spcPct val="90000"/>
              </a:lnSpc>
              <a:spcBef>
                <a:spcPct val="20000"/>
              </a:spcBef>
            </a:pPr>
            <a:r>
              <a:rPr lang="en-US" sz="2000" dirty="0">
                <a:solidFill>
                  <a:srgbClr val="FFFF00"/>
                </a:solidFill>
                <a:latin typeface="Tahoma" pitchFamily="34" charset="0"/>
              </a:rPr>
              <a:t>(= Type II, failure in take)</a:t>
            </a:r>
          </a:p>
          <a:p>
            <a:pPr marL="342900" indent="-342900">
              <a:lnSpc>
                <a:spcPct val="90000"/>
              </a:lnSpc>
              <a:spcBef>
                <a:spcPct val="20000"/>
              </a:spcBef>
            </a:pPr>
            <a:r>
              <a:rPr lang="en-US" sz="2000" b="0" dirty="0">
                <a:latin typeface="Tahoma" pitchFamily="34" charset="0"/>
              </a:rPr>
              <a:t>Vaccines provide a constant proportion of individuals with complete immunity to the disease (i.e., protection is heterogeneous)</a:t>
            </a:r>
          </a:p>
          <a:p>
            <a:pPr marL="342900" indent="-342900">
              <a:lnSpc>
                <a:spcPct val="90000"/>
              </a:lnSpc>
              <a:spcBef>
                <a:spcPct val="20000"/>
              </a:spcBef>
            </a:pPr>
            <a:endParaRPr lang="en-US" sz="2000" b="0" dirty="0">
              <a:latin typeface="Tahoma" pitchFamily="34" charset="0"/>
            </a:endParaRPr>
          </a:p>
          <a:p>
            <a:pPr marL="342900" indent="-342900">
              <a:lnSpc>
                <a:spcPct val="90000"/>
              </a:lnSpc>
              <a:spcBef>
                <a:spcPct val="20000"/>
              </a:spcBef>
            </a:pPr>
            <a:r>
              <a:rPr lang="en-US" sz="2000" dirty="0">
                <a:latin typeface="Tahoma" pitchFamily="34" charset="0"/>
              </a:rPr>
              <a:t>Immunity provided by the vaccine wanes on time</a:t>
            </a:r>
          </a:p>
          <a:p>
            <a:pPr marL="342900" indent="-342900">
              <a:lnSpc>
                <a:spcPct val="90000"/>
              </a:lnSpc>
              <a:spcBef>
                <a:spcPct val="20000"/>
              </a:spcBef>
            </a:pPr>
            <a:endParaRPr lang="en-US" sz="2000" b="0" dirty="0">
              <a:latin typeface="Tahoma" pitchFamily="34" charset="0"/>
            </a:endParaRPr>
          </a:p>
        </p:txBody>
      </p:sp>
      <p:graphicFrame>
        <p:nvGraphicFramePr>
          <p:cNvPr id="8194" name="Object 8"/>
          <p:cNvGraphicFramePr>
            <a:graphicFrameLocks noChangeAspect="1"/>
          </p:cNvGraphicFramePr>
          <p:nvPr>
            <p:extLst>
              <p:ext uri="{D42A27DB-BD31-4B8C-83A1-F6EECF244321}">
                <p14:modId xmlns:p14="http://schemas.microsoft.com/office/powerpoint/2010/main" val="3737879555"/>
              </p:ext>
            </p:extLst>
          </p:nvPr>
        </p:nvGraphicFramePr>
        <p:xfrm>
          <a:off x="5086350" y="4800600"/>
          <a:ext cx="2401888" cy="1320800"/>
        </p:xfrm>
        <a:graphic>
          <a:graphicData uri="http://schemas.openxmlformats.org/presentationml/2006/ole">
            <mc:AlternateContent xmlns:mc="http://schemas.openxmlformats.org/markup-compatibility/2006">
              <mc:Choice xmlns:v="urn:schemas-microsoft-com:vml" Requires="v">
                <p:oleObj spid="_x0000_s6243" name="Equation" r:id="rId5" imgW="761760" imgH="419040" progId="Equation.3">
                  <p:embed/>
                </p:oleObj>
              </mc:Choice>
              <mc:Fallback>
                <p:oleObj name="Equation" r:id="rId5" imgW="76176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6350" y="4800600"/>
                        <a:ext cx="2401888" cy="1320800"/>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31665779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45"/>
          <p:cNvGrpSpPr>
            <a:grpSpLocks/>
          </p:cNvGrpSpPr>
          <p:nvPr/>
        </p:nvGrpSpPr>
        <p:grpSpPr bwMode="auto">
          <a:xfrm>
            <a:off x="685800" y="457200"/>
            <a:ext cx="7239000" cy="3886200"/>
            <a:chOff x="432" y="576"/>
            <a:chExt cx="4560" cy="2448"/>
          </a:xfrm>
        </p:grpSpPr>
        <p:grpSp>
          <p:nvGrpSpPr>
            <p:cNvPr id="25604" name="Group 6"/>
            <p:cNvGrpSpPr>
              <a:grpSpLocks/>
            </p:cNvGrpSpPr>
            <p:nvPr/>
          </p:nvGrpSpPr>
          <p:grpSpPr bwMode="auto">
            <a:xfrm>
              <a:off x="912" y="960"/>
              <a:ext cx="768" cy="528"/>
              <a:chOff x="864" y="1200"/>
              <a:chExt cx="768" cy="528"/>
            </a:xfrm>
          </p:grpSpPr>
          <p:sp>
            <p:nvSpPr>
              <p:cNvPr id="25635" name="Rectangle 7"/>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636" name="Text Box 8"/>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a:latin typeface="Times New Roman" pitchFamily="18" charset="0"/>
                  </a:rPr>
                  <a:t>S</a:t>
                </a:r>
              </a:p>
            </p:txBody>
          </p:sp>
        </p:grpSp>
        <p:grpSp>
          <p:nvGrpSpPr>
            <p:cNvPr id="25605" name="Group 9"/>
            <p:cNvGrpSpPr>
              <a:grpSpLocks/>
            </p:cNvGrpSpPr>
            <p:nvPr/>
          </p:nvGrpSpPr>
          <p:grpSpPr bwMode="auto">
            <a:xfrm>
              <a:off x="2352" y="960"/>
              <a:ext cx="768" cy="528"/>
              <a:chOff x="864" y="1200"/>
              <a:chExt cx="768" cy="528"/>
            </a:xfrm>
          </p:grpSpPr>
          <p:sp>
            <p:nvSpPr>
              <p:cNvPr id="25633" name="Rectangle 10"/>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634" name="Text Box 11"/>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a:latin typeface="Times New Roman" pitchFamily="18" charset="0"/>
                  </a:rPr>
                  <a:t>I</a:t>
                </a:r>
              </a:p>
            </p:txBody>
          </p:sp>
        </p:grpSp>
        <p:grpSp>
          <p:nvGrpSpPr>
            <p:cNvPr id="25606" name="Group 12"/>
            <p:cNvGrpSpPr>
              <a:grpSpLocks/>
            </p:cNvGrpSpPr>
            <p:nvPr/>
          </p:nvGrpSpPr>
          <p:grpSpPr bwMode="auto">
            <a:xfrm>
              <a:off x="3696" y="960"/>
              <a:ext cx="768" cy="528"/>
              <a:chOff x="864" y="1200"/>
              <a:chExt cx="768" cy="528"/>
            </a:xfrm>
          </p:grpSpPr>
          <p:sp>
            <p:nvSpPr>
              <p:cNvPr id="25631" name="Rectangle 13"/>
              <p:cNvSpPr>
                <a:spLocks noChangeArrowheads="1"/>
              </p:cNvSpPr>
              <p:nvPr/>
            </p:nvSpPr>
            <p:spPr bwMode="auto">
              <a:xfrm>
                <a:off x="864" y="1200"/>
                <a:ext cx="768" cy="52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632" name="Text Box 14"/>
              <p:cNvSpPr txBox="1">
                <a:spLocks noChangeArrowheads="1"/>
              </p:cNvSpPr>
              <p:nvPr/>
            </p:nvSpPr>
            <p:spPr bwMode="auto">
              <a:xfrm>
                <a:off x="1104" y="1296"/>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a:latin typeface="Times New Roman" pitchFamily="18" charset="0"/>
                  </a:rPr>
                  <a:t>R</a:t>
                </a:r>
              </a:p>
            </p:txBody>
          </p:sp>
        </p:grpSp>
        <p:sp>
          <p:nvSpPr>
            <p:cNvPr id="25607" name="Line 15"/>
            <p:cNvSpPr>
              <a:spLocks noChangeShapeType="1"/>
            </p:cNvSpPr>
            <p:nvPr/>
          </p:nvSpPr>
          <p:spPr bwMode="auto">
            <a:xfrm>
              <a:off x="1680" y="1248"/>
              <a:ext cx="67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8" name="Line 16"/>
            <p:cNvSpPr>
              <a:spLocks noChangeShapeType="1"/>
            </p:cNvSpPr>
            <p:nvPr/>
          </p:nvSpPr>
          <p:spPr bwMode="auto">
            <a:xfrm>
              <a:off x="3120" y="1248"/>
              <a:ext cx="576"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09" name="Group 17"/>
            <p:cNvGrpSpPr>
              <a:grpSpLocks/>
            </p:cNvGrpSpPr>
            <p:nvPr/>
          </p:nvGrpSpPr>
          <p:grpSpPr bwMode="auto">
            <a:xfrm>
              <a:off x="912" y="2064"/>
              <a:ext cx="768" cy="528"/>
              <a:chOff x="1776" y="1104"/>
              <a:chExt cx="768" cy="528"/>
            </a:xfrm>
          </p:grpSpPr>
          <p:sp>
            <p:nvSpPr>
              <p:cNvPr id="25629" name="Rectangle 18"/>
              <p:cNvSpPr>
                <a:spLocks noChangeArrowheads="1"/>
              </p:cNvSpPr>
              <p:nvPr/>
            </p:nvSpPr>
            <p:spPr bwMode="auto">
              <a:xfrm>
                <a:off x="1776" y="1104"/>
                <a:ext cx="768" cy="528"/>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5630" name="Text Box 19"/>
              <p:cNvSpPr txBox="1">
                <a:spLocks noChangeArrowheads="1"/>
              </p:cNvSpPr>
              <p:nvPr/>
            </p:nvSpPr>
            <p:spPr bwMode="auto">
              <a:xfrm>
                <a:off x="2016" y="1200"/>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dirty="0">
                    <a:solidFill>
                      <a:schemeClr val="bg1"/>
                    </a:solidFill>
                    <a:latin typeface="Times New Roman" pitchFamily="18" charset="0"/>
                  </a:rPr>
                  <a:t>X</a:t>
                </a:r>
                <a:endParaRPr lang="en-US" sz="3200" b="0" baseline="-25000" dirty="0">
                  <a:solidFill>
                    <a:schemeClr val="bg1"/>
                  </a:solidFill>
                  <a:latin typeface="Times New Roman" pitchFamily="18" charset="0"/>
                </a:endParaRPr>
              </a:p>
            </p:txBody>
          </p:sp>
        </p:grpSp>
        <p:sp>
          <p:nvSpPr>
            <p:cNvPr id="25610" name="Line 20"/>
            <p:cNvSpPr>
              <a:spLocks noChangeShapeType="1"/>
            </p:cNvSpPr>
            <p:nvPr/>
          </p:nvSpPr>
          <p:spPr bwMode="auto">
            <a:xfrm>
              <a:off x="432" y="1248"/>
              <a:ext cx="48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11" name="Group 21"/>
            <p:cNvGrpSpPr>
              <a:grpSpLocks/>
            </p:cNvGrpSpPr>
            <p:nvPr/>
          </p:nvGrpSpPr>
          <p:grpSpPr bwMode="auto">
            <a:xfrm>
              <a:off x="2256" y="2064"/>
              <a:ext cx="768" cy="528"/>
              <a:chOff x="1776" y="1104"/>
              <a:chExt cx="768" cy="528"/>
            </a:xfrm>
          </p:grpSpPr>
          <p:sp>
            <p:nvSpPr>
              <p:cNvPr id="25627" name="Rectangle 22"/>
              <p:cNvSpPr>
                <a:spLocks noChangeArrowheads="1"/>
              </p:cNvSpPr>
              <p:nvPr/>
            </p:nvSpPr>
            <p:spPr bwMode="auto">
              <a:xfrm>
                <a:off x="1776" y="1104"/>
                <a:ext cx="768" cy="528"/>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5628" name="Text Box 23"/>
              <p:cNvSpPr txBox="1">
                <a:spLocks noChangeArrowheads="1"/>
              </p:cNvSpPr>
              <p:nvPr/>
            </p:nvSpPr>
            <p:spPr bwMode="auto">
              <a:xfrm>
                <a:off x="2016" y="1200"/>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dirty="0">
                    <a:solidFill>
                      <a:schemeClr val="bg1"/>
                    </a:solidFill>
                    <a:latin typeface="Times New Roman" pitchFamily="18" charset="0"/>
                  </a:rPr>
                  <a:t>Y</a:t>
                </a:r>
                <a:endParaRPr lang="en-US" sz="3200" b="0" baseline="-25000" dirty="0">
                  <a:solidFill>
                    <a:schemeClr val="bg1"/>
                  </a:solidFill>
                  <a:latin typeface="Times New Roman" pitchFamily="18" charset="0"/>
                </a:endParaRPr>
              </a:p>
            </p:txBody>
          </p:sp>
        </p:grpSp>
        <p:grpSp>
          <p:nvGrpSpPr>
            <p:cNvPr id="25612" name="Group 24"/>
            <p:cNvGrpSpPr>
              <a:grpSpLocks/>
            </p:cNvGrpSpPr>
            <p:nvPr/>
          </p:nvGrpSpPr>
          <p:grpSpPr bwMode="auto">
            <a:xfrm>
              <a:off x="3600" y="2112"/>
              <a:ext cx="768" cy="528"/>
              <a:chOff x="1776" y="1104"/>
              <a:chExt cx="768" cy="528"/>
            </a:xfrm>
          </p:grpSpPr>
          <p:sp>
            <p:nvSpPr>
              <p:cNvPr id="25625" name="Rectangle 25"/>
              <p:cNvSpPr>
                <a:spLocks noChangeArrowheads="1"/>
              </p:cNvSpPr>
              <p:nvPr/>
            </p:nvSpPr>
            <p:spPr bwMode="auto">
              <a:xfrm>
                <a:off x="1776" y="1104"/>
                <a:ext cx="768" cy="528"/>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5626" name="Text Box 26"/>
              <p:cNvSpPr txBox="1">
                <a:spLocks noChangeArrowheads="1"/>
              </p:cNvSpPr>
              <p:nvPr/>
            </p:nvSpPr>
            <p:spPr bwMode="auto">
              <a:xfrm>
                <a:off x="2016" y="1200"/>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dirty="0">
                    <a:solidFill>
                      <a:schemeClr val="bg1"/>
                    </a:solidFill>
                    <a:latin typeface="Times New Roman" pitchFamily="18" charset="0"/>
                  </a:rPr>
                  <a:t>Z</a:t>
                </a:r>
                <a:endParaRPr lang="en-US" sz="3200" b="0" baseline="-25000" dirty="0">
                  <a:solidFill>
                    <a:schemeClr val="bg1"/>
                  </a:solidFill>
                  <a:latin typeface="Times New Roman" pitchFamily="18" charset="0"/>
                </a:endParaRPr>
              </a:p>
            </p:txBody>
          </p:sp>
        </p:grpSp>
        <p:sp>
          <p:nvSpPr>
            <p:cNvPr id="25613" name="Line 27"/>
            <p:cNvSpPr>
              <a:spLocks noChangeShapeType="1"/>
            </p:cNvSpPr>
            <p:nvPr/>
          </p:nvSpPr>
          <p:spPr bwMode="auto">
            <a:xfrm>
              <a:off x="1680" y="2304"/>
              <a:ext cx="576"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4" name="Line 28"/>
            <p:cNvSpPr>
              <a:spLocks noChangeShapeType="1"/>
            </p:cNvSpPr>
            <p:nvPr/>
          </p:nvSpPr>
          <p:spPr bwMode="auto">
            <a:xfrm>
              <a:off x="3024" y="2352"/>
              <a:ext cx="576"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5" name="Line 30"/>
            <p:cNvSpPr>
              <a:spLocks noChangeShapeType="1"/>
            </p:cNvSpPr>
            <p:nvPr/>
          </p:nvSpPr>
          <p:spPr bwMode="auto">
            <a:xfrm>
              <a:off x="480" y="2352"/>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6" name="Line 31"/>
            <p:cNvSpPr>
              <a:spLocks noChangeShapeType="1"/>
            </p:cNvSpPr>
            <p:nvPr/>
          </p:nvSpPr>
          <p:spPr bwMode="auto">
            <a:xfrm>
              <a:off x="432" y="2304"/>
              <a:ext cx="480" cy="0"/>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7" name="Line 33"/>
            <p:cNvSpPr>
              <a:spLocks noChangeShapeType="1"/>
            </p:cNvSpPr>
            <p:nvPr/>
          </p:nvSpPr>
          <p:spPr bwMode="auto">
            <a:xfrm>
              <a:off x="4368" y="2352"/>
              <a:ext cx="52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34"/>
            <p:cNvSpPr>
              <a:spLocks noChangeShapeType="1"/>
            </p:cNvSpPr>
            <p:nvPr/>
          </p:nvSpPr>
          <p:spPr bwMode="auto">
            <a:xfrm>
              <a:off x="4896" y="2352"/>
              <a:ext cx="0" cy="67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35"/>
            <p:cNvSpPr>
              <a:spLocks noChangeShapeType="1"/>
            </p:cNvSpPr>
            <p:nvPr/>
          </p:nvSpPr>
          <p:spPr bwMode="auto">
            <a:xfrm flipH="1">
              <a:off x="1248" y="3024"/>
              <a:ext cx="364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36"/>
            <p:cNvSpPr>
              <a:spLocks noChangeShapeType="1"/>
            </p:cNvSpPr>
            <p:nvPr/>
          </p:nvSpPr>
          <p:spPr bwMode="auto">
            <a:xfrm flipV="1">
              <a:off x="1248" y="2592"/>
              <a:ext cx="0" cy="43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1" name="Line 37"/>
            <p:cNvSpPr>
              <a:spLocks noChangeShapeType="1"/>
            </p:cNvSpPr>
            <p:nvPr/>
          </p:nvSpPr>
          <p:spPr bwMode="auto">
            <a:xfrm>
              <a:off x="4464" y="1248"/>
              <a:ext cx="52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38"/>
            <p:cNvSpPr>
              <a:spLocks noChangeShapeType="1"/>
            </p:cNvSpPr>
            <p:nvPr/>
          </p:nvSpPr>
          <p:spPr bwMode="auto">
            <a:xfrm flipV="1">
              <a:off x="4992" y="576"/>
              <a:ext cx="0" cy="67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Line 39"/>
            <p:cNvSpPr>
              <a:spLocks noChangeShapeType="1"/>
            </p:cNvSpPr>
            <p:nvPr/>
          </p:nvSpPr>
          <p:spPr bwMode="auto">
            <a:xfrm flipH="1">
              <a:off x="1392" y="576"/>
              <a:ext cx="36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40"/>
            <p:cNvSpPr>
              <a:spLocks noChangeShapeType="1"/>
            </p:cNvSpPr>
            <p:nvPr/>
          </p:nvSpPr>
          <p:spPr bwMode="auto">
            <a:xfrm>
              <a:off x="1392" y="576"/>
              <a:ext cx="0" cy="384"/>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603" name="Text Box 46"/>
          <p:cNvSpPr txBox="1">
            <a:spLocks noChangeArrowheads="1"/>
          </p:cNvSpPr>
          <p:nvPr/>
        </p:nvSpPr>
        <p:spPr bwMode="auto">
          <a:xfrm>
            <a:off x="685800" y="5257800"/>
            <a:ext cx="7848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atin typeface="Tahoma" pitchFamily="34" charset="0"/>
              </a:rPr>
              <a:t>S: susceptible, I: infectious, R: recovered, X: susceptible vaccinee,</a:t>
            </a:r>
          </a:p>
          <a:p>
            <a:pPr eaLnBrk="1" hangingPunct="1">
              <a:spcBef>
                <a:spcPct val="50000"/>
              </a:spcBef>
            </a:pPr>
            <a:r>
              <a:rPr lang="en-US">
                <a:latin typeface="Tahoma" pitchFamily="34" charset="0"/>
              </a:rPr>
              <a:t>Y: infectious vaccinee, Z: recovered vaccinee</a:t>
            </a:r>
            <a:r>
              <a:rPr lang="en-US"/>
              <a:t> </a:t>
            </a:r>
          </a:p>
        </p:txBody>
      </p:sp>
    </p:spTree>
    <p:extLst>
      <p:ext uri="{BB962C8B-B14F-4D97-AF65-F5344CB8AC3E}">
        <p14:creationId xmlns:p14="http://schemas.microsoft.com/office/powerpoint/2010/main" val="40958559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US" dirty="0" smtClean="0"/>
              <a:t>Learning objectives</a:t>
            </a:r>
            <a:endParaRPr lang="en-US" dirty="0"/>
          </a:p>
        </p:txBody>
      </p:sp>
      <p:sp>
        <p:nvSpPr>
          <p:cNvPr id="3" name="Content Placeholder 2"/>
          <p:cNvSpPr>
            <a:spLocks noGrp="1"/>
          </p:cNvSpPr>
          <p:nvPr>
            <p:ph idx="1"/>
          </p:nvPr>
        </p:nvSpPr>
        <p:spPr>
          <a:xfrm>
            <a:off x="840000" y="1447800"/>
            <a:ext cx="7618200" cy="4729163"/>
          </a:xfrm>
        </p:spPr>
        <p:txBody>
          <a:bodyPr>
            <a:normAutofit lnSpcReduction="10000"/>
          </a:bodyPr>
          <a:lstStyle/>
          <a:p>
            <a:r>
              <a:rPr lang="en-US" dirty="0" smtClean="0"/>
              <a:t>List possible vaccine effects on disease dynamics</a:t>
            </a:r>
          </a:p>
          <a:p>
            <a:endParaRPr lang="en-US" dirty="0" smtClean="0"/>
          </a:p>
          <a:p>
            <a:r>
              <a:rPr lang="en-US" dirty="0" smtClean="0"/>
              <a:t>Define herd immunity and the vaccination critical threshold</a:t>
            </a:r>
          </a:p>
          <a:p>
            <a:endParaRPr lang="en-US" dirty="0"/>
          </a:p>
          <a:p>
            <a:r>
              <a:rPr lang="en-US" dirty="0" smtClean="0"/>
              <a:t>Describe the infectious disease dynamics in a population with random vaccination</a:t>
            </a:r>
          </a:p>
          <a:p>
            <a:endParaRPr lang="en-US" dirty="0" smtClean="0"/>
          </a:p>
          <a:p>
            <a:r>
              <a:rPr lang="en-US" dirty="0" smtClean="0"/>
              <a:t> Explain how vaccines can be imperfect and its implications on disease dynamics</a:t>
            </a:r>
          </a:p>
          <a:p>
            <a:endParaRPr lang="en-US" dirty="0" smtClean="0"/>
          </a:p>
          <a:p>
            <a:r>
              <a:rPr lang="en-US" dirty="0" smtClean="0"/>
              <a:t>List benefits and drawbacks of targeted vaccination</a:t>
            </a:r>
            <a:endParaRPr lang="en-US" dirty="0"/>
          </a:p>
        </p:txBody>
      </p:sp>
    </p:spTree>
    <p:extLst>
      <p:ext uri="{BB962C8B-B14F-4D97-AF65-F5344CB8AC3E}">
        <p14:creationId xmlns:p14="http://schemas.microsoft.com/office/powerpoint/2010/main" val="13323821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228600" y="153988"/>
            <a:ext cx="8001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p>
            <a:r>
              <a:rPr lang="en-US" sz="2000" b="0">
                <a:latin typeface="Tahoma" pitchFamily="34" charset="0"/>
              </a:rPr>
              <a:t>We include three vaccine effects:</a:t>
            </a:r>
          </a:p>
          <a:p>
            <a:r>
              <a:rPr lang="en-US" sz="2000" b="0">
                <a:latin typeface="Tahoma" pitchFamily="34" charset="0"/>
              </a:rPr>
              <a:t>Vaccine effect on the reduction of susceptibility (</a:t>
            </a:r>
            <a:r>
              <a:rPr lang="en-US" sz="2000" b="0" i="1">
                <a:latin typeface="Tahoma" pitchFamily="34" charset="0"/>
              </a:rPr>
              <a:t>q)</a:t>
            </a:r>
            <a:endParaRPr lang="en-US" sz="2000" b="0">
              <a:latin typeface="Tahoma" pitchFamily="34" charset="0"/>
            </a:endParaRPr>
          </a:p>
          <a:p>
            <a:r>
              <a:rPr lang="en-US" sz="2000" b="0">
                <a:latin typeface="Tahoma" pitchFamily="34" charset="0"/>
              </a:rPr>
              <a:t>Vaccine effect on the reduction of the length of infectious period </a:t>
            </a:r>
            <a:r>
              <a:rPr lang="en-US" sz="2000" b="0" i="1">
                <a:latin typeface="Tahoma" pitchFamily="34" charset="0"/>
              </a:rPr>
              <a:t>(h)</a:t>
            </a:r>
            <a:endParaRPr lang="en-US" sz="2000" b="0">
              <a:latin typeface="Tahoma" pitchFamily="34" charset="0"/>
            </a:endParaRPr>
          </a:p>
          <a:p>
            <a:r>
              <a:rPr lang="en-US" sz="2000" b="0">
                <a:latin typeface="Tahoma" pitchFamily="34" charset="0"/>
              </a:rPr>
              <a:t>Vaccine effect on the infectiousness (</a:t>
            </a:r>
            <a:r>
              <a:rPr lang="en-US" sz="2000" b="0" i="1">
                <a:latin typeface="Tahoma" pitchFamily="34" charset="0"/>
              </a:rPr>
              <a:t>g)</a:t>
            </a:r>
            <a:endParaRPr lang="en-US" sz="2000" b="0">
              <a:latin typeface="Tahoma" pitchFamily="34" charset="0"/>
            </a:endParaRPr>
          </a:p>
          <a:p>
            <a:pPr eaLnBrk="0" hangingPunct="0"/>
            <a:endParaRPr lang="en-US" sz="2000" b="0">
              <a:latin typeface="Tahoma" pitchFamily="34" charset="0"/>
            </a:endParaRPr>
          </a:p>
        </p:txBody>
      </p:sp>
      <p:sp>
        <p:nvSpPr>
          <p:cNvPr id="12292" name="Rectangle 6"/>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2290" name="Object 5"/>
          <p:cNvGraphicFramePr>
            <a:graphicFrameLocks noChangeAspect="1"/>
          </p:cNvGraphicFramePr>
          <p:nvPr>
            <p:extLst>
              <p:ext uri="{D42A27DB-BD31-4B8C-83A1-F6EECF244321}">
                <p14:modId xmlns:p14="http://schemas.microsoft.com/office/powerpoint/2010/main" val="1105839025"/>
              </p:ext>
            </p:extLst>
          </p:nvPr>
        </p:nvGraphicFramePr>
        <p:xfrm>
          <a:off x="2447925" y="1447800"/>
          <a:ext cx="3479800" cy="5181600"/>
        </p:xfrm>
        <a:graphic>
          <a:graphicData uri="http://schemas.openxmlformats.org/presentationml/2006/ole">
            <mc:AlternateContent xmlns:mc="http://schemas.openxmlformats.org/markup-compatibility/2006">
              <mc:Choice xmlns:v="urn:schemas-microsoft-com:vml" Requires="v">
                <p:oleObj spid="_x0000_s7266" name="Equation" r:id="rId4" imgW="2145960" imgH="3200400" progId="Equation.3">
                  <p:embed/>
                </p:oleObj>
              </mc:Choice>
              <mc:Fallback>
                <p:oleObj name="Equation" r:id="rId4" imgW="2145960" imgH="3200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925" y="1447800"/>
                        <a:ext cx="3479800" cy="5181600"/>
                      </a:xfrm>
                      <a:prstGeom prst="rect">
                        <a:avLst/>
                      </a:prstGeom>
                      <a:solidFill>
                        <a:schemeClr val="tx1"/>
                      </a:solidFill>
                      <a:extLst/>
                    </p:spPr>
                  </p:pic>
                </p:oleObj>
              </mc:Fallback>
            </mc:AlternateContent>
          </a:graphicData>
        </a:graphic>
      </p:graphicFrame>
      <p:sp>
        <p:nvSpPr>
          <p:cNvPr id="12293" name="Oval 7"/>
          <p:cNvSpPr>
            <a:spLocks noChangeArrowheads="1"/>
          </p:cNvSpPr>
          <p:nvPr/>
        </p:nvSpPr>
        <p:spPr bwMode="auto">
          <a:xfrm>
            <a:off x="2971800" y="1524000"/>
            <a:ext cx="685800" cy="5334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4" name="Line 8"/>
          <p:cNvSpPr>
            <a:spLocks noChangeShapeType="1"/>
          </p:cNvSpPr>
          <p:nvPr/>
        </p:nvSpPr>
        <p:spPr bwMode="auto">
          <a:xfrm flipH="1">
            <a:off x="1905000" y="1905000"/>
            <a:ext cx="1066800" cy="381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5" name="Text Box 9"/>
          <p:cNvSpPr txBox="1">
            <a:spLocks noChangeArrowheads="1"/>
          </p:cNvSpPr>
          <p:nvPr/>
        </p:nvSpPr>
        <p:spPr bwMode="auto">
          <a:xfrm>
            <a:off x="228600" y="2362200"/>
            <a:ext cx="1905000" cy="9255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t>Proportion of replacement vaccinated</a:t>
            </a:r>
          </a:p>
        </p:txBody>
      </p:sp>
      <p:sp>
        <p:nvSpPr>
          <p:cNvPr id="12296" name="Oval 10"/>
          <p:cNvSpPr>
            <a:spLocks noChangeArrowheads="1"/>
          </p:cNvSpPr>
          <p:nvPr/>
        </p:nvSpPr>
        <p:spPr bwMode="auto">
          <a:xfrm>
            <a:off x="4419600" y="2209800"/>
            <a:ext cx="6858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7" name="Oval 11"/>
          <p:cNvSpPr>
            <a:spLocks noChangeArrowheads="1"/>
          </p:cNvSpPr>
          <p:nvPr/>
        </p:nvSpPr>
        <p:spPr bwMode="auto">
          <a:xfrm>
            <a:off x="2971800" y="3581400"/>
            <a:ext cx="685800" cy="4572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8" name="Line 12"/>
          <p:cNvSpPr>
            <a:spLocks noChangeShapeType="1"/>
          </p:cNvSpPr>
          <p:nvPr/>
        </p:nvSpPr>
        <p:spPr bwMode="auto">
          <a:xfrm flipV="1">
            <a:off x="3581400" y="3046413"/>
            <a:ext cx="2428874" cy="611187"/>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Line 13"/>
          <p:cNvSpPr>
            <a:spLocks noChangeShapeType="1"/>
          </p:cNvSpPr>
          <p:nvPr/>
        </p:nvSpPr>
        <p:spPr bwMode="auto">
          <a:xfrm>
            <a:off x="4724400" y="2667000"/>
            <a:ext cx="1285874" cy="303213"/>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0" name="Text Box 14"/>
          <p:cNvSpPr txBox="1">
            <a:spLocks noChangeArrowheads="1"/>
          </p:cNvSpPr>
          <p:nvPr/>
        </p:nvSpPr>
        <p:spPr bwMode="auto">
          <a:xfrm>
            <a:off x="6072620" y="2787732"/>
            <a:ext cx="3352800" cy="6508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t>Vaccine effect on the reduction of susceptibility</a:t>
            </a:r>
          </a:p>
        </p:txBody>
      </p:sp>
      <p:sp>
        <p:nvSpPr>
          <p:cNvPr id="12301" name="Oval 15"/>
          <p:cNvSpPr>
            <a:spLocks noChangeArrowheads="1"/>
          </p:cNvSpPr>
          <p:nvPr/>
        </p:nvSpPr>
        <p:spPr bwMode="auto">
          <a:xfrm>
            <a:off x="4191000" y="3810000"/>
            <a:ext cx="838200" cy="457200"/>
          </a:xfrm>
          <a:prstGeom prst="ellipse">
            <a:avLst/>
          </a:prstGeom>
          <a:noFill/>
          <a:ln w="9525">
            <a:solidFill>
              <a:srgbClr val="99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2" name="Oval 16"/>
          <p:cNvSpPr>
            <a:spLocks noChangeArrowheads="1"/>
          </p:cNvSpPr>
          <p:nvPr/>
        </p:nvSpPr>
        <p:spPr bwMode="auto">
          <a:xfrm>
            <a:off x="3048000" y="5257800"/>
            <a:ext cx="838200" cy="457200"/>
          </a:xfrm>
          <a:prstGeom prst="ellipse">
            <a:avLst/>
          </a:prstGeom>
          <a:noFill/>
          <a:ln w="9525">
            <a:solidFill>
              <a:srgbClr val="99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3" name="Line 17"/>
          <p:cNvSpPr>
            <a:spLocks noChangeShapeType="1"/>
          </p:cNvSpPr>
          <p:nvPr/>
        </p:nvSpPr>
        <p:spPr bwMode="auto">
          <a:xfrm flipV="1">
            <a:off x="3733800" y="4724400"/>
            <a:ext cx="2057400" cy="533400"/>
          </a:xfrm>
          <a:prstGeom prst="line">
            <a:avLst/>
          </a:prstGeom>
          <a:noFill/>
          <a:ln w="952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18"/>
          <p:cNvSpPr>
            <a:spLocks noChangeShapeType="1"/>
          </p:cNvSpPr>
          <p:nvPr/>
        </p:nvSpPr>
        <p:spPr bwMode="auto">
          <a:xfrm>
            <a:off x="4572000" y="4267200"/>
            <a:ext cx="1219200" cy="457200"/>
          </a:xfrm>
          <a:prstGeom prst="line">
            <a:avLst/>
          </a:prstGeom>
          <a:noFill/>
          <a:ln w="9525">
            <a:solidFill>
              <a:srgbClr val="9933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Text Box 19"/>
          <p:cNvSpPr txBox="1">
            <a:spLocks noChangeArrowheads="1"/>
          </p:cNvSpPr>
          <p:nvPr/>
        </p:nvSpPr>
        <p:spPr bwMode="auto">
          <a:xfrm>
            <a:off x="6010275" y="4267200"/>
            <a:ext cx="2766580" cy="923330"/>
          </a:xfrm>
          <a:prstGeom prst="rect">
            <a:avLst/>
          </a:prstGeom>
          <a:noFill/>
          <a:ln w="9525">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dirty="0"/>
              <a:t>Vaccine effect on the reduction of the length of infectious period</a:t>
            </a:r>
          </a:p>
        </p:txBody>
      </p:sp>
      <p:sp>
        <p:nvSpPr>
          <p:cNvPr id="12306" name="Oval 20"/>
          <p:cNvSpPr>
            <a:spLocks noChangeArrowheads="1"/>
          </p:cNvSpPr>
          <p:nvPr/>
        </p:nvSpPr>
        <p:spPr bwMode="auto">
          <a:xfrm>
            <a:off x="3505200" y="5791200"/>
            <a:ext cx="685800" cy="4572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7" name="Line 21"/>
          <p:cNvSpPr>
            <a:spLocks noChangeShapeType="1"/>
          </p:cNvSpPr>
          <p:nvPr/>
        </p:nvSpPr>
        <p:spPr bwMode="auto">
          <a:xfrm flipV="1">
            <a:off x="4114799" y="5865812"/>
            <a:ext cx="1812925" cy="1588"/>
          </a:xfrm>
          <a:prstGeom prst="line">
            <a:avLst/>
          </a:prstGeom>
          <a:noFill/>
          <a:ln w="9525">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8" name="Text Box 22"/>
          <p:cNvSpPr txBox="1">
            <a:spLocks noChangeArrowheads="1"/>
          </p:cNvSpPr>
          <p:nvPr/>
        </p:nvSpPr>
        <p:spPr bwMode="auto">
          <a:xfrm>
            <a:off x="6010274" y="5562600"/>
            <a:ext cx="2676525" cy="650875"/>
          </a:xfrm>
          <a:prstGeom prst="rect">
            <a:avLst/>
          </a:prstGeom>
          <a:noFill/>
          <a:ln w="9525">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t>Vaccine effect on the infectiousness</a:t>
            </a:r>
          </a:p>
        </p:txBody>
      </p:sp>
    </p:spTree>
    <p:extLst>
      <p:ext uri="{BB962C8B-B14F-4D97-AF65-F5344CB8AC3E}">
        <p14:creationId xmlns:p14="http://schemas.microsoft.com/office/powerpoint/2010/main" val="27754852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p:cNvPicPr>
            <a:picLocks noChangeAspect="1" noChangeArrowheads="1"/>
          </p:cNvPicPr>
          <p:nvPr/>
        </p:nvPicPr>
        <p:blipFill>
          <a:blip r:embed="rId3" cstate="print"/>
          <a:srcRect/>
          <a:stretch>
            <a:fillRect/>
          </a:stretch>
        </p:blipFill>
        <p:spPr bwMode="auto">
          <a:xfrm>
            <a:off x="304800" y="914400"/>
            <a:ext cx="8383845" cy="5586413"/>
          </a:xfrm>
          <a:prstGeom prst="rect">
            <a:avLst/>
          </a:prstGeom>
          <a:noFill/>
          <a:ln w="9525">
            <a:noFill/>
            <a:miter lim="800000"/>
            <a:headEnd/>
            <a:tailEnd/>
          </a:ln>
        </p:spPr>
      </p:pic>
      <p:sp>
        <p:nvSpPr>
          <p:cNvPr id="3" name="Rectangle 2"/>
          <p:cNvSpPr/>
          <p:nvPr/>
        </p:nvSpPr>
        <p:spPr>
          <a:xfrm>
            <a:off x="4064564" y="6340971"/>
            <a:ext cx="4367671" cy="584775"/>
          </a:xfrm>
          <a:prstGeom prst="rect">
            <a:avLst/>
          </a:prstGeom>
        </p:spPr>
        <p:txBody>
          <a:bodyPr wrap="none">
            <a:spAutoFit/>
          </a:bodyPr>
          <a:lstStyle/>
          <a:p>
            <a:r>
              <a:rPr lang="en-US" altLang="zh-CN" sz="3200" b="1" dirty="0" smtClean="0">
                <a:effectLst>
                  <a:outerShdw blurRad="38100" dist="38100" dir="2700000" algn="tl">
                    <a:srgbClr val="C0C0C0"/>
                  </a:outerShdw>
                </a:effectLst>
                <a:ea typeface="SimSun" pitchFamily="2" charset="-122"/>
              </a:rPr>
              <a:t> </a:t>
            </a:r>
            <a:r>
              <a:rPr lang="en-US" altLang="zh-CN" dirty="0" smtClean="0">
                <a:ea typeface="SimSun" pitchFamily="2" charset="-122"/>
              </a:rPr>
              <a:t>Lu, et al., J. </a:t>
            </a:r>
            <a:r>
              <a:rPr lang="en-US" altLang="zh-CN" dirty="0" err="1" smtClean="0">
                <a:ea typeface="SimSun" pitchFamily="2" charset="-122"/>
              </a:rPr>
              <a:t>Theor</a:t>
            </a:r>
            <a:r>
              <a:rPr lang="en-US" altLang="zh-CN" dirty="0" smtClean="0">
                <a:ea typeface="SimSun" pitchFamily="2" charset="-122"/>
              </a:rPr>
              <a:t>. Biol., 2009, 259: 770-84</a:t>
            </a:r>
            <a:endParaRPr lang="en-US" dirty="0"/>
          </a:p>
        </p:txBody>
      </p:sp>
      <p:sp>
        <p:nvSpPr>
          <p:cNvPr id="4" name="TextBox 3"/>
          <p:cNvSpPr txBox="1"/>
          <p:nvPr/>
        </p:nvSpPr>
        <p:spPr>
          <a:xfrm>
            <a:off x="7772400" y="2514600"/>
            <a:ext cx="1143000" cy="369332"/>
          </a:xfrm>
          <a:prstGeom prst="rect">
            <a:avLst/>
          </a:prstGeom>
          <a:solidFill>
            <a:schemeClr val="tx2">
              <a:lumMod val="40000"/>
              <a:lumOff val="60000"/>
            </a:schemeClr>
          </a:solidFill>
        </p:spPr>
        <p:txBody>
          <a:bodyPr wrap="square" rtlCol="0">
            <a:spAutoFit/>
          </a:bodyPr>
          <a:lstStyle/>
          <a:p>
            <a:r>
              <a:rPr lang="en-US" dirty="0" smtClean="0">
                <a:solidFill>
                  <a:schemeClr val="bg1"/>
                </a:solidFill>
              </a:rPr>
              <a:t>3 months</a:t>
            </a:r>
            <a:endParaRPr lang="en-US" dirty="0">
              <a:solidFill>
                <a:schemeClr val="bg1"/>
              </a:solidFill>
            </a:endParaRPr>
          </a:p>
        </p:txBody>
      </p:sp>
      <p:sp>
        <p:nvSpPr>
          <p:cNvPr id="5" name="TextBox 4"/>
          <p:cNvSpPr txBox="1"/>
          <p:nvPr/>
        </p:nvSpPr>
        <p:spPr>
          <a:xfrm>
            <a:off x="7848600" y="3733800"/>
            <a:ext cx="1143000" cy="369332"/>
          </a:xfrm>
          <a:prstGeom prst="rect">
            <a:avLst/>
          </a:prstGeom>
          <a:solidFill>
            <a:schemeClr val="tx2">
              <a:lumMod val="40000"/>
              <a:lumOff val="60000"/>
            </a:schemeClr>
          </a:solidFill>
        </p:spPr>
        <p:txBody>
          <a:bodyPr wrap="square" rtlCol="0">
            <a:spAutoFit/>
          </a:bodyPr>
          <a:lstStyle/>
          <a:p>
            <a:r>
              <a:rPr lang="en-US" dirty="0" smtClean="0">
                <a:solidFill>
                  <a:schemeClr val="bg1"/>
                </a:solidFill>
              </a:rPr>
              <a:t>1 year</a:t>
            </a:r>
            <a:endParaRPr lang="en-US" dirty="0">
              <a:solidFill>
                <a:schemeClr val="bg1"/>
              </a:solidFill>
            </a:endParaRPr>
          </a:p>
        </p:txBody>
      </p:sp>
      <p:sp>
        <p:nvSpPr>
          <p:cNvPr id="6" name="TextBox 5"/>
          <p:cNvSpPr txBox="1"/>
          <p:nvPr/>
        </p:nvSpPr>
        <p:spPr>
          <a:xfrm>
            <a:off x="7848600" y="5029200"/>
            <a:ext cx="1143000" cy="369332"/>
          </a:xfrm>
          <a:prstGeom prst="rect">
            <a:avLst/>
          </a:prstGeom>
          <a:solidFill>
            <a:schemeClr val="tx2">
              <a:lumMod val="40000"/>
              <a:lumOff val="60000"/>
            </a:schemeClr>
          </a:solidFill>
        </p:spPr>
        <p:txBody>
          <a:bodyPr wrap="square" rtlCol="0">
            <a:spAutoFit/>
          </a:bodyPr>
          <a:lstStyle/>
          <a:p>
            <a:r>
              <a:rPr lang="en-US" dirty="0" smtClean="0">
                <a:solidFill>
                  <a:schemeClr val="bg1"/>
                </a:solidFill>
              </a:rPr>
              <a:t>16 years</a:t>
            </a:r>
            <a:endParaRPr lang="en-US" dirty="0">
              <a:solidFill>
                <a:schemeClr val="bg1"/>
              </a:solidFill>
            </a:endParaRPr>
          </a:p>
        </p:txBody>
      </p:sp>
      <p:sp>
        <p:nvSpPr>
          <p:cNvPr id="7" name="Text Box 14"/>
          <p:cNvSpPr txBox="1">
            <a:spLocks noChangeArrowheads="1"/>
          </p:cNvSpPr>
          <p:nvPr/>
        </p:nvSpPr>
        <p:spPr bwMode="auto">
          <a:xfrm>
            <a:off x="3048000" y="228600"/>
            <a:ext cx="3352800" cy="650875"/>
          </a:xfrm>
          <a:prstGeom prst="rect">
            <a:avLst/>
          </a:prstGeom>
          <a:solidFill>
            <a:schemeClr val="tx2">
              <a:lumMod val="60000"/>
              <a:lumOff val="40000"/>
            </a:schemeClr>
          </a:solidFill>
          <a:ln w="9525">
            <a:solidFill>
              <a:srgbClr val="0000FF"/>
            </a:solidFill>
            <a:miter lim="800000"/>
            <a:headEnd/>
            <a:tailEnd/>
          </a:ln>
          <a:effectLst/>
        </p:spPr>
        <p:txBody>
          <a:bodyPr>
            <a:spAutoFit/>
          </a:bodyPr>
          <a:lstStyle/>
          <a:p>
            <a:pPr>
              <a:spcBef>
                <a:spcPct val="50000"/>
              </a:spcBef>
            </a:pPr>
            <a:r>
              <a:rPr lang="en-US" dirty="0">
                <a:solidFill>
                  <a:schemeClr val="bg1"/>
                </a:solidFill>
              </a:rPr>
              <a:t>Vaccine effect on the reduction of susceptibility</a:t>
            </a:r>
          </a:p>
        </p:txBody>
      </p:sp>
      <p:cxnSp>
        <p:nvCxnSpPr>
          <p:cNvPr id="9" name="Straight Arrow Connector 8"/>
          <p:cNvCxnSpPr>
            <a:stCxn id="7" idx="2"/>
          </p:cNvCxnSpPr>
          <p:nvPr/>
        </p:nvCxnSpPr>
        <p:spPr>
          <a:xfrm rot="5400000">
            <a:off x="4364038" y="1239837"/>
            <a:ext cx="720725"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 Box 22"/>
          <p:cNvSpPr txBox="1">
            <a:spLocks noChangeArrowheads="1"/>
          </p:cNvSpPr>
          <p:nvPr/>
        </p:nvSpPr>
        <p:spPr bwMode="auto">
          <a:xfrm>
            <a:off x="0" y="762000"/>
            <a:ext cx="2286000" cy="650875"/>
          </a:xfrm>
          <a:prstGeom prst="rect">
            <a:avLst/>
          </a:prstGeom>
          <a:solidFill>
            <a:schemeClr val="accent3"/>
          </a:solidFill>
          <a:ln w="9525">
            <a:solidFill>
              <a:srgbClr val="339966"/>
            </a:solidFill>
            <a:miter lim="800000"/>
            <a:headEnd/>
            <a:tailEnd/>
          </a:ln>
          <a:effectLst/>
        </p:spPr>
        <p:txBody>
          <a:bodyPr wrap="square">
            <a:spAutoFit/>
          </a:bodyPr>
          <a:lstStyle/>
          <a:p>
            <a:pPr>
              <a:spcBef>
                <a:spcPct val="50000"/>
              </a:spcBef>
            </a:pPr>
            <a:r>
              <a:rPr lang="en-US" dirty="0">
                <a:solidFill>
                  <a:schemeClr val="bg1"/>
                </a:solidFill>
              </a:rPr>
              <a:t>Vaccine effect on the infectiousness</a:t>
            </a:r>
          </a:p>
        </p:txBody>
      </p:sp>
      <p:cxnSp>
        <p:nvCxnSpPr>
          <p:cNvPr id="12" name="Straight Arrow Connector 11"/>
          <p:cNvCxnSpPr/>
          <p:nvPr/>
        </p:nvCxnSpPr>
        <p:spPr>
          <a:xfrm>
            <a:off x="2362200" y="1066800"/>
            <a:ext cx="1295400" cy="60960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3" name="Text Box 19"/>
          <p:cNvSpPr txBox="1">
            <a:spLocks noChangeArrowheads="1"/>
          </p:cNvSpPr>
          <p:nvPr/>
        </p:nvSpPr>
        <p:spPr bwMode="auto">
          <a:xfrm>
            <a:off x="6743700" y="450660"/>
            <a:ext cx="2286000" cy="1200329"/>
          </a:xfrm>
          <a:prstGeom prst="rect">
            <a:avLst/>
          </a:prstGeom>
          <a:solidFill>
            <a:schemeClr val="accent2"/>
          </a:solidFill>
          <a:ln w="9525">
            <a:solidFill>
              <a:srgbClr val="993366"/>
            </a:solidFill>
            <a:miter lim="800000"/>
            <a:headEnd/>
            <a:tailEnd/>
          </a:ln>
          <a:effectLst/>
        </p:spPr>
        <p:txBody>
          <a:bodyPr wrap="square">
            <a:spAutoFit/>
          </a:bodyPr>
          <a:lstStyle/>
          <a:p>
            <a:pPr>
              <a:spcBef>
                <a:spcPct val="50000"/>
              </a:spcBef>
            </a:pPr>
            <a:r>
              <a:rPr lang="en-US" dirty="0">
                <a:solidFill>
                  <a:schemeClr val="bg1"/>
                </a:solidFill>
              </a:rPr>
              <a:t>Vaccine effect on the reduction of the length of infectious period</a:t>
            </a:r>
          </a:p>
        </p:txBody>
      </p:sp>
      <p:cxnSp>
        <p:nvCxnSpPr>
          <p:cNvPr id="15" name="Straight Arrow Connector 14"/>
          <p:cNvCxnSpPr/>
          <p:nvPr/>
        </p:nvCxnSpPr>
        <p:spPr>
          <a:xfrm rot="10800000" flipV="1">
            <a:off x="6248400" y="1678378"/>
            <a:ext cx="990600" cy="1524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1767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304800" y="381000"/>
            <a:ext cx="685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3200" dirty="0">
                <a:latin typeface="Tahoma" pitchFamily="34" charset="0"/>
              </a:rPr>
              <a:t>Targeted vaccination</a:t>
            </a:r>
          </a:p>
        </p:txBody>
      </p:sp>
      <p:graphicFrame>
        <p:nvGraphicFramePr>
          <p:cNvPr id="53277" name="Group 29"/>
          <p:cNvGraphicFramePr>
            <a:graphicFrameLocks noGrp="1"/>
          </p:cNvGraphicFramePr>
          <p:nvPr>
            <p:extLst>
              <p:ext uri="{D42A27DB-BD31-4B8C-83A1-F6EECF244321}">
                <p14:modId xmlns:p14="http://schemas.microsoft.com/office/powerpoint/2010/main" val="3213920856"/>
              </p:ext>
            </p:extLst>
          </p:nvPr>
        </p:nvGraphicFramePr>
        <p:xfrm>
          <a:off x="838200" y="1397000"/>
          <a:ext cx="6781800" cy="4793819"/>
        </p:xfrm>
        <a:graphic>
          <a:graphicData uri="http://schemas.openxmlformats.org/drawingml/2006/table">
            <a:tbl>
              <a:tblPr/>
              <a:tblGrid>
                <a:gridCol w="2260600"/>
                <a:gridCol w="2260600"/>
                <a:gridCol w="2260600"/>
              </a:tblGrid>
              <a:tr h="1016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cs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cs typeface="Arial" charset="0"/>
                        </a:rPr>
                        <a:t>Benefits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cs typeface="Arial" charset="0"/>
                        </a:rPr>
                        <a:t>Drawbacks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cs typeface="Arial" charset="0"/>
                        </a:rPr>
                        <a:t>Mass vaccination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cs typeface="Arial" charset="0"/>
                        </a:rPr>
                        <a:t>Vaccinate the entire population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cs typeface="Arial" charset="0"/>
                        </a:rPr>
                        <a:t>Effective at widespread transmission control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cs typeface="Arial" charset="0"/>
                        </a:rPr>
                        <a:t>Expensive, large numbers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37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cs typeface="Arial" charset="0"/>
                        </a:rPr>
                        <a:t>Ring vaccination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cs typeface="Arial" charset="0"/>
                        </a:rPr>
                        <a:t>Trace and vaccinate contacts of suspected cases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cs typeface="Arial" charset="0"/>
                        </a:rPr>
                        <a:t>Optimizes vaccine use in outbreaks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cs typeface="Arial" charset="0"/>
                        </a:rPr>
                        <a:t>Needs effective contact/outbreak information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37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cs typeface="Arial" charset="0"/>
                        </a:rPr>
                        <a:t>Targeted vaccination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cs typeface="Arial" charset="0"/>
                        </a:rPr>
                        <a:t>Immunize specific groups (high risk)</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cs typeface="Arial" charset="0"/>
                        </a:rPr>
                        <a:t>Effective in protecting specific groups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cs typeface="Arial" charset="0"/>
                        </a:rPr>
                        <a:t>Needs high levels of herd immunity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cs typeface="Arial" charset="0"/>
                        </a:rPr>
                        <a:t>Difficult to obtain high coverage in specific groups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1553735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457200" y="3810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sz="3200" dirty="0">
                <a:latin typeface="+mj-lt"/>
              </a:rPr>
              <a:t>Vaccination</a:t>
            </a:r>
          </a:p>
        </p:txBody>
      </p:sp>
      <p:sp>
        <p:nvSpPr>
          <p:cNvPr id="22531" name="Text Box 5"/>
          <p:cNvSpPr txBox="1">
            <a:spLocks noChangeArrowheads="1"/>
          </p:cNvSpPr>
          <p:nvPr/>
        </p:nvSpPr>
        <p:spPr bwMode="auto">
          <a:xfrm>
            <a:off x="381000" y="1447800"/>
            <a:ext cx="8458200" cy="49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cs typeface="Arial" charset="0"/>
              </a:defRPr>
            </a:lvl1pPr>
            <a:lvl2pPr marL="800100" indent="-34290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buFontTx/>
              <a:buAutoNum type="arabicPeriod"/>
            </a:pPr>
            <a:r>
              <a:rPr lang="en-US" sz="2400" dirty="0">
                <a:latin typeface="+mn-lt"/>
              </a:rPr>
              <a:t>Has direct and indirect (herd immunity) effects</a:t>
            </a:r>
          </a:p>
          <a:p>
            <a:pPr eaLnBrk="1" hangingPunct="1">
              <a:spcBef>
                <a:spcPct val="50000"/>
              </a:spcBef>
              <a:buFontTx/>
              <a:buAutoNum type="arabicPeriod"/>
            </a:pPr>
            <a:r>
              <a:rPr lang="en-US" sz="2400" dirty="0">
                <a:latin typeface="+mn-lt"/>
              </a:rPr>
              <a:t>Reduce the reproduction number, so, it increases the age of infection, the inter epidemic periods, and causes a “honeymoon period” after the initial vaccination</a:t>
            </a:r>
          </a:p>
          <a:p>
            <a:pPr eaLnBrk="1" hangingPunct="1">
              <a:spcBef>
                <a:spcPct val="50000"/>
              </a:spcBef>
              <a:buFontTx/>
              <a:buAutoNum type="arabicPeriod"/>
            </a:pPr>
            <a:r>
              <a:rPr lang="en-US" sz="2400" dirty="0">
                <a:latin typeface="+mn-lt"/>
              </a:rPr>
              <a:t>Factors to consider in vaccination programs:</a:t>
            </a:r>
          </a:p>
          <a:p>
            <a:pPr lvl="1" eaLnBrk="1" hangingPunct="1">
              <a:spcBef>
                <a:spcPct val="50000"/>
              </a:spcBef>
              <a:buFontTx/>
              <a:buAutoNum type="arabicPeriod"/>
            </a:pPr>
            <a:r>
              <a:rPr lang="en-US" sz="2400" dirty="0">
                <a:latin typeface="+mn-lt"/>
              </a:rPr>
              <a:t>Vaccination coverage/Basic reproduction number</a:t>
            </a:r>
          </a:p>
          <a:p>
            <a:pPr lvl="1" eaLnBrk="1" hangingPunct="1">
              <a:spcBef>
                <a:spcPct val="50000"/>
              </a:spcBef>
              <a:buFontTx/>
              <a:buAutoNum type="arabicPeriod"/>
            </a:pPr>
            <a:r>
              <a:rPr lang="en-US" sz="2400" dirty="0">
                <a:latin typeface="+mn-lt"/>
              </a:rPr>
              <a:t>Vaccine </a:t>
            </a:r>
            <a:r>
              <a:rPr lang="en-US" sz="2400" dirty="0" smtClean="0">
                <a:latin typeface="+mn-lt"/>
              </a:rPr>
              <a:t>imperfect ?</a:t>
            </a:r>
            <a:endParaRPr lang="en-US" sz="2400" dirty="0">
              <a:latin typeface="+mn-lt"/>
            </a:endParaRPr>
          </a:p>
          <a:p>
            <a:pPr lvl="1" eaLnBrk="1" hangingPunct="1">
              <a:spcBef>
                <a:spcPct val="50000"/>
              </a:spcBef>
              <a:buFontTx/>
              <a:buAutoNum type="arabicPeriod"/>
            </a:pPr>
            <a:r>
              <a:rPr lang="en-US" sz="2400" dirty="0">
                <a:latin typeface="+mn-lt"/>
              </a:rPr>
              <a:t>Duration of the protection and lifespan</a:t>
            </a:r>
          </a:p>
          <a:p>
            <a:pPr lvl="1" eaLnBrk="1" hangingPunct="1">
              <a:spcBef>
                <a:spcPct val="50000"/>
              </a:spcBef>
              <a:buFontTx/>
              <a:buAutoNum type="arabicPeriod"/>
            </a:pPr>
            <a:r>
              <a:rPr lang="en-US" sz="2400" dirty="0">
                <a:latin typeface="+mn-lt"/>
              </a:rPr>
              <a:t>Duration of maternal immunity</a:t>
            </a:r>
          </a:p>
          <a:p>
            <a:pPr marL="0" indent="0" eaLnBrk="1" hangingPunct="1">
              <a:spcBef>
                <a:spcPct val="50000"/>
              </a:spcBef>
            </a:pPr>
            <a:endParaRPr lang="en-US" dirty="0">
              <a:latin typeface="Tahoma" pitchFamily="34" charset="0"/>
            </a:endParaRPr>
          </a:p>
        </p:txBody>
      </p:sp>
    </p:spTree>
    <p:extLst>
      <p:ext uri="{BB962C8B-B14F-4D97-AF65-F5344CB8AC3E}">
        <p14:creationId xmlns:p14="http://schemas.microsoft.com/office/powerpoint/2010/main" val="14317480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2674"/>
          </a:xfrm>
        </p:spPr>
        <p:txBody>
          <a:bodyPr/>
          <a:lstStyle/>
          <a:p>
            <a:r>
              <a:rPr lang="en-US" b="1" dirty="0" smtClean="0"/>
              <a:t>Vaccines</a:t>
            </a:r>
            <a:endParaRPr lang="en-US" b="1" dirty="0"/>
          </a:p>
        </p:txBody>
      </p:sp>
      <p:sp>
        <p:nvSpPr>
          <p:cNvPr id="3" name="Content Placeholder 2"/>
          <p:cNvSpPr>
            <a:spLocks noGrp="1"/>
          </p:cNvSpPr>
          <p:nvPr>
            <p:ph idx="1"/>
          </p:nvPr>
        </p:nvSpPr>
        <p:spPr>
          <a:xfrm>
            <a:off x="762000" y="1524000"/>
            <a:ext cx="7675350" cy="4727575"/>
          </a:xfrm>
        </p:spPr>
        <p:txBody>
          <a:bodyPr>
            <a:normAutofit/>
          </a:bodyPr>
          <a:lstStyle/>
          <a:p>
            <a:r>
              <a:rPr lang="en-US" sz="2800" dirty="0" smtClean="0">
                <a:cs typeface="Arial" panose="020B0604020202020204" pitchFamily="34" charset="0"/>
              </a:rPr>
              <a:t> </a:t>
            </a:r>
            <a:r>
              <a:rPr lang="en-US" sz="2800" dirty="0">
                <a:cs typeface="Arial" panose="020B0604020202020204" pitchFamily="34" charset="0"/>
              </a:rPr>
              <a:t>Vaccines help develop immunity by imitating an infection. </a:t>
            </a:r>
            <a:endParaRPr lang="en-US" sz="2800" dirty="0" smtClean="0">
              <a:cs typeface="Arial" panose="020B0604020202020204" pitchFamily="34" charset="0"/>
            </a:endParaRPr>
          </a:p>
          <a:p>
            <a:pPr marL="0" indent="0">
              <a:buNone/>
            </a:pPr>
            <a:endParaRPr lang="en-US" sz="2800" dirty="0" smtClean="0">
              <a:cs typeface="Arial" panose="020B0604020202020204" pitchFamily="34" charset="0"/>
            </a:endParaRPr>
          </a:p>
          <a:p>
            <a:r>
              <a:rPr lang="en-US" sz="2800" dirty="0" smtClean="0">
                <a:cs typeface="Arial" panose="020B0604020202020204" pitchFamily="34" charset="0"/>
              </a:rPr>
              <a:t>Types of vaccines:</a:t>
            </a:r>
            <a:endParaRPr lang="en-US" sz="2800" dirty="0">
              <a:cs typeface="Arial" panose="020B0604020202020204" pitchFamily="34" charset="0"/>
            </a:endParaRPr>
          </a:p>
          <a:p>
            <a:pPr lvl="1"/>
            <a:r>
              <a:rPr lang="en-US" sz="2400" dirty="0">
                <a:cs typeface="Arial" panose="020B0604020202020204" pitchFamily="34" charset="0"/>
              </a:rPr>
              <a:t> </a:t>
            </a:r>
            <a:r>
              <a:rPr lang="en-US" sz="2400" dirty="0">
                <a:solidFill>
                  <a:srgbClr val="FFFF00"/>
                </a:solidFill>
                <a:cs typeface="Arial" panose="020B0604020202020204" pitchFamily="34" charset="0"/>
              </a:rPr>
              <a:t>Live, attenuated </a:t>
            </a:r>
            <a:r>
              <a:rPr lang="en-US" sz="2400" dirty="0" smtClean="0">
                <a:solidFill>
                  <a:srgbClr val="FFFF00"/>
                </a:solidFill>
                <a:cs typeface="Arial" panose="020B0604020202020204" pitchFamily="34" charset="0"/>
              </a:rPr>
              <a:t>vaccines </a:t>
            </a:r>
            <a:r>
              <a:rPr lang="en-US" sz="2400" dirty="0" smtClean="0">
                <a:cs typeface="Arial" panose="020B0604020202020204" pitchFamily="34" charset="0"/>
              </a:rPr>
              <a:t>(weakened living virus, e.g.  measles, mumps and rubella vaccine)</a:t>
            </a:r>
          </a:p>
          <a:p>
            <a:pPr lvl="1"/>
            <a:r>
              <a:rPr lang="en-US" sz="2400" dirty="0" smtClean="0">
                <a:solidFill>
                  <a:srgbClr val="FFFF00"/>
                </a:solidFill>
                <a:cs typeface="Arial" panose="020B0604020202020204" pitchFamily="34" charset="0"/>
              </a:rPr>
              <a:t>Inactivated vaccines </a:t>
            </a:r>
            <a:r>
              <a:rPr lang="en-US" sz="2400" dirty="0" smtClean="0">
                <a:cs typeface="Arial" panose="020B0604020202020204" pitchFamily="34" charset="0"/>
              </a:rPr>
              <a:t>(killed virus, e.g. polio)</a:t>
            </a:r>
          </a:p>
          <a:p>
            <a:pPr lvl="1"/>
            <a:r>
              <a:rPr lang="en-US" sz="2400" dirty="0" smtClean="0">
                <a:solidFill>
                  <a:srgbClr val="FFFF00"/>
                </a:solidFill>
                <a:cs typeface="Arial" panose="020B0604020202020204" pitchFamily="34" charset="0"/>
              </a:rPr>
              <a:t>Toxoid vaccines </a:t>
            </a:r>
            <a:r>
              <a:rPr lang="en-US" sz="2400" dirty="0" smtClean="0">
                <a:cs typeface="Arial" panose="020B0604020202020204" pitchFamily="34" charset="0"/>
              </a:rPr>
              <a:t>(weakened toxins, e.g. tetanus)</a:t>
            </a:r>
          </a:p>
          <a:p>
            <a:pPr lvl="1"/>
            <a:r>
              <a:rPr lang="en-US" sz="2400" dirty="0" smtClean="0">
                <a:solidFill>
                  <a:srgbClr val="FFFF00"/>
                </a:solidFill>
                <a:cs typeface="Arial" panose="020B0604020202020204" pitchFamily="34" charset="0"/>
              </a:rPr>
              <a:t>Subunit vaccines </a:t>
            </a:r>
            <a:r>
              <a:rPr lang="en-US" sz="2400" dirty="0" smtClean="0">
                <a:cs typeface="Arial" panose="020B0604020202020204" pitchFamily="34" charset="0"/>
              </a:rPr>
              <a:t>(parts of the virus or bacteria, e.g. pertussis)</a:t>
            </a:r>
          </a:p>
          <a:p>
            <a:pPr lvl="1"/>
            <a:r>
              <a:rPr lang="en-US" sz="2400" dirty="0" smtClean="0">
                <a:solidFill>
                  <a:srgbClr val="FFFF00"/>
                </a:solidFill>
                <a:cs typeface="Arial" panose="020B0604020202020204" pitchFamily="34" charset="0"/>
              </a:rPr>
              <a:t>Conjugate vaccines </a:t>
            </a:r>
            <a:r>
              <a:rPr lang="en-US" sz="2400" dirty="0" smtClean="0">
                <a:cs typeface="Arial" panose="020B0604020202020204" pitchFamily="34" charset="0"/>
              </a:rPr>
              <a:t>(antigens on the bacteria outer coating, e.g. </a:t>
            </a:r>
            <a:r>
              <a:rPr lang="en-US" sz="2400" dirty="0" err="1" smtClean="0">
                <a:cs typeface="Arial" panose="020B0604020202020204" pitchFamily="34" charset="0"/>
              </a:rPr>
              <a:t>Haemophilus</a:t>
            </a:r>
            <a:r>
              <a:rPr lang="en-US" sz="2400" dirty="0" smtClean="0">
                <a:cs typeface="Arial" panose="020B0604020202020204" pitchFamily="34" charset="0"/>
              </a:rPr>
              <a:t>)  </a:t>
            </a:r>
          </a:p>
          <a:p>
            <a:endParaRPr lang="en-US" dirty="0"/>
          </a:p>
        </p:txBody>
      </p:sp>
    </p:spTree>
    <p:extLst>
      <p:ext uri="{BB962C8B-B14F-4D97-AF65-F5344CB8AC3E}">
        <p14:creationId xmlns:p14="http://schemas.microsoft.com/office/powerpoint/2010/main" val="35379505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457200" y="228600"/>
            <a:ext cx="81534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dirty="0">
                <a:latin typeface="+mj-lt"/>
              </a:rPr>
              <a:t>Vaccine </a:t>
            </a:r>
            <a:r>
              <a:rPr lang="en-US" sz="3200" dirty="0" smtClean="0">
                <a:latin typeface="+mj-lt"/>
              </a:rPr>
              <a:t>effects</a:t>
            </a:r>
          </a:p>
          <a:p>
            <a:pPr eaLnBrk="1" hangingPunct="1">
              <a:spcBef>
                <a:spcPct val="50000"/>
              </a:spcBef>
            </a:pPr>
            <a:endParaRPr lang="en-US" sz="3200" dirty="0">
              <a:latin typeface="Tahoma" pitchFamily="34" charset="0"/>
            </a:endParaRPr>
          </a:p>
          <a:p>
            <a:pPr eaLnBrk="1" hangingPunct="1">
              <a:spcBef>
                <a:spcPct val="50000"/>
              </a:spcBef>
            </a:pPr>
            <a:r>
              <a:rPr lang="en-US" sz="3200" b="0" dirty="0">
                <a:solidFill>
                  <a:srgbClr val="FFFF00"/>
                </a:solidFill>
                <a:latin typeface="+mn-lt"/>
              </a:rPr>
              <a:t>Direct effects</a:t>
            </a:r>
            <a:r>
              <a:rPr lang="en-US" sz="3200" b="0" dirty="0">
                <a:latin typeface="+mn-lt"/>
              </a:rPr>
              <a:t>: to protect vaccinated individuals against diseases</a:t>
            </a:r>
          </a:p>
          <a:p>
            <a:pPr eaLnBrk="1" hangingPunct="1">
              <a:spcBef>
                <a:spcPct val="50000"/>
              </a:spcBef>
            </a:pPr>
            <a:endParaRPr lang="en-US" sz="3200" b="0" dirty="0">
              <a:latin typeface="+mn-lt"/>
            </a:endParaRPr>
          </a:p>
          <a:p>
            <a:pPr eaLnBrk="1" hangingPunct="1">
              <a:spcBef>
                <a:spcPct val="50000"/>
              </a:spcBef>
            </a:pPr>
            <a:r>
              <a:rPr lang="en-US" sz="3200" b="0" dirty="0">
                <a:solidFill>
                  <a:srgbClr val="FFFF00"/>
                </a:solidFill>
                <a:latin typeface="+mn-lt"/>
              </a:rPr>
              <a:t>Indirect effects: </a:t>
            </a:r>
            <a:r>
              <a:rPr lang="en-US" sz="3200" b="0" dirty="0">
                <a:latin typeface="+mn-lt"/>
              </a:rPr>
              <a:t>to reduce transmission of infection, and protect even non-vaccinated individuals. </a:t>
            </a:r>
          </a:p>
          <a:p>
            <a:pPr eaLnBrk="1" hangingPunct="1">
              <a:spcBef>
                <a:spcPct val="50000"/>
              </a:spcBef>
            </a:pPr>
            <a:r>
              <a:rPr lang="en-US" sz="3200" b="0" dirty="0">
                <a:latin typeface="Tahoma" pitchFamily="34" charset="0"/>
              </a:rPr>
              <a:t>	</a:t>
            </a:r>
            <a:endParaRPr lang="en-US" sz="3200" dirty="0">
              <a:latin typeface="Tahoma" pitchFamily="34" charset="0"/>
            </a:endParaRPr>
          </a:p>
        </p:txBody>
      </p:sp>
    </p:spTree>
    <p:extLst>
      <p:ext uri="{BB962C8B-B14F-4D97-AF65-F5344CB8AC3E}">
        <p14:creationId xmlns:p14="http://schemas.microsoft.com/office/powerpoint/2010/main" val="10010661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 y="1219200"/>
            <a:ext cx="8798312" cy="4267200"/>
          </a:xfrm>
          <a:noFill/>
        </p:spPr>
      </p:pic>
      <p:sp>
        <p:nvSpPr>
          <p:cNvPr id="24579" name="Text Box 3"/>
          <p:cNvSpPr txBox="1">
            <a:spLocks noChangeArrowheads="1"/>
          </p:cNvSpPr>
          <p:nvPr/>
        </p:nvSpPr>
        <p:spPr bwMode="auto">
          <a:xfrm>
            <a:off x="990600" y="3048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b="0" dirty="0" smtClean="0">
                <a:latin typeface="Tahoma" pitchFamily="34" charset="0"/>
              </a:rPr>
              <a:t>Types of vaccine </a:t>
            </a:r>
            <a:r>
              <a:rPr lang="en-US" sz="3200" b="0" dirty="0">
                <a:latin typeface="Tahoma" pitchFamily="34" charset="0"/>
              </a:rPr>
              <a:t>e</a:t>
            </a:r>
            <a:r>
              <a:rPr lang="en-US" sz="3200" b="0" dirty="0" smtClean="0">
                <a:latin typeface="Tahoma" pitchFamily="34" charset="0"/>
              </a:rPr>
              <a:t>ffects</a:t>
            </a:r>
            <a:endParaRPr lang="en-US" sz="3200" b="0" dirty="0">
              <a:latin typeface="Tahoma" pitchFamily="34" charset="0"/>
            </a:endParaRPr>
          </a:p>
        </p:txBody>
      </p:sp>
      <p:sp>
        <p:nvSpPr>
          <p:cNvPr id="24580" name="Text Box 4"/>
          <p:cNvSpPr txBox="1">
            <a:spLocks noChangeArrowheads="1"/>
          </p:cNvSpPr>
          <p:nvPr/>
        </p:nvSpPr>
        <p:spPr bwMode="auto">
          <a:xfrm>
            <a:off x="533400" y="6172200"/>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b="0" dirty="0">
                <a:latin typeface="Arial"/>
                <a:cs typeface="Arial"/>
              </a:rPr>
              <a:t>Halloran et al</a:t>
            </a:r>
            <a:r>
              <a:rPr lang="en-US" b="0" dirty="0" smtClean="0">
                <a:latin typeface="Arial"/>
                <a:cs typeface="Arial"/>
              </a:rPr>
              <a:t>., Design and analysis of vaccine studies  </a:t>
            </a:r>
            <a:r>
              <a:rPr lang="en-US" b="0" dirty="0">
                <a:latin typeface="Arial"/>
                <a:cs typeface="Arial"/>
              </a:rPr>
              <a:t>2009</a:t>
            </a:r>
          </a:p>
        </p:txBody>
      </p:sp>
    </p:spTree>
    <p:extLst>
      <p:ext uri="{BB962C8B-B14F-4D97-AF65-F5344CB8AC3E}">
        <p14:creationId xmlns:p14="http://schemas.microsoft.com/office/powerpoint/2010/main" val="18654495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
          <p:cNvSpPr txBox="1">
            <a:spLocks noChangeArrowheads="1"/>
          </p:cNvSpPr>
          <p:nvPr/>
        </p:nvSpPr>
        <p:spPr bwMode="auto">
          <a:xfrm>
            <a:off x="304800" y="1447800"/>
            <a:ext cx="81534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2400" b="0" dirty="0">
                <a:latin typeface="+mn-lt"/>
              </a:rPr>
              <a:t>Disease can be excluded from a population if the proportion of immune individuals is sufficient to prevent transmission </a:t>
            </a:r>
          </a:p>
          <a:p>
            <a:pPr eaLnBrk="1" hangingPunct="1">
              <a:spcBef>
                <a:spcPct val="50000"/>
              </a:spcBef>
            </a:pPr>
            <a:endParaRPr lang="en-US" sz="2400" b="0" dirty="0">
              <a:latin typeface="+mn-lt"/>
            </a:endParaRPr>
          </a:p>
          <a:p>
            <a:pPr eaLnBrk="1" hangingPunct="1">
              <a:spcBef>
                <a:spcPct val="50000"/>
              </a:spcBef>
            </a:pPr>
            <a:r>
              <a:rPr lang="en-US" sz="2400" b="0" dirty="0">
                <a:latin typeface="+mn-lt"/>
              </a:rPr>
              <a:t>It is not necessary to immunize everyone in order to eradicate an infection</a:t>
            </a:r>
          </a:p>
          <a:p>
            <a:pPr eaLnBrk="1" hangingPunct="1">
              <a:spcBef>
                <a:spcPct val="50000"/>
              </a:spcBef>
            </a:pPr>
            <a:endParaRPr lang="en-US" sz="2400" b="0" dirty="0">
              <a:latin typeface="+mn-lt"/>
            </a:endParaRPr>
          </a:p>
          <a:p>
            <a:pPr eaLnBrk="1" hangingPunct="1">
              <a:spcBef>
                <a:spcPct val="50000"/>
              </a:spcBef>
            </a:pPr>
            <a:r>
              <a:rPr lang="en-US" sz="2400" b="0" dirty="0">
                <a:latin typeface="+mn-lt"/>
              </a:rPr>
              <a:t>The principle of herd immunity, therefore, lies on the fact that exist a </a:t>
            </a:r>
            <a:r>
              <a:rPr lang="en-US" sz="2400" dirty="0">
                <a:solidFill>
                  <a:srgbClr val="FFFF00"/>
                </a:solidFill>
                <a:latin typeface="+mn-lt"/>
              </a:rPr>
              <a:t>threshold</a:t>
            </a:r>
            <a:r>
              <a:rPr lang="en-US" sz="2400" dirty="0">
                <a:latin typeface="+mn-lt"/>
              </a:rPr>
              <a:t> in the proportion of </a:t>
            </a:r>
            <a:r>
              <a:rPr lang="en-US" sz="2400" dirty="0" err="1">
                <a:latin typeface="+mn-lt"/>
              </a:rPr>
              <a:t>susceptibles</a:t>
            </a:r>
            <a:r>
              <a:rPr lang="en-US" sz="2400" dirty="0">
                <a:latin typeface="+mn-lt"/>
              </a:rPr>
              <a:t> necessary to cause an epidemic</a:t>
            </a:r>
            <a:endParaRPr lang="en-US" sz="2400" b="0" dirty="0">
              <a:latin typeface="+mn-lt"/>
            </a:endParaRPr>
          </a:p>
          <a:p>
            <a:pPr eaLnBrk="1" hangingPunct="1">
              <a:spcBef>
                <a:spcPct val="50000"/>
              </a:spcBef>
            </a:pPr>
            <a:endParaRPr lang="en-US" sz="2400" b="0" dirty="0">
              <a:latin typeface="Tahoma" pitchFamily="34" charset="0"/>
            </a:endParaRPr>
          </a:p>
        </p:txBody>
      </p:sp>
      <p:sp>
        <p:nvSpPr>
          <p:cNvPr id="17411" name="Text Box 7"/>
          <p:cNvSpPr txBox="1">
            <a:spLocks noChangeArrowheads="1"/>
          </p:cNvSpPr>
          <p:nvPr/>
        </p:nvSpPr>
        <p:spPr bwMode="auto">
          <a:xfrm>
            <a:off x="1447800" y="457200"/>
            <a:ext cx="411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3200" dirty="0">
                <a:latin typeface="+mn-lt"/>
              </a:rPr>
              <a:t>Herd immunity</a:t>
            </a:r>
          </a:p>
        </p:txBody>
      </p:sp>
    </p:spTree>
    <p:extLst>
      <p:ext uri="{BB962C8B-B14F-4D97-AF65-F5344CB8AC3E}">
        <p14:creationId xmlns:p14="http://schemas.microsoft.com/office/powerpoint/2010/main" val="30446747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0"/>
            <a:ext cx="6400800" cy="16237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0"/>
            <a:ext cx="4953000"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6"/>
          <p:cNvSpPr>
            <a:spLocks noChangeArrowheads="1"/>
          </p:cNvSpPr>
          <p:nvPr/>
        </p:nvSpPr>
        <p:spPr bwMode="auto">
          <a:xfrm>
            <a:off x="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080"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074" name="Object 7"/>
          <p:cNvGraphicFramePr>
            <a:graphicFrameLocks noChangeAspect="1"/>
          </p:cNvGraphicFramePr>
          <p:nvPr>
            <p:extLst>
              <p:ext uri="{D42A27DB-BD31-4B8C-83A1-F6EECF244321}">
                <p14:modId xmlns:p14="http://schemas.microsoft.com/office/powerpoint/2010/main" val="766508118"/>
              </p:ext>
            </p:extLst>
          </p:nvPr>
        </p:nvGraphicFramePr>
        <p:xfrm>
          <a:off x="2682081" y="2658358"/>
          <a:ext cx="2941638" cy="746125"/>
        </p:xfrm>
        <a:graphic>
          <a:graphicData uri="http://schemas.openxmlformats.org/presentationml/2006/ole">
            <mc:AlternateContent xmlns:mc="http://schemas.openxmlformats.org/markup-compatibility/2006">
              <mc:Choice xmlns:v="urn:schemas-microsoft-com:vml" Requires="v">
                <p:oleObj spid="_x0000_s1392" name="Equation" r:id="rId5" imgW="1536480" imgH="393480" progId="Equation.3">
                  <p:embed/>
                </p:oleObj>
              </mc:Choice>
              <mc:Fallback>
                <p:oleObj name="Equation" r:id="rId5" imgW="15364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2081" y="2658358"/>
                        <a:ext cx="2941638" cy="746125"/>
                      </a:xfrm>
                      <a:prstGeom prst="rect">
                        <a:avLst/>
                      </a:prstGeom>
                      <a:solidFill>
                        <a:schemeClr val="tx1"/>
                      </a:solidFill>
                      <a:extLst/>
                    </p:spPr>
                  </p:pic>
                </p:oleObj>
              </mc:Fallback>
            </mc:AlternateContent>
          </a:graphicData>
        </a:graphic>
      </p:graphicFrame>
      <p:sp>
        <p:nvSpPr>
          <p:cNvPr id="3081" name="Rectangle 10"/>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075" name="Object 9"/>
          <p:cNvGraphicFramePr>
            <a:graphicFrameLocks noChangeAspect="1"/>
          </p:cNvGraphicFramePr>
          <p:nvPr>
            <p:extLst>
              <p:ext uri="{D42A27DB-BD31-4B8C-83A1-F6EECF244321}">
                <p14:modId xmlns:p14="http://schemas.microsoft.com/office/powerpoint/2010/main" val="1198049787"/>
              </p:ext>
            </p:extLst>
          </p:nvPr>
        </p:nvGraphicFramePr>
        <p:xfrm>
          <a:off x="3098800" y="3495956"/>
          <a:ext cx="1879600" cy="847725"/>
        </p:xfrm>
        <a:graphic>
          <a:graphicData uri="http://schemas.openxmlformats.org/presentationml/2006/ole">
            <mc:AlternateContent xmlns:mc="http://schemas.openxmlformats.org/markup-compatibility/2006">
              <mc:Choice xmlns:v="urn:schemas-microsoft-com:vml" Requires="v">
                <p:oleObj spid="_x0000_s1393" name="Equation" r:id="rId7" imgW="990360" imgH="444240" progId="Equation.3">
                  <p:embed/>
                </p:oleObj>
              </mc:Choice>
              <mc:Fallback>
                <p:oleObj name="Equation" r:id="rId7" imgW="9903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8800" y="3495956"/>
                        <a:ext cx="1879600" cy="847725"/>
                      </a:xfrm>
                      <a:prstGeom prst="rect">
                        <a:avLst/>
                      </a:prstGeom>
                      <a:solidFill>
                        <a:schemeClr val="tx1"/>
                      </a:solidFill>
                      <a:extLst/>
                    </p:spPr>
                  </p:pic>
                </p:oleObj>
              </mc:Fallback>
            </mc:AlternateContent>
          </a:graphicData>
        </a:graphic>
      </p:graphicFrame>
      <p:sp>
        <p:nvSpPr>
          <p:cNvPr id="3082" name="Rectangle 12"/>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076" name="Object 11"/>
          <p:cNvGraphicFramePr>
            <a:graphicFrameLocks noChangeAspect="1"/>
          </p:cNvGraphicFramePr>
          <p:nvPr>
            <p:extLst>
              <p:ext uri="{D42A27DB-BD31-4B8C-83A1-F6EECF244321}">
                <p14:modId xmlns:p14="http://schemas.microsoft.com/office/powerpoint/2010/main" val="650408010"/>
              </p:ext>
            </p:extLst>
          </p:nvPr>
        </p:nvGraphicFramePr>
        <p:xfrm>
          <a:off x="3694113" y="5860197"/>
          <a:ext cx="865187" cy="833438"/>
        </p:xfrm>
        <a:graphic>
          <a:graphicData uri="http://schemas.openxmlformats.org/presentationml/2006/ole">
            <mc:AlternateContent xmlns:mc="http://schemas.openxmlformats.org/markup-compatibility/2006">
              <mc:Choice xmlns:v="urn:schemas-microsoft-com:vml" Requires="v">
                <p:oleObj spid="_x0000_s1394" name="Equation" r:id="rId9" imgW="444240" imgH="431640" progId="Equation.3">
                  <p:embed/>
                </p:oleObj>
              </mc:Choice>
              <mc:Fallback>
                <p:oleObj name="Equation" r:id="rId9" imgW="44424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4113" y="5860197"/>
                        <a:ext cx="865187" cy="833438"/>
                      </a:xfrm>
                      <a:prstGeom prst="rect">
                        <a:avLst/>
                      </a:prstGeom>
                      <a:solidFill>
                        <a:schemeClr val="tx1"/>
                      </a:solidFill>
                      <a:extLst/>
                    </p:spPr>
                  </p:pic>
                </p:oleObj>
              </mc:Fallback>
            </mc:AlternateContent>
          </a:graphicData>
        </a:graphic>
      </p:graphicFrame>
      <p:sp>
        <p:nvSpPr>
          <p:cNvPr id="3083" name="Text Box 13"/>
          <p:cNvSpPr txBox="1">
            <a:spLocks noChangeArrowheads="1"/>
          </p:cNvSpPr>
          <p:nvPr/>
        </p:nvSpPr>
        <p:spPr bwMode="auto">
          <a:xfrm>
            <a:off x="152400" y="5078871"/>
            <a:ext cx="8686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2000" b="0" dirty="0">
                <a:latin typeface="Arial" panose="020B0604020202020204" pitchFamily="34" charset="0"/>
                <a:cs typeface="Arial" panose="020B0604020202020204" pitchFamily="34" charset="0"/>
              </a:rPr>
              <a:t>To prevent the spread of the infection, the proportion of </a:t>
            </a:r>
            <a:r>
              <a:rPr lang="en-US" sz="2000" b="0" dirty="0" err="1">
                <a:latin typeface="Arial" panose="020B0604020202020204" pitchFamily="34" charset="0"/>
                <a:cs typeface="Arial" panose="020B0604020202020204" pitchFamily="34" charset="0"/>
              </a:rPr>
              <a:t>susceptibles</a:t>
            </a:r>
            <a:r>
              <a:rPr lang="en-US" sz="2000" b="0" dirty="0">
                <a:latin typeface="Arial" panose="020B0604020202020204" pitchFamily="34" charset="0"/>
                <a:cs typeface="Arial" panose="020B0604020202020204" pitchFamily="34" charset="0"/>
              </a:rPr>
              <a:t> (s) has to meet the following:</a:t>
            </a:r>
          </a:p>
        </p:txBody>
      </p:sp>
      <p:sp>
        <p:nvSpPr>
          <p:cNvPr id="3084" name="Rectangle 14"/>
          <p:cNvSpPr>
            <a:spLocks noChangeArrowheads="1"/>
          </p:cNvSpPr>
          <p:nvPr/>
        </p:nvSpPr>
        <p:spPr bwMode="auto">
          <a:xfrm>
            <a:off x="152400" y="1550362"/>
            <a:ext cx="8991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000" dirty="0"/>
              <a:t>The fraction of susceptible individuals in the population needs to be sufficiently small to decrease incidence and prevent the spread of the infection (i.e., </a:t>
            </a:r>
            <a:r>
              <a:rPr lang="en-US" sz="2000" dirty="0" err="1"/>
              <a:t>dI</a:t>
            </a:r>
            <a:r>
              <a:rPr lang="en-US" sz="2000" dirty="0"/>
              <a:t>/</a:t>
            </a:r>
            <a:r>
              <a:rPr lang="en-US" sz="2000" dirty="0" err="1"/>
              <a:t>dt</a:t>
            </a:r>
            <a:r>
              <a:rPr lang="en-US" sz="2000" dirty="0"/>
              <a:t> ≤ 0),</a:t>
            </a:r>
          </a:p>
        </p:txBody>
      </p:sp>
      <p:graphicFrame>
        <p:nvGraphicFramePr>
          <p:cNvPr id="3077" name="Object 15"/>
          <p:cNvGraphicFramePr>
            <a:graphicFrameLocks noChangeAspect="1"/>
          </p:cNvGraphicFramePr>
          <p:nvPr>
            <p:extLst>
              <p:ext uri="{D42A27DB-BD31-4B8C-83A1-F6EECF244321}">
                <p14:modId xmlns:p14="http://schemas.microsoft.com/office/powerpoint/2010/main" val="4055988153"/>
              </p:ext>
            </p:extLst>
          </p:nvPr>
        </p:nvGraphicFramePr>
        <p:xfrm>
          <a:off x="2971800" y="4439108"/>
          <a:ext cx="2133600" cy="639763"/>
        </p:xfrm>
        <a:graphic>
          <a:graphicData uri="http://schemas.openxmlformats.org/presentationml/2006/ole">
            <mc:AlternateContent xmlns:mc="http://schemas.openxmlformats.org/markup-compatibility/2006">
              <mc:Choice xmlns:v="urn:schemas-microsoft-com:vml" Requires="v">
                <p:oleObj spid="_x0000_s1395" name="Equation" r:id="rId11" imgW="761760" imgH="228600" progId="Equation.3">
                  <p:embed/>
                </p:oleObj>
              </mc:Choice>
              <mc:Fallback>
                <p:oleObj name="Equation" r:id="rId11" imgW="76176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4439108"/>
                        <a:ext cx="2133600" cy="639763"/>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40054290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12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128"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nvGrpSpPr>
          <p:cNvPr id="2" name="Group 13"/>
          <p:cNvGrpSpPr>
            <a:grpSpLocks/>
          </p:cNvGrpSpPr>
          <p:nvPr/>
        </p:nvGrpSpPr>
        <p:grpSpPr bwMode="auto">
          <a:xfrm>
            <a:off x="876300" y="1371600"/>
            <a:ext cx="7391400" cy="4533900"/>
            <a:chOff x="672" y="672"/>
            <a:chExt cx="4272" cy="2616"/>
          </a:xfrm>
        </p:grpSpPr>
        <p:sp>
          <p:nvSpPr>
            <p:cNvPr id="5131" name="Text Box 5"/>
            <p:cNvSpPr txBox="1">
              <a:spLocks noChangeArrowheads="1"/>
            </p:cNvSpPr>
            <p:nvPr/>
          </p:nvSpPr>
          <p:spPr bwMode="auto">
            <a:xfrm>
              <a:off x="672" y="672"/>
              <a:ext cx="4272" cy="261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r>
                <a:rPr lang="en-US" sz="2000" b="0" dirty="0">
                  <a:latin typeface="Arial" panose="020B0604020202020204" pitchFamily="34" charset="0"/>
                  <a:cs typeface="Arial" panose="020B0604020202020204" pitchFamily="34" charset="0"/>
                </a:rPr>
                <a:t>The critical vaccination proportion that will achieve eradication, </a:t>
              </a:r>
              <a:r>
                <a:rPr lang="en-US" sz="2000" b="0" i="1" dirty="0">
                  <a:latin typeface="Arial" panose="020B0604020202020204" pitchFamily="34" charset="0"/>
                  <a:cs typeface="Arial" panose="020B0604020202020204" pitchFamily="34" charset="0"/>
                </a:rPr>
                <a:t>p</a:t>
              </a:r>
              <a:r>
                <a:rPr lang="en-US" sz="2000" b="0" i="1" baseline="-25000" dirty="0">
                  <a:latin typeface="Arial" panose="020B0604020202020204" pitchFamily="34" charset="0"/>
                  <a:cs typeface="Arial" panose="020B0604020202020204" pitchFamily="34" charset="0"/>
                </a:rPr>
                <a:t>c, </a:t>
              </a:r>
              <a:r>
                <a:rPr lang="en-US" sz="2000" b="0" dirty="0">
                  <a:latin typeface="Arial" panose="020B0604020202020204" pitchFamily="34" charset="0"/>
                  <a:cs typeface="Arial" panose="020B0604020202020204" pitchFamily="34" charset="0"/>
                </a:rPr>
                <a:t>is that for which the basic reproduction number under vaccination (</a:t>
              </a:r>
              <a:r>
                <a:rPr lang="en-US" sz="2000" b="0" i="1" dirty="0" err="1">
                  <a:latin typeface="Arial" panose="020B0604020202020204" pitchFamily="34" charset="0"/>
                  <a:cs typeface="Arial" panose="020B0604020202020204" pitchFamily="34" charset="0"/>
                </a:rPr>
                <a:t>R</a:t>
              </a:r>
              <a:r>
                <a:rPr lang="en-US" sz="2000" b="0" i="1" baseline="-25000" dirty="0" err="1">
                  <a:latin typeface="Arial" panose="020B0604020202020204" pitchFamily="34" charset="0"/>
                  <a:cs typeface="Arial" panose="020B0604020202020204" pitchFamily="34" charset="0"/>
                </a:rPr>
                <a:t>v</a:t>
              </a:r>
              <a:r>
                <a:rPr lang="en-US" sz="2000" b="0" dirty="0">
                  <a:latin typeface="Arial" panose="020B0604020202020204" pitchFamily="34" charset="0"/>
                  <a:cs typeface="Arial" panose="020B0604020202020204" pitchFamily="34" charset="0"/>
                </a:rPr>
                <a:t>) is just equal to 1.</a:t>
              </a:r>
            </a:p>
            <a:p>
              <a:pPr algn="just" eaLnBrk="1" hangingPunct="1"/>
              <a:endParaRPr lang="en-US" b="0" dirty="0">
                <a:latin typeface="Tahoma" pitchFamily="34" charset="0"/>
              </a:endParaRPr>
            </a:p>
            <a:p>
              <a:pPr algn="just" eaLnBrk="1" hangingPunct="1"/>
              <a:endParaRPr lang="en-US" b="0" dirty="0">
                <a:latin typeface="Tahoma" pitchFamily="34" charset="0"/>
              </a:endParaRPr>
            </a:p>
            <a:p>
              <a:pPr algn="just" eaLnBrk="1" hangingPunct="1"/>
              <a:endParaRPr lang="en-US" b="0" dirty="0">
                <a:latin typeface="Tahoma" pitchFamily="34" charset="0"/>
              </a:endParaRPr>
            </a:p>
            <a:p>
              <a:pPr algn="just" eaLnBrk="1" hangingPunct="1"/>
              <a:endParaRPr lang="en-US" b="0" dirty="0">
                <a:latin typeface="Tahoma" pitchFamily="34" charset="0"/>
              </a:endParaRPr>
            </a:p>
            <a:p>
              <a:pPr algn="just" eaLnBrk="1" hangingPunct="1"/>
              <a:endParaRPr lang="en-US" b="0" dirty="0">
                <a:latin typeface="Tahoma" pitchFamily="34" charset="0"/>
              </a:endParaRPr>
            </a:p>
            <a:p>
              <a:pPr algn="just" eaLnBrk="1" hangingPunct="1"/>
              <a:endParaRPr lang="en-US" b="0" dirty="0">
                <a:latin typeface="Tahoma" pitchFamily="34" charset="0"/>
              </a:endParaRPr>
            </a:p>
            <a:p>
              <a:pPr algn="just" eaLnBrk="1" hangingPunct="1"/>
              <a:endParaRPr lang="en-US" b="0" dirty="0">
                <a:latin typeface="Tahoma" pitchFamily="34" charset="0"/>
              </a:endParaRPr>
            </a:p>
            <a:p>
              <a:pPr algn="just" eaLnBrk="1" hangingPunct="1"/>
              <a:endParaRPr lang="en-US" b="0" dirty="0" smtClean="0">
                <a:latin typeface="Tahoma" pitchFamily="34" charset="0"/>
              </a:endParaRPr>
            </a:p>
            <a:p>
              <a:pPr algn="just" eaLnBrk="1" hangingPunct="1"/>
              <a:endParaRPr lang="en-US" b="0" dirty="0">
                <a:latin typeface="Tahoma" pitchFamily="34" charset="0"/>
              </a:endParaRPr>
            </a:p>
            <a:p>
              <a:pPr algn="just" eaLnBrk="1" hangingPunct="1"/>
              <a:endParaRPr lang="en-US" sz="2000" b="0" dirty="0" smtClean="0">
                <a:latin typeface="Arial" panose="020B0604020202020204" pitchFamily="34" charset="0"/>
                <a:cs typeface="Arial" panose="020B0604020202020204" pitchFamily="34" charset="0"/>
              </a:endParaRPr>
            </a:p>
            <a:p>
              <a:pPr algn="just" eaLnBrk="1" hangingPunct="1"/>
              <a:r>
                <a:rPr lang="en-US" sz="2000" b="0" dirty="0" smtClean="0">
                  <a:latin typeface="Arial" panose="020B0604020202020204" pitchFamily="34" charset="0"/>
                  <a:cs typeface="Arial" panose="020B0604020202020204" pitchFamily="34" charset="0"/>
                </a:rPr>
                <a:t>Remember</a:t>
              </a:r>
              <a:r>
                <a:rPr lang="en-US" sz="2000" b="0" dirty="0">
                  <a:latin typeface="Arial" panose="020B0604020202020204" pitchFamily="34" charset="0"/>
                  <a:cs typeface="Arial" panose="020B0604020202020204" pitchFamily="34" charset="0"/>
                </a:rPr>
                <a:t>,     is the minimum proportion of </a:t>
              </a:r>
              <a:r>
                <a:rPr lang="en-US" sz="2000" b="0" dirty="0" err="1">
                  <a:latin typeface="Arial" panose="020B0604020202020204" pitchFamily="34" charset="0"/>
                  <a:cs typeface="Arial" panose="020B0604020202020204" pitchFamily="34" charset="0"/>
                </a:rPr>
                <a:t>susceptibles</a:t>
              </a:r>
              <a:r>
                <a:rPr lang="en-US" sz="2000" b="0" dirty="0">
                  <a:latin typeface="Arial" panose="020B0604020202020204" pitchFamily="34" charset="0"/>
                  <a:cs typeface="Arial" panose="020B0604020202020204" pitchFamily="34" charset="0"/>
                </a:rPr>
                <a:t> necessaries to cause an outbreak</a:t>
              </a:r>
            </a:p>
            <a:p>
              <a:pPr algn="just" eaLnBrk="1" hangingPunct="1"/>
              <a:endParaRPr lang="en-US" dirty="0">
                <a:latin typeface="Tahoma" pitchFamily="34" charset="0"/>
              </a:endParaRPr>
            </a:p>
            <a:p>
              <a:pPr eaLnBrk="1" hangingPunct="1"/>
              <a:endParaRPr lang="en-US" dirty="0">
                <a:latin typeface="Tahoma" pitchFamily="34" charset="0"/>
              </a:endParaRPr>
            </a:p>
          </p:txBody>
        </p:sp>
        <p:graphicFrame>
          <p:nvGraphicFramePr>
            <p:cNvPr id="5122" name="Object 6"/>
            <p:cNvGraphicFramePr>
              <a:graphicFrameLocks noChangeAspect="1"/>
            </p:cNvGraphicFramePr>
            <p:nvPr>
              <p:extLst>
                <p:ext uri="{D42A27DB-BD31-4B8C-83A1-F6EECF244321}">
                  <p14:modId xmlns:p14="http://schemas.microsoft.com/office/powerpoint/2010/main" val="2178637731"/>
                </p:ext>
              </p:extLst>
            </p:nvPr>
          </p:nvGraphicFramePr>
          <p:xfrm>
            <a:off x="2160" y="1440"/>
            <a:ext cx="1488" cy="305"/>
          </p:xfrm>
          <a:graphic>
            <a:graphicData uri="http://schemas.openxmlformats.org/presentationml/2006/ole">
              <mc:AlternateContent xmlns:mc="http://schemas.openxmlformats.org/markup-compatibility/2006">
                <mc:Choice xmlns:v="urn:schemas-microsoft-com:vml" Requires="v">
                  <p:oleObj spid="_x0000_s3350" name="Equation" r:id="rId4" imgW="1117600" imgH="228600" progId="Equation.3">
                    <p:embed/>
                  </p:oleObj>
                </mc:Choice>
                <mc:Fallback>
                  <p:oleObj name="Equation" r:id="rId4" imgW="1117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 y="1440"/>
                          <a:ext cx="1488" cy="305"/>
                        </a:xfrm>
                        <a:prstGeom prst="rect">
                          <a:avLst/>
                        </a:prstGeom>
                        <a:solidFill>
                          <a:schemeClr val="tx1"/>
                        </a:solidFill>
                        <a:extLst/>
                      </p:spPr>
                    </p:pic>
                  </p:oleObj>
                </mc:Fallback>
              </mc:AlternateContent>
            </a:graphicData>
          </a:graphic>
        </p:graphicFrame>
        <p:graphicFrame>
          <p:nvGraphicFramePr>
            <p:cNvPr id="5123" name="Object 8"/>
            <p:cNvGraphicFramePr>
              <a:graphicFrameLocks noChangeAspect="1"/>
            </p:cNvGraphicFramePr>
            <p:nvPr>
              <p:extLst>
                <p:ext uri="{D42A27DB-BD31-4B8C-83A1-F6EECF244321}">
                  <p14:modId xmlns:p14="http://schemas.microsoft.com/office/powerpoint/2010/main" val="1921446402"/>
                </p:ext>
              </p:extLst>
            </p:nvPr>
          </p:nvGraphicFramePr>
          <p:xfrm>
            <a:off x="2336" y="1872"/>
            <a:ext cx="944" cy="568"/>
          </p:xfrm>
          <a:graphic>
            <a:graphicData uri="http://schemas.openxmlformats.org/presentationml/2006/ole">
              <mc:AlternateContent xmlns:mc="http://schemas.openxmlformats.org/markup-compatibility/2006">
                <mc:Choice xmlns:v="urn:schemas-microsoft-com:vml" Requires="v">
                  <p:oleObj spid="_x0000_s3351" name="Equation" r:id="rId6" imgW="711000" imgH="431640" progId="Equation.3">
                    <p:embed/>
                  </p:oleObj>
                </mc:Choice>
                <mc:Fallback>
                  <p:oleObj name="Equation" r:id="rId6" imgW="71100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6" y="1872"/>
                          <a:ext cx="944" cy="568"/>
                        </a:xfrm>
                        <a:prstGeom prst="rect">
                          <a:avLst/>
                        </a:prstGeom>
                        <a:solidFill>
                          <a:schemeClr val="tx1"/>
                        </a:solidFill>
                        <a:extLst/>
                      </p:spPr>
                    </p:pic>
                  </p:oleObj>
                </mc:Fallback>
              </mc:AlternateContent>
            </a:graphicData>
          </a:graphic>
        </p:graphicFrame>
        <p:graphicFrame>
          <p:nvGraphicFramePr>
            <p:cNvPr id="5124" name="Object 10"/>
            <p:cNvGraphicFramePr>
              <a:graphicFrameLocks noChangeAspect="1"/>
            </p:cNvGraphicFramePr>
            <p:nvPr>
              <p:extLst>
                <p:ext uri="{D42A27DB-BD31-4B8C-83A1-F6EECF244321}">
                  <p14:modId xmlns:p14="http://schemas.microsoft.com/office/powerpoint/2010/main" val="654740464"/>
                </p:ext>
              </p:extLst>
            </p:nvPr>
          </p:nvGraphicFramePr>
          <p:xfrm>
            <a:off x="1619" y="2650"/>
            <a:ext cx="195" cy="366"/>
          </p:xfrm>
          <a:graphic>
            <a:graphicData uri="http://schemas.openxmlformats.org/presentationml/2006/ole">
              <mc:AlternateContent xmlns:mc="http://schemas.openxmlformats.org/markup-compatibility/2006">
                <mc:Choice xmlns:v="urn:schemas-microsoft-com:vml" Requires="v">
                  <p:oleObj spid="_x0000_s3352" name="Equation" r:id="rId8" imgW="228501" imgH="431613" progId="Equation.3">
                    <p:embed/>
                  </p:oleObj>
                </mc:Choice>
                <mc:Fallback>
                  <p:oleObj name="Equation" r:id="rId8" imgW="228501"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 y="2650"/>
                          <a:ext cx="195" cy="366"/>
                        </a:xfrm>
                        <a:prstGeom prst="rect">
                          <a:avLst/>
                        </a:prstGeom>
                        <a:solidFill>
                          <a:schemeClr val="tx1"/>
                        </a:solidFill>
                        <a:extLst/>
                      </p:spPr>
                    </p:pic>
                  </p:oleObj>
                </mc:Fallback>
              </mc:AlternateContent>
            </a:graphicData>
          </a:graphic>
        </p:graphicFrame>
      </p:grpSp>
      <p:sp>
        <p:nvSpPr>
          <p:cNvPr id="5130" name="Text Box 12"/>
          <p:cNvSpPr txBox="1">
            <a:spLocks noChangeArrowheads="1"/>
          </p:cNvSpPr>
          <p:nvPr/>
        </p:nvSpPr>
        <p:spPr bwMode="auto">
          <a:xfrm>
            <a:off x="635000" y="352425"/>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sz="2400" dirty="0">
                <a:latin typeface="Tahoma" pitchFamily="34" charset="0"/>
              </a:rPr>
              <a:t>What proportion of the population we need to vaccinate to eradicate a disease in a population ?</a:t>
            </a:r>
            <a:r>
              <a:rPr lang="en-US" sz="2400" dirty="0"/>
              <a:t> </a:t>
            </a:r>
            <a:endParaRPr lang="en-US" sz="2400" dirty="0">
              <a:latin typeface="Tahoma" pitchFamily="34" charset="0"/>
            </a:endParaRPr>
          </a:p>
        </p:txBody>
      </p:sp>
    </p:spTree>
    <p:extLst>
      <p:ext uri="{BB962C8B-B14F-4D97-AF65-F5344CB8AC3E}">
        <p14:creationId xmlns:p14="http://schemas.microsoft.com/office/powerpoint/2010/main" val="26112278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74638"/>
            <a:ext cx="9144000" cy="1143000"/>
          </a:xfrm>
        </p:spPr>
        <p:txBody>
          <a:bodyPr/>
          <a:lstStyle/>
          <a:p>
            <a:pPr eaLnBrk="1" hangingPunct="1"/>
            <a:r>
              <a:rPr lang="en-US" sz="2800" b="1" dirty="0" smtClean="0">
                <a:latin typeface="Tahoma" pitchFamily="34" charset="0"/>
              </a:rPr>
              <a:t>Numerical values of the basic reproduction number and the critical vaccination proportion, </a:t>
            </a:r>
            <a:r>
              <a:rPr lang="en-US" sz="2800" b="1" i="1" dirty="0" smtClean="0">
                <a:latin typeface="Tahoma" pitchFamily="34" charset="0"/>
              </a:rPr>
              <a:t>pc</a:t>
            </a:r>
            <a:r>
              <a:rPr lang="en-US" sz="4000" dirty="0" smtClean="0"/>
              <a:t> </a:t>
            </a:r>
          </a:p>
        </p:txBody>
      </p:sp>
      <p:pic>
        <p:nvPicPr>
          <p:cNvPr id="1945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8600" y="2209800"/>
            <a:ext cx="9690894" cy="2209800"/>
          </a:xfrm>
          <a:solidFill>
            <a:schemeClr val="tx1"/>
          </a:solidFill>
        </p:spPr>
      </p:pic>
      <p:sp>
        <p:nvSpPr>
          <p:cNvPr id="19460" name="Text Box 4"/>
          <p:cNvSpPr txBox="1">
            <a:spLocks noChangeArrowheads="1"/>
          </p:cNvSpPr>
          <p:nvPr/>
        </p:nvSpPr>
        <p:spPr bwMode="auto">
          <a:xfrm>
            <a:off x="533400" y="5803900"/>
            <a:ext cx="79248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b="0"/>
              <a:t>Scherer, A. &amp; McLean, A. Mathematical models of vaccination. </a:t>
            </a:r>
            <a:r>
              <a:rPr lang="en-US" b="0" i="1"/>
              <a:t>Br Med Bull</a:t>
            </a:r>
            <a:r>
              <a:rPr lang="en-US" b="0"/>
              <a:t> </a:t>
            </a:r>
            <a:r>
              <a:rPr lang="en-US"/>
              <a:t>62</a:t>
            </a:r>
            <a:r>
              <a:rPr lang="en-US" b="0"/>
              <a:t>, 187-199 (2002).</a:t>
            </a:r>
          </a:p>
          <a:p>
            <a:pPr eaLnBrk="1" hangingPunct="1">
              <a:spcBef>
                <a:spcPct val="50000"/>
              </a:spcBef>
            </a:pPr>
            <a:endParaRPr lang="en-US" b="0"/>
          </a:p>
        </p:txBody>
      </p:sp>
      <p:sp>
        <p:nvSpPr>
          <p:cNvPr id="19461" name="Text Box 6"/>
          <p:cNvSpPr txBox="1">
            <a:spLocks noChangeArrowheads="1"/>
          </p:cNvSpPr>
          <p:nvPr/>
        </p:nvSpPr>
        <p:spPr bwMode="auto">
          <a:xfrm>
            <a:off x="381000" y="47244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endParaRPr lang="en-US" b="0"/>
          </a:p>
        </p:txBody>
      </p:sp>
    </p:spTree>
    <p:extLst>
      <p:ext uri="{BB962C8B-B14F-4D97-AF65-F5344CB8AC3E}">
        <p14:creationId xmlns:p14="http://schemas.microsoft.com/office/powerpoint/2010/main" val="34971849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TC104033923[[fn=Depth]]</Template>
  <TotalTime>3922</TotalTime>
  <Words>2404</Words>
  <Application>Microsoft Macintosh PowerPoint</Application>
  <PresentationFormat>On-screen Show (4:3)</PresentationFormat>
  <Paragraphs>194</Paragraphs>
  <Slides>23</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Depth</vt:lpstr>
      <vt:lpstr>Equation</vt:lpstr>
      <vt:lpstr>    Modeling control strategies: vaccination  </vt:lpstr>
      <vt:lpstr>Learning objectives</vt:lpstr>
      <vt:lpstr>Vaccines</vt:lpstr>
      <vt:lpstr>PowerPoint Presentation</vt:lpstr>
      <vt:lpstr>PowerPoint Presentation</vt:lpstr>
      <vt:lpstr>PowerPoint Presentation</vt:lpstr>
      <vt:lpstr>PowerPoint Presentation</vt:lpstr>
      <vt:lpstr>PowerPoint Presentation</vt:lpstr>
      <vt:lpstr>Numerical values of the basic reproduction number and the critical vaccination proportion, pc </vt:lpstr>
      <vt:lpstr>PowerPoint Presentation</vt:lpstr>
      <vt:lpstr>Orenstein W, Seib K. N Engl J Med 2014;371:1661-1663.</vt:lpstr>
      <vt:lpstr>Life-long immunity, sterilizing immunity (pediatric vaccination)</vt:lpstr>
      <vt:lpstr>PowerPoint Presentation</vt:lpstr>
      <vt:lpstr>PowerPoint Presentation</vt:lpstr>
      <vt:lpstr>Heterogeneous Populations-Nonrandom Mixing</vt:lpstr>
      <vt:lpstr>PowerPoint Presentation</vt:lpstr>
      <vt:lpstr>Imperfect vaccines: Waned immunity </vt:lpstr>
      <vt:lpstr>PowerPoint Presentation</vt:lpstr>
      <vt:lpstr>PowerPoint Presentation</vt:lpstr>
      <vt:lpstr>PowerPoint Presentation</vt:lpstr>
      <vt:lpstr>PowerPoint Presentation</vt:lpstr>
      <vt:lpstr>PowerPoint Presentation</vt:lpstr>
      <vt:lpstr>PowerPoint Presentation</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Cristina Lanzas</dc:creator>
  <cp:lastModifiedBy>wwdillon</cp:lastModifiedBy>
  <cp:revision>419</cp:revision>
  <cp:lastPrinted>2014-10-22T16:34:12Z</cp:lastPrinted>
  <dcterms:created xsi:type="dcterms:W3CDTF">2010-08-11T19:38:13Z</dcterms:created>
  <dcterms:modified xsi:type="dcterms:W3CDTF">2015-11-29T20:01:37Z</dcterms:modified>
</cp:coreProperties>
</file>