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7"/>
  </p:notesMasterIdLst>
  <p:sldIdLst>
    <p:sldId id="279" r:id="rId2"/>
    <p:sldId id="405" r:id="rId3"/>
    <p:sldId id="406" r:id="rId4"/>
    <p:sldId id="407" r:id="rId5"/>
    <p:sldId id="402" r:id="rId6"/>
    <p:sldId id="401" r:id="rId7"/>
    <p:sldId id="403" r:id="rId8"/>
    <p:sldId id="370" r:id="rId9"/>
    <p:sldId id="371" r:id="rId10"/>
    <p:sldId id="372" r:id="rId11"/>
    <p:sldId id="374" r:id="rId12"/>
    <p:sldId id="375" r:id="rId13"/>
    <p:sldId id="404" r:id="rId14"/>
    <p:sldId id="377" r:id="rId15"/>
    <p:sldId id="37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1" autoAdjust="0"/>
  </p:normalViewPr>
  <p:slideViewPr>
    <p:cSldViewPr>
      <p:cViewPr varScale="1">
        <p:scale>
          <a:sx n="145" d="100"/>
          <a:sy n="145" d="100"/>
        </p:scale>
        <p:origin x="-120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6E8A5B-EF14-4110-83BF-D29E5337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 how to “simulate” a model by a set of specific parameters – then we know R0. But most of the time we are faced with the observation. These are two opposite processes,</a:t>
            </a:r>
            <a:r>
              <a:rPr lang="en-US" baseline="0" dirty="0" smtClean="0"/>
              <a:t> but closely related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Inference: estimate parameters from observation (data)</a:t>
            </a:r>
          </a:p>
          <a:p>
            <a:r>
              <a:rPr lang="en-US" baseline="0" dirty="0" smtClean="0"/>
              <a:t>Similar: regression (estimate slope and intercept) from </a:t>
            </a:r>
            <a:r>
              <a:rPr lang="en-US" baseline="0" smtClean="0"/>
              <a:t>given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4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valid</a:t>
            </a:r>
            <a:r>
              <a:rPr lang="en-US" baseline="0" dirty="0" smtClean="0"/>
              <a:t> for initial phase (S=N) or I&lt;&lt;N</a:t>
            </a:r>
          </a:p>
          <a:p>
            <a:r>
              <a:rPr lang="en-US" baseline="0" dirty="0" smtClean="0"/>
              <a:t>Log </a:t>
            </a:r>
            <a:r>
              <a:rPr lang="en-US" baseline="0" dirty="0" err="1" smtClean="0"/>
              <a:t>transormation</a:t>
            </a:r>
            <a:r>
              <a:rPr lang="en-US" baseline="0" dirty="0" smtClean="0"/>
              <a:t> does not change the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0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Fit a straight line (using simple linear regression SLR)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is infectious period. Reciprocal/inverse of the recovery rate. (Emphasize 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3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“Stochastic” first encounter of this word – will emphasize</a:t>
            </a:r>
            <a:r>
              <a:rPr lang="en-US" baseline="0" dirty="0" smtClean="0"/>
              <a:t> on it later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Advantage: only needs a few initial data (but wait… that can be dangerous!)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D6D09-CDBB-4166-9FBF-792D07C69EC7}" type="slidenum">
              <a:rPr lang="en-US"/>
              <a:pPr/>
              <a:t>14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model structure will lead to different estimations</a:t>
            </a:r>
            <a:r>
              <a:rPr lang="en-US" baseline="0" dirty="0" smtClean="0"/>
              <a:t> of R0.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61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Advantage: only</a:t>
            </a:r>
            <a:r>
              <a:rPr lang="en-US" baseline="0" dirty="0" smtClean="0"/>
              <a:t> needs two data points</a:t>
            </a:r>
          </a:p>
          <a:p>
            <a:r>
              <a:rPr lang="en-US" baseline="0" dirty="0" smtClean="0"/>
              <a:t>Disadvantage: need to confirm the final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of R0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the</a:t>
            </a:r>
            <a:r>
              <a:rPr lang="en-US" altLang="zh-CN" baseline="0" dirty="0" smtClean="0"/>
              <a:t> critical threshold value of 1.</a:t>
            </a:r>
          </a:p>
          <a:p>
            <a:r>
              <a:rPr lang="en-US" baseline="0" dirty="0" smtClean="0"/>
              <a:t>Coin (R0&lt;1 -&gt; system </a:t>
            </a:r>
            <a:r>
              <a:rPr lang="en-US" baseline="0" dirty="0" err="1" smtClean="0"/>
              <a:t>stochasticity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2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realistic: not all individuals are susceptible -&gt; what is the implication (e.g. vaccination?)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6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54189-B0AB-49AB-B00D-495A3B7DA0A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9575" cy="4116387"/>
          </a:xfrm>
          <a:noFill/>
          <a:ln/>
        </p:spPr>
        <p:txBody>
          <a:bodyPr/>
          <a:lstStyle/>
          <a:p>
            <a:r>
              <a:rPr lang="en-US" dirty="0" smtClean="0"/>
              <a:t>Relationship between R0 and critical vaccination:</a:t>
            </a:r>
          </a:p>
          <a:p>
            <a:r>
              <a:rPr lang="en-US" dirty="0" smtClean="0"/>
              <a:t>Pc=1/(1-R0)</a:t>
            </a:r>
          </a:p>
          <a:p>
            <a:r>
              <a:rPr lang="en-US" dirty="0" smtClean="0"/>
              <a:t>Intuitively: the more “infectious”, i.e., larger R0, the</a:t>
            </a:r>
            <a:r>
              <a:rPr lang="en-US" baseline="0" dirty="0" smtClean="0"/>
              <a:t> more vaccination coverage we need to provide.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36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Especially important</a:t>
            </a:r>
            <a:r>
              <a:rPr lang="en-US" baseline="0" dirty="0" smtClean="0"/>
              <a:t> for public health (PH): decision-making, intervention,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1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r>
              <a:rPr lang="en-US" baseline="0" dirty="0" smtClean="0"/>
              <a:t> between endemic and </a:t>
            </a:r>
            <a:r>
              <a:rPr lang="en-US" baseline="0" smtClean="0"/>
              <a:t>epidemic phases.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9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Isolated</a:t>
            </a:r>
            <a:r>
              <a:rPr lang="en-US" baseline="0" dirty="0" smtClean="0"/>
              <a:t> for two 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analytical</a:t>
            </a:r>
            <a:r>
              <a:rPr lang="en-US" baseline="0" dirty="0" smtClean="0"/>
              <a:t> methods 1-2.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8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simple epidemic SIR model</a:t>
            </a:r>
          </a:p>
          <a:p>
            <a:r>
              <a:rPr lang="en-US" dirty="0" smtClean="0"/>
              <a:t>R0</a:t>
            </a:r>
            <a:r>
              <a:rPr lang="en-US" dirty="0" smtClean="0"/>
              <a:t>: one initial infected, entirely</a:t>
            </a:r>
            <a:r>
              <a:rPr lang="en-US" baseline="0" dirty="0" smtClean="0"/>
              <a:t>/completely susceptible population. So for N is very large we can write S=N. Now note that beta, N, and gamma are ALL constants/parameters, we can rearrange it</a:t>
            </a:r>
            <a:r>
              <a:rPr lang="en-US" baseline="0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F579B-C198-4174-8548-868A0A91A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581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3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24EF6-2163-4B9E-B0B6-4B4063CED9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A90C8-566B-4548-BD7C-6F4E09108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6B4E-F0BA-46F9-89C0-1B7A72598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211F5-B3EA-408D-84CA-1F069BBEC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1C640-3C2D-4CCD-A817-98B17D622A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BB89F-8C1F-4D23-913A-BC190955C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7B421-BE73-4F46-A154-5A9FC6937C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3DD2F-2B71-4E1A-B0A5-734166949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611CF-A673-4832-915A-36C874DA10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62BD9-F34B-42D7-ACE4-DC9F382F3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7772400" cy="3505200"/>
          </a:xfrm>
        </p:spPr>
        <p:txBody>
          <a:bodyPr>
            <a:normAutofit/>
          </a:bodyPr>
          <a:lstStyle/>
          <a:p>
            <a:pPr algn="l"/>
            <a:r>
              <a:rPr lang="en-US" sz="4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Estimating R0 from epidemic data</a:t>
            </a:r>
            <a:br>
              <a:rPr lang="en-US" sz="4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72000"/>
            <a:ext cx="6400800" cy="16002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Cristina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Lanzas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Shi Chen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CBS 810 Infectious disease modeling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-42283"/>
            <a:ext cx="7886700" cy="1325563"/>
          </a:xfrm>
        </p:spPr>
        <p:txBody>
          <a:bodyPr/>
          <a:lstStyle/>
          <a:p>
            <a:r>
              <a:rPr lang="en-US" dirty="0" smtClean="0"/>
              <a:t>Natural log (I(t))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03752"/>
            <a:ext cx="5562600" cy="5554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24181" y="1143000"/>
            <a:ext cx="486703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ln</a:t>
            </a:r>
            <a:r>
              <a:rPr kumimoji="0" lang="en-US" sz="4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(I(t)) = </a:t>
            </a:r>
            <a:r>
              <a:rPr kumimoji="0" lang="en-US" sz="4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ln</a:t>
            </a:r>
            <a:r>
              <a:rPr kumimoji="0" lang="en-US" sz="4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(I(0))+</a:t>
            </a:r>
            <a:r>
              <a:rPr kumimoji="0" lang="en-US" sz="4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Λt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0175" y="261938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674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Intrinsic growth rate and basic reproduction number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6400" y="2209800"/>
                <a:ext cx="5257800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 ~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09800"/>
                <a:ext cx="5257800" cy="91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76400" y="3184099"/>
                <a:ext cx="5257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𝛬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84099"/>
                <a:ext cx="52578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76400" y="4617670"/>
                <a:ext cx="5257800" cy="79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                   </a:t>
                </a:r>
                <a:r>
                  <a:rPr lang="en-US" sz="2800" i="1" dirty="0" smtClean="0"/>
                  <a:t>R</a:t>
                </a:r>
                <a:r>
                  <a:rPr lang="en-US" sz="2800" i="1" baseline="-25000" dirty="0" smtClean="0"/>
                  <a:t>0</a:t>
                </a:r>
                <a:r>
                  <a:rPr lang="en-US" sz="2800" i="1" dirty="0" smtClean="0"/>
                  <a:t> = 1+</a:t>
                </a:r>
                <a:r>
                  <a:rPr lang="en-US" sz="2800" dirty="0" smtClean="0"/>
                  <a:t> </a:t>
                </a:r>
                <a14:m>
                  <m:oMath xmlns=""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617670"/>
                <a:ext cx="5257800" cy="7905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76400" y="3792621"/>
                <a:ext cx="5257800" cy="77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</a:t>
                </a:r>
                <a:r>
                  <a:rPr lang="en-US" sz="2800" dirty="0" smtClean="0"/>
                  <a:t>                  </a:t>
                </a:r>
                <a:r>
                  <a:rPr lang="en-US" sz="2800" i="1" dirty="0" smtClean="0"/>
                  <a:t>R</a:t>
                </a:r>
                <a:r>
                  <a:rPr lang="en-US" sz="2800" i="1" baseline="-25000" dirty="0" smtClean="0"/>
                  <a:t>0</a:t>
                </a:r>
                <a:r>
                  <a:rPr lang="en-US" sz="2800" i="1" dirty="0" smtClean="0"/>
                  <a:t> =</a:t>
                </a:r>
                <a:r>
                  <a:rPr lang="en-US" sz="2800" dirty="0" smtClean="0"/>
                  <a:t> </a:t>
                </a:r>
                <a14:m>
                  <m:oMath xmlns=""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792621"/>
                <a:ext cx="5257800" cy="773866"/>
              </a:xfrm>
              <a:prstGeom prst="rect">
                <a:avLst/>
              </a:prstGeom>
              <a:blipFill rotWithShape="0">
                <a:blip r:embed="rId6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661615" y="56388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                  </a:t>
            </a:r>
            <a:r>
              <a:rPr lang="en-US" sz="2800" i="1" dirty="0" smtClean="0"/>
              <a:t>R</a:t>
            </a:r>
            <a:r>
              <a:rPr lang="en-US" sz="2800" i="1" baseline="-25000" dirty="0" smtClean="0"/>
              <a:t>0</a:t>
            </a:r>
            <a:r>
              <a:rPr lang="en-US" sz="2800" i="1" dirty="0" smtClean="0"/>
              <a:t> = 1+ </a:t>
            </a:r>
            <a:r>
              <a:rPr lang="el-GR" sz="2800" i="1" dirty="0" smtClean="0"/>
              <a:t>Λ</a:t>
            </a:r>
            <a:r>
              <a:rPr lang="en-US" sz="2800" i="1" dirty="0" smtClean="0"/>
              <a:t>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995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imitations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using the intrinsic growth rate to estimate R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Stochastic fluctuations in the early phase of an epidemic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the estimation of the intrinsic growth rate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Reporting inaccuracies can bias the incidence data. If the proportion of cases in the population who are reported increases over time (e.g. increase self-reporting as individuals become aware of the infection), the intrinsic growth rate (and R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may be over predicted. 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 between the intrinsic growth rate and R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highly influenced by the assumptions and assumed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6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91600" cy="639763"/>
          </a:xfrm>
        </p:spPr>
        <p:txBody>
          <a:bodyPr/>
          <a:lstStyle/>
          <a:p>
            <a:r>
              <a:rPr lang="en-US" sz="3200" b="1" dirty="0"/>
              <a:t>R0 and intrinsic growth rate: model dependency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295400"/>
            <a:ext cx="1981200" cy="376238"/>
            <a:chOff x="624" y="816"/>
            <a:chExt cx="1248" cy="237"/>
          </a:xfrm>
        </p:grpSpPr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624" y="81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</a:t>
              </a:r>
            </a:p>
          </p:txBody>
        </p:sp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1104" y="81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1632" y="81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864" y="9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1344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495800" y="12192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SIR epidemic model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2895600"/>
            <a:ext cx="1981200" cy="609600"/>
            <a:chOff x="1152" y="1872"/>
            <a:chExt cx="1248" cy="384"/>
          </a:xfrm>
        </p:grpSpPr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1152" y="1872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1632" y="1872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2160" y="1872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1392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187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1728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3581400" y="281940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SIR epidemic model with disease-induced mortality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657600" y="48768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SIR with demography and disease-induced mortality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90600" y="4648200"/>
            <a:ext cx="1981200" cy="914400"/>
            <a:chOff x="624" y="2928"/>
            <a:chExt cx="1248" cy="576"/>
          </a:xfrm>
        </p:grpSpPr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624" y="3120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</a:t>
              </a:r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1104" y="3120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1632" y="3120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864" y="32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1344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1200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720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720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1296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>
              <a:off x="1776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0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26946"/>
              </p:ext>
            </p:extLst>
          </p:nvPr>
        </p:nvGraphicFramePr>
        <p:xfrm>
          <a:off x="1036638" y="5802313"/>
          <a:ext cx="226853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Equation" r:id="rId4" imgW="1231560" imgH="419040" progId="Equation.3">
                  <p:embed/>
                </p:oleObj>
              </mc:Choice>
              <mc:Fallback>
                <p:oleObj name="Equation" r:id="rId4" imgW="1231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5802313"/>
                        <a:ext cx="2268537" cy="763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0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21851"/>
              </p:ext>
            </p:extLst>
          </p:nvPr>
        </p:nvGraphicFramePr>
        <p:xfrm>
          <a:off x="1025525" y="3668713"/>
          <a:ext cx="18351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Equation" r:id="rId6" imgW="1002960" imgH="419040" progId="Equation.3">
                  <p:embed/>
                </p:oleObj>
              </mc:Choice>
              <mc:Fallback>
                <p:oleObj name="Equation" r:id="rId6" imgW="1002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668713"/>
                        <a:ext cx="1835150" cy="763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0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238364"/>
              </p:ext>
            </p:extLst>
          </p:nvPr>
        </p:nvGraphicFramePr>
        <p:xfrm>
          <a:off x="1331913" y="1839913"/>
          <a:ext cx="12985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Equation" r:id="rId8" imgW="672840" imgH="419040" progId="Equation.3">
                  <p:embed/>
                </p:oleObj>
              </mc:Choice>
              <mc:Fallback>
                <p:oleObj name="Equation" r:id="rId8" imgW="672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39913"/>
                        <a:ext cx="1298575" cy="7985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54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19600" y="2743200"/>
            <a:ext cx="45720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60338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 smtClean="0"/>
              <a:t>Final size equation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47800"/>
            <a:ext cx="4114800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5000" y="2895600"/>
            <a:ext cx="17471838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775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Basic reproduction number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57200" y="33147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19431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32385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43815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9525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15621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21717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8575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909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62400" y="39243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38600" y="47625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8600" y="52959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58293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4" idx="6"/>
            <a:endCxn id="5" idx="3"/>
          </p:cNvCxnSpPr>
          <p:nvPr/>
        </p:nvCxnSpPr>
        <p:spPr>
          <a:xfrm flipV="1">
            <a:off x="838200" y="2268538"/>
            <a:ext cx="1198563" cy="1236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6" idx="2"/>
          </p:cNvCxnSpPr>
          <p:nvPr/>
        </p:nvCxnSpPr>
        <p:spPr>
          <a:xfrm flipV="1">
            <a:off x="838200" y="34290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>
            <a:off x="838200" y="3505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7"/>
            <a:endCxn id="8" idx="2"/>
          </p:cNvCxnSpPr>
          <p:nvPr/>
        </p:nvCxnSpPr>
        <p:spPr>
          <a:xfrm rot="5400000" flipH="1" flipV="1">
            <a:off x="2668587" y="781051"/>
            <a:ext cx="855663" cy="1579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7"/>
            <a:endCxn id="9" idx="2"/>
          </p:cNvCxnSpPr>
          <p:nvPr/>
        </p:nvCxnSpPr>
        <p:spPr>
          <a:xfrm rot="5400000" flipH="1" flipV="1">
            <a:off x="2973387" y="1085851"/>
            <a:ext cx="246063" cy="1579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7"/>
            <a:endCxn id="10" idx="2"/>
          </p:cNvCxnSpPr>
          <p:nvPr/>
        </p:nvCxnSpPr>
        <p:spPr>
          <a:xfrm rot="16200000" flipH="1">
            <a:off x="2914650" y="1390651"/>
            <a:ext cx="363537" cy="1579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6"/>
            <a:endCxn id="11" idx="2"/>
          </p:cNvCxnSpPr>
          <p:nvPr/>
        </p:nvCxnSpPr>
        <p:spPr>
          <a:xfrm flipV="1">
            <a:off x="2362200" y="3048000"/>
            <a:ext cx="1600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2" idx="2"/>
          </p:cNvCxnSpPr>
          <p:nvPr/>
        </p:nvCxnSpPr>
        <p:spPr>
          <a:xfrm>
            <a:off x="2362200" y="3429000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6"/>
            <a:endCxn id="13" idx="2"/>
          </p:cNvCxnSpPr>
          <p:nvPr/>
        </p:nvCxnSpPr>
        <p:spPr>
          <a:xfrm>
            <a:off x="2362200" y="34290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  <a:endCxn id="14" idx="2"/>
          </p:cNvCxnSpPr>
          <p:nvPr/>
        </p:nvCxnSpPr>
        <p:spPr>
          <a:xfrm>
            <a:off x="2286000" y="4572000"/>
            <a:ext cx="1752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15" idx="2"/>
          </p:cNvCxnSpPr>
          <p:nvPr/>
        </p:nvCxnSpPr>
        <p:spPr>
          <a:xfrm>
            <a:off x="2286000" y="45720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6"/>
            <a:endCxn id="16" idx="2"/>
          </p:cNvCxnSpPr>
          <p:nvPr/>
        </p:nvCxnSpPr>
        <p:spPr>
          <a:xfrm>
            <a:off x="2286000" y="4572000"/>
            <a:ext cx="1752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6" name="Rectangle 46"/>
          <p:cNvSpPr>
            <a:spLocks noChangeArrowheads="1"/>
          </p:cNvSpPr>
          <p:nvPr/>
        </p:nvSpPr>
        <p:spPr bwMode="auto">
          <a:xfrm>
            <a:off x="4419600" y="1447800"/>
            <a:ext cx="4495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Basic reproduction number (R</a:t>
            </a:r>
            <a:r>
              <a:rPr lang="en-US" b="1" baseline="-25000"/>
              <a:t>0</a:t>
            </a:r>
            <a:r>
              <a:rPr lang="en-US" b="1"/>
              <a:t>):</a:t>
            </a:r>
          </a:p>
          <a:p>
            <a:r>
              <a:rPr lang="en-US" b="1"/>
              <a:t>Expected number of cases caused by a typical infectious individual in a susceptible population.</a:t>
            </a:r>
          </a:p>
        </p:txBody>
      </p:sp>
      <p:sp>
        <p:nvSpPr>
          <p:cNvPr id="17437" name="Rectangle 47"/>
          <p:cNvSpPr>
            <a:spLocks noChangeArrowheads="1"/>
          </p:cNvSpPr>
          <p:nvPr/>
        </p:nvSpPr>
        <p:spPr bwMode="auto">
          <a:xfrm>
            <a:off x="4648200" y="289560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/>
              <a:t>R0 ≤ 1</a:t>
            </a:r>
          </a:p>
          <a:p>
            <a:r>
              <a:rPr lang="en-US"/>
              <a:t>disease dies out</a:t>
            </a:r>
          </a:p>
        </p:txBody>
      </p:sp>
      <p:sp>
        <p:nvSpPr>
          <p:cNvPr id="17438" name="Rectangle 48"/>
          <p:cNvSpPr>
            <a:spLocks noChangeArrowheads="1"/>
          </p:cNvSpPr>
          <p:nvPr/>
        </p:nvSpPr>
        <p:spPr bwMode="auto">
          <a:xfrm>
            <a:off x="4724400" y="3886200"/>
            <a:ext cx="213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/>
              <a:t>R0 &gt; 1</a:t>
            </a:r>
          </a:p>
          <a:p>
            <a:r>
              <a:rPr lang="en-US"/>
              <a:t>disease can invade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0" y="5257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SPECIFIC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3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868363"/>
          </a:xfrm>
        </p:spPr>
        <p:txBody>
          <a:bodyPr/>
          <a:lstStyle/>
          <a:p>
            <a:r>
              <a:rPr lang="en-US" b="1" dirty="0" smtClean="0"/>
              <a:t>Effective reproduction number</a:t>
            </a:r>
          </a:p>
        </p:txBody>
      </p:sp>
      <p:sp>
        <p:nvSpPr>
          <p:cNvPr id="4" name="Oval 3"/>
          <p:cNvSpPr/>
          <p:nvPr/>
        </p:nvSpPr>
        <p:spPr>
          <a:xfrm>
            <a:off x="1219200" y="32004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1828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31242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42672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8382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1447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20574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27432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32766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38100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46482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51816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00600" y="57150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4" idx="6"/>
            <a:endCxn id="5" idx="3"/>
          </p:cNvCxnSpPr>
          <p:nvPr/>
        </p:nvCxnSpPr>
        <p:spPr>
          <a:xfrm flipV="1">
            <a:off x="1600200" y="2154238"/>
            <a:ext cx="1198563" cy="123666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6" idx="2"/>
          </p:cNvCxnSpPr>
          <p:nvPr/>
        </p:nvCxnSpPr>
        <p:spPr>
          <a:xfrm flipV="1">
            <a:off x="1600200" y="3314700"/>
            <a:ext cx="1143000" cy="76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>
            <a:off x="1600200" y="33909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  <a:endCxn id="14" idx="2"/>
          </p:cNvCxnSpPr>
          <p:nvPr/>
        </p:nvCxnSpPr>
        <p:spPr>
          <a:xfrm>
            <a:off x="3048000" y="4457700"/>
            <a:ext cx="1752600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15" idx="2"/>
          </p:cNvCxnSpPr>
          <p:nvPr/>
        </p:nvCxnSpPr>
        <p:spPr>
          <a:xfrm>
            <a:off x="3048000" y="4457700"/>
            <a:ext cx="1752600" cy="914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6"/>
            <a:endCxn id="16" idx="2"/>
          </p:cNvCxnSpPr>
          <p:nvPr/>
        </p:nvCxnSpPr>
        <p:spPr>
          <a:xfrm>
            <a:off x="3048000" y="4457700"/>
            <a:ext cx="1752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24600" y="914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9" name="TextBox 31"/>
          <p:cNvSpPr txBox="1">
            <a:spLocks noChangeArrowheads="1"/>
          </p:cNvSpPr>
          <p:nvPr/>
        </p:nvSpPr>
        <p:spPr bwMode="auto">
          <a:xfrm>
            <a:off x="6324600" y="99060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Transmission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00800" y="1828800"/>
            <a:ext cx="1447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481" name="TextBox 36"/>
          <p:cNvSpPr txBox="1">
            <a:spLocks noChangeArrowheads="1"/>
          </p:cNvSpPr>
          <p:nvPr/>
        </p:nvSpPr>
        <p:spPr bwMode="auto">
          <a:xfrm>
            <a:off x="6324600" y="22098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 transmission</a:t>
            </a:r>
          </a:p>
        </p:txBody>
      </p:sp>
      <p:sp>
        <p:nvSpPr>
          <p:cNvPr id="39" name="Oval 38"/>
          <p:cNvSpPr/>
          <p:nvPr/>
        </p:nvSpPr>
        <p:spPr>
          <a:xfrm>
            <a:off x="6934200" y="28956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83" name="TextBox 40"/>
          <p:cNvSpPr txBox="1">
            <a:spLocks noChangeArrowheads="1"/>
          </p:cNvSpPr>
          <p:nvPr/>
        </p:nvSpPr>
        <p:spPr bwMode="auto">
          <a:xfrm>
            <a:off x="6705600" y="3429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Immune</a:t>
            </a:r>
          </a:p>
        </p:txBody>
      </p:sp>
      <p:sp>
        <p:nvSpPr>
          <p:cNvPr id="19484" name="Rectangle 42"/>
          <p:cNvSpPr>
            <a:spLocks noChangeArrowheads="1"/>
          </p:cNvSpPr>
          <p:nvPr/>
        </p:nvSpPr>
        <p:spPr bwMode="auto">
          <a:xfrm>
            <a:off x="5715000" y="4648200"/>
            <a:ext cx="3200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Effective reproductive number</a:t>
            </a:r>
          </a:p>
          <a:p>
            <a:r>
              <a:rPr lang="en-US"/>
              <a:t>Expected number of cases caused by a typical infectious individual</a:t>
            </a:r>
          </a:p>
          <a:p>
            <a:r>
              <a:rPr lang="en-US"/>
              <a:t>in a population that is not wholly susceptible.</a:t>
            </a:r>
          </a:p>
        </p:txBody>
      </p:sp>
    </p:spTree>
    <p:extLst>
      <p:ext uri="{BB962C8B-B14F-4D97-AF65-F5344CB8AC3E}">
        <p14:creationId xmlns:p14="http://schemas.microsoft.com/office/powerpoint/2010/main" val="192717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09800"/>
            <a:ext cx="9144000" cy="251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smtClean="0">
                <a:latin typeface="Tahoma" pitchFamily="34" charset="0"/>
              </a:rPr>
              <a:t>Numerical values of the basic reproduction number and the critical vaccination proportion, </a:t>
            </a:r>
            <a:r>
              <a:rPr lang="en-US" sz="2800" b="1" i="1" smtClean="0">
                <a:latin typeface="Tahoma" pitchFamily="34" charset="0"/>
              </a:rPr>
              <a:t>pc</a:t>
            </a:r>
            <a:r>
              <a:rPr lang="en-US" sz="4000" smtClean="0"/>
              <a:t> </a:t>
            </a:r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2590800"/>
            <a:ext cx="8688388" cy="1981200"/>
          </a:xfrm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3400" y="5803900"/>
            <a:ext cx="7924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Scherer, A. &amp; McLean, A. Mathematical models of vaccination. </a:t>
            </a:r>
            <a:r>
              <a:rPr lang="en-US" i="1"/>
              <a:t>Br Med Bull</a:t>
            </a:r>
            <a:r>
              <a:rPr lang="en-US"/>
              <a:t> 62, 187-199 (2002).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381000" y="4724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do we estimate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 for public health guidance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Risk of an epidemic in emerging infectious disease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Epidemic threshold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Critical vaccination threshold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Threshold values for other control measures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7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8191"/>
            <a:ext cx="7886700" cy="922591"/>
          </a:xfrm>
        </p:spPr>
        <p:txBody>
          <a:bodyPr/>
          <a:lstStyle/>
          <a:p>
            <a:r>
              <a:rPr lang="en-US" dirty="0" smtClean="0"/>
              <a:t>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Ebola-Guinea (2014)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914400"/>
            <a:ext cx="5928315" cy="55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4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126"/>
            <a:ext cx="714375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SARS-Hong Kong (2003)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http://www.sarsreference.com/sarsref/images/h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23" y="2133600"/>
            <a:ext cx="713775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11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98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Methods for epidemic data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8376"/>
            <a:ext cx="6705600" cy="3324224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Intrinsic growth rate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Final size epidemic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Model fitting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736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2925" y="4133927"/>
            <a:ext cx="8058150" cy="152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8650" y="1524000"/>
            <a:ext cx="8058150" cy="152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Intrinsic growth rate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400800" y="1524000"/>
            <a:ext cx="2213415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81000" y="3077290"/>
            <a:ext cx="8763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he number of infectious disease individuals in the early phase follows an exponential growth: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467600" y="4487474"/>
            <a:ext cx="23449046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981200" y="5657927"/>
            <a:ext cx="327787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lnI</a:t>
            </a:r>
            <a:r>
              <a:rPr kumimoji="0" lang="en-US" sz="4800" b="0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</a:t>
            </a:r>
            <a:r>
              <a:rPr kumimoji="0" lang="en-US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= </a:t>
            </a:r>
            <a:r>
              <a:rPr kumimoji="0" lang="en-US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lnI</a:t>
            </a:r>
            <a:r>
              <a:rPr kumimoji="0" lang="en-US" sz="4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0</a:t>
            </a:r>
            <a:r>
              <a:rPr kumimoji="0" lang="en-US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+</a:t>
            </a:r>
            <a:r>
              <a:rPr kumimoji="0" lang="en-US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Λt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6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4858</TotalTime>
  <Words>777</Words>
  <Application>Microsoft Macintosh PowerPoint</Application>
  <PresentationFormat>On-screen Show (4:3)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Depth</vt:lpstr>
      <vt:lpstr>Equation</vt:lpstr>
      <vt:lpstr>Estimating R0 from epidemic data   </vt:lpstr>
      <vt:lpstr>Basic reproduction number</vt:lpstr>
      <vt:lpstr>Effective reproduction number</vt:lpstr>
      <vt:lpstr>Numerical values of the basic reproduction number and the critical vaccination proportion, pc </vt:lpstr>
      <vt:lpstr>Why do we estimate R0</vt:lpstr>
      <vt:lpstr>    Ebola-Guinea (2014)</vt:lpstr>
      <vt:lpstr>SARS-Hong Kong (2003)</vt:lpstr>
      <vt:lpstr>Methods for epidemic data</vt:lpstr>
      <vt:lpstr>Intrinsic growth rate</vt:lpstr>
      <vt:lpstr>Natural log (I(t))</vt:lpstr>
      <vt:lpstr>PowerPoint Presentation</vt:lpstr>
      <vt:lpstr>Intrinsic growth rate and basic reproduction number</vt:lpstr>
      <vt:lpstr>Limitations of using the intrinsic growth rate to estimate R0</vt:lpstr>
      <vt:lpstr>R0 and intrinsic growth rate: model dependency</vt:lpstr>
      <vt:lpstr>Final size equation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Cristina Lanzas</dc:creator>
  <cp:lastModifiedBy>Dijou</cp:lastModifiedBy>
  <cp:revision>419</cp:revision>
  <dcterms:created xsi:type="dcterms:W3CDTF">2010-08-11T19:38:13Z</dcterms:created>
  <dcterms:modified xsi:type="dcterms:W3CDTF">2015-09-18T01:49:54Z</dcterms:modified>
</cp:coreProperties>
</file>