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2"/>
  </p:notesMasterIdLst>
  <p:handoutMasterIdLst>
    <p:handoutMasterId r:id="rId23"/>
  </p:handoutMasterIdLst>
  <p:sldIdLst>
    <p:sldId id="279" r:id="rId2"/>
    <p:sldId id="280" r:id="rId3"/>
    <p:sldId id="317" r:id="rId4"/>
    <p:sldId id="330" r:id="rId5"/>
    <p:sldId id="339" r:id="rId6"/>
    <p:sldId id="341" r:id="rId7"/>
    <p:sldId id="332" r:id="rId8"/>
    <p:sldId id="333" r:id="rId9"/>
    <p:sldId id="342" r:id="rId10"/>
    <p:sldId id="328" r:id="rId11"/>
    <p:sldId id="329" r:id="rId12"/>
    <p:sldId id="324" r:id="rId13"/>
    <p:sldId id="325" r:id="rId14"/>
    <p:sldId id="319" r:id="rId15"/>
    <p:sldId id="336" r:id="rId16"/>
    <p:sldId id="320" r:id="rId17"/>
    <p:sldId id="321" r:id="rId18"/>
    <p:sldId id="322" r:id="rId19"/>
    <p:sldId id="323" r:id="rId20"/>
    <p:sldId id="326" r:id="rId21"/>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92401" autoAdjust="0"/>
  </p:normalViewPr>
  <p:slideViewPr>
    <p:cSldViewPr>
      <p:cViewPr varScale="1">
        <p:scale>
          <a:sx n="123" d="100"/>
          <a:sy n="123" d="100"/>
        </p:scale>
        <p:origin x="-1504" y="-96"/>
      </p:cViewPr>
      <p:guideLst>
        <p:guide orient="horz" pos="2160"/>
        <p:guide pos="2880"/>
      </p:guideLst>
    </p:cSldViewPr>
  </p:slideViewPr>
  <p:outlineViewPr>
    <p:cViewPr>
      <p:scale>
        <a:sx n="33" d="100"/>
        <a:sy n="33" d="100"/>
      </p:scale>
      <p:origin x="0" y="-828"/>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8D69192C-2F5E-47A1-AD6D-25A6768F6257}" type="datetimeFigureOut">
              <a:rPr lang="en-US" smtClean="0"/>
              <a:t>9/30/15</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7F497532-79B5-4F24-BB06-37B9C352820E}" type="slidenum">
              <a:rPr lang="en-US" smtClean="0"/>
              <a:t>‹#›</a:t>
            </a:fld>
            <a:endParaRPr lang="en-US"/>
          </a:p>
        </p:txBody>
      </p:sp>
    </p:spTree>
    <p:extLst>
      <p:ext uri="{BB962C8B-B14F-4D97-AF65-F5344CB8AC3E}">
        <p14:creationId xmlns:p14="http://schemas.microsoft.com/office/powerpoint/2010/main" val="1354425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pPr>
              <a:defRPr/>
            </a:pPr>
            <a:fld id="{1E6E8A5B-EF14-4110-83BF-D29E53375E42}" type="slidenum">
              <a:rPr lang="en-US"/>
              <a:pPr>
                <a:defRPr/>
              </a:pPr>
              <a:t>‹#›</a:t>
            </a:fld>
            <a:endParaRPr lang="en-US"/>
          </a:p>
        </p:txBody>
      </p:sp>
    </p:spTree>
    <p:extLst>
      <p:ext uri="{BB962C8B-B14F-4D97-AF65-F5344CB8AC3E}">
        <p14:creationId xmlns:p14="http://schemas.microsoft.com/office/powerpoint/2010/main" val="372502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5599" y="930227"/>
            <a:ext cx="4069210" cy="318683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64" tIns="41482" rIns="82964" bIns="41482" anchor="ctr"/>
          <a:lstStyle/>
          <a:p>
            <a:endParaRPr lang="en-US"/>
          </a:p>
        </p:txBody>
      </p:sp>
      <p:sp>
        <p:nvSpPr>
          <p:cNvPr id="4098" name="Text Box 2"/>
          <p:cNvSpPr txBox="1">
            <a:spLocks noChangeArrowheads="1"/>
          </p:cNvSpPr>
          <p:nvPr>
            <p:ph type="body"/>
          </p:nvPr>
        </p:nvSpPr>
        <p:spPr bwMode="auto">
          <a:xfrm>
            <a:off x="1049984" y="4425181"/>
            <a:ext cx="4787470" cy="35360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Deterministic model results illustrating Nipah virus dynamics in the growing section of the index farm. Individuals are characterized as belonging to one of five states: susceptible (S), immune—maternal antibodies (A), immune—recovered from infection (R), exposed (E) and infectious (I). The top panels illustrate the infection/immunity profile of the growing section following (a) initial introduction of the virus and (b) subsequent introduction. The population profile is normalized by the capacity of the growing section (see the electronic supplementary material). The qualitative difference in infection dynamics results primarily from the prevalence of maternal antibodies in the young pig population. (c,d) Following the initial introduction of the virus (c), the rate of replenishment of the susceptible population in the growing section (solid blue line) declines, as many individuals are immune, having been infected while in the breeding sections. The rate at which individuals are infected (green line) declines in consequence. When the virus is reintroduced (d), many individuals entering the growing section have maternal antibodies. Loss of maternal antibodies after entry into the growing section provides a source of susceptibles independent of the presence of infection (blue line), allowing the virus to persist. Infection dynamics are qualitatively similar for a wide range of transmission parameters. The results shown were produced using the following combination of transmission parameters: ɛ = 0.5, σ = 0.01 and R0 = 10. Analogous results for introduction into a vaccinated population are shown in the electronic supplementary material.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eaLnBrk="1">
              <a:lnSpc>
                <a:spcPct val="93000"/>
              </a:lnSpc>
              <a:spcBef>
                <a:spcPct val="0"/>
              </a:spcBef>
              <a:buSzPct val="45000"/>
              <a:tabLst>
                <a:tab pos="649628" algn="l"/>
                <a:tab pos="1299256" algn="l"/>
                <a:tab pos="1948884" algn="l"/>
                <a:tab pos="2598511" algn="l"/>
                <a:tab pos="3248139" algn="l"/>
                <a:tab pos="3897767" algn="l"/>
                <a:tab pos="4547395" algn="l"/>
              </a:tabLst>
            </a:pPr>
            <a:r>
              <a:rPr lang="en-GB" dirty="0">
                <a:latin typeface="Arial" charset="0"/>
                <a:ea typeface="msgothic" charset="0"/>
                <a:cs typeface="msgothic" charset="0"/>
              </a:rPr>
              <a:t>(A) Schematic diagram of zoonotic transmission dynamics. </a:t>
            </a:r>
            <a:r>
              <a:rPr lang="en-GB" dirty="0" err="1">
                <a:latin typeface="Arial" charset="0"/>
                <a:ea typeface="msgothic" charset="0"/>
                <a:cs typeface="msgothic" charset="0"/>
              </a:rPr>
              <a:t>Zoonoses</a:t>
            </a:r>
            <a:r>
              <a:rPr lang="en-GB" dirty="0">
                <a:latin typeface="Arial" charset="0"/>
                <a:ea typeface="msgothic" charset="0"/>
                <a:cs typeface="msgothic" charset="0"/>
              </a:rPr>
              <a:t> can involve as many as four dynamical phases, including enzootic or epizootic circulation in the animal reservoir, </a:t>
            </a:r>
            <a:r>
              <a:rPr lang="en-GB" dirty="0" err="1">
                <a:latin typeface="Arial" charset="0"/>
                <a:ea typeface="msgothic" charset="0"/>
                <a:cs typeface="msgothic" charset="0"/>
              </a:rPr>
              <a:t>spillover</a:t>
            </a:r>
            <a:r>
              <a:rPr lang="en-GB" dirty="0">
                <a:latin typeface="Arial" charset="0"/>
                <a:ea typeface="msgothic" charset="0"/>
                <a:cs typeface="msgothic" charset="0"/>
              </a:rPr>
              <a:t> transmission from animals to humans, and sometimes self-limiting stuttering chains of human-to-human transmission or sustained transmission leading to outbreaks. Adapting Wolfe et al. (6), we classify zoonotic pathogens into three stages (II, III, and IV) according to their transmissibility among humans. (B) The </a:t>
            </a:r>
            <a:r>
              <a:rPr lang="en-GB" dirty="0" err="1">
                <a:latin typeface="Arial" charset="0"/>
                <a:ea typeface="msgothic" charset="0"/>
                <a:cs typeface="msgothic" charset="0"/>
              </a:rPr>
              <a:t>spillover</a:t>
            </a:r>
            <a:r>
              <a:rPr lang="en-GB" dirty="0">
                <a:latin typeface="Arial" charset="0"/>
                <a:ea typeface="msgothic" charset="0"/>
                <a:cs typeface="msgothic" charset="0"/>
              </a:rPr>
              <a:t> force of infection is determined by the product of three major components. The force of infection is defined as the per capita rate of infection of susceptible humans. Beneath each major component is a list of contributing factors drawn from many disciplines; these factors may pertain to all </a:t>
            </a:r>
            <a:r>
              <a:rPr lang="en-GB" dirty="0" err="1">
                <a:latin typeface="Arial" charset="0"/>
                <a:ea typeface="msgothic" charset="0"/>
                <a:cs typeface="msgothic" charset="0"/>
              </a:rPr>
              <a:t>zoonoses</a:t>
            </a:r>
            <a:r>
              <a:rPr lang="en-GB" dirty="0">
                <a:latin typeface="Arial" charset="0"/>
                <a:ea typeface="msgothic" charset="0"/>
                <a:cs typeface="msgothic" charset="0"/>
              </a:rPr>
              <a:t> or to particular transmission modes, as indicated.</a:t>
            </a:r>
          </a:p>
        </p:txBody>
      </p:sp>
    </p:spTree>
    <p:extLst>
      <p:ext uri="{BB962C8B-B14F-4D97-AF65-F5344CB8AC3E}">
        <p14:creationId xmlns:p14="http://schemas.microsoft.com/office/powerpoint/2010/main" val="20989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6E8A5B-EF14-4110-83BF-D29E53375E42}" type="slidenum">
              <a:rPr lang="en-US" smtClean="0"/>
              <a:pPr>
                <a:defRPr/>
              </a:pPr>
              <a:t>19</a:t>
            </a:fld>
            <a:endParaRPr lang="en-US"/>
          </a:p>
        </p:txBody>
      </p:sp>
    </p:spTree>
    <p:extLst>
      <p:ext uri="{BB962C8B-B14F-4D97-AF65-F5344CB8AC3E}">
        <p14:creationId xmlns:p14="http://schemas.microsoft.com/office/powerpoint/2010/main" val="237134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4EF579B-C198-4174-8548-868A0A91A36D}" type="slidenum">
              <a:rPr lang="en-US" smtClean="0"/>
              <a:pPr>
                <a:defRPr/>
              </a:pPr>
              <a:t>‹#›</a:t>
            </a:fld>
            <a:endParaRPr lang="en-US"/>
          </a:p>
        </p:txBody>
      </p:sp>
    </p:spTree>
    <p:extLst>
      <p:ext uri="{BB962C8B-B14F-4D97-AF65-F5344CB8AC3E}">
        <p14:creationId xmlns:p14="http://schemas.microsoft.com/office/powerpoint/2010/main" val="301907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21021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334502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91581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51469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1330333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4091039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3224EF6-2163-4B9E-B0B6-4B4063CED978}" type="slidenum">
              <a:rPr lang="en-US" smtClean="0"/>
              <a:pPr>
                <a:defRPr/>
              </a:pPr>
              <a:t>‹#›</a:t>
            </a:fld>
            <a:endParaRPr lang="en-US"/>
          </a:p>
        </p:txBody>
      </p:sp>
    </p:spTree>
    <p:extLst>
      <p:ext uri="{BB962C8B-B14F-4D97-AF65-F5344CB8AC3E}">
        <p14:creationId xmlns:p14="http://schemas.microsoft.com/office/powerpoint/2010/main" val="3137614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AFA90C8-566B-4548-BD7C-6F4E09108F00}" type="slidenum">
              <a:rPr lang="en-US" smtClean="0"/>
              <a:pPr>
                <a:defRPr/>
              </a:pPr>
              <a:t>‹#›</a:t>
            </a:fld>
            <a:endParaRPr lang="en-US"/>
          </a:p>
        </p:txBody>
      </p:sp>
    </p:spTree>
    <p:extLst>
      <p:ext uri="{BB962C8B-B14F-4D97-AF65-F5344CB8AC3E}">
        <p14:creationId xmlns:p14="http://schemas.microsoft.com/office/powerpoint/2010/main" val="377569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106B4E-F0BA-46F9-89C0-1B7A725982FC}" type="slidenum">
              <a:rPr lang="en-US" smtClean="0"/>
              <a:pPr>
                <a:defRPr/>
              </a:pPr>
              <a:t>‹#›</a:t>
            </a:fld>
            <a:endParaRPr lang="en-US"/>
          </a:p>
        </p:txBody>
      </p:sp>
    </p:spTree>
    <p:extLst>
      <p:ext uri="{BB962C8B-B14F-4D97-AF65-F5344CB8AC3E}">
        <p14:creationId xmlns:p14="http://schemas.microsoft.com/office/powerpoint/2010/main" val="122202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B211F5-B3EA-408D-84CA-1F069BBEC1DA}" type="slidenum">
              <a:rPr lang="en-US" smtClean="0"/>
              <a:pPr>
                <a:defRPr/>
              </a:pPr>
              <a:t>‹#›</a:t>
            </a:fld>
            <a:endParaRPr lang="en-US"/>
          </a:p>
        </p:txBody>
      </p:sp>
    </p:spTree>
    <p:extLst>
      <p:ext uri="{BB962C8B-B14F-4D97-AF65-F5344CB8AC3E}">
        <p14:creationId xmlns:p14="http://schemas.microsoft.com/office/powerpoint/2010/main" val="413332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31C640-3C2D-4CCD-A817-98B17D622A33}" type="slidenum">
              <a:rPr lang="en-US" smtClean="0"/>
              <a:pPr>
                <a:defRPr/>
              </a:pPr>
              <a:t>‹#›</a:t>
            </a:fld>
            <a:endParaRPr lang="en-US"/>
          </a:p>
        </p:txBody>
      </p:sp>
    </p:spTree>
    <p:extLst>
      <p:ext uri="{BB962C8B-B14F-4D97-AF65-F5344CB8AC3E}">
        <p14:creationId xmlns:p14="http://schemas.microsoft.com/office/powerpoint/2010/main" val="12868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B8BB89F-8C1F-4D23-913A-BC190955CE6F}" type="slidenum">
              <a:rPr lang="en-US" smtClean="0"/>
              <a:pPr>
                <a:defRPr/>
              </a:pPr>
              <a:t>‹#›</a:t>
            </a:fld>
            <a:endParaRPr lang="en-US"/>
          </a:p>
        </p:txBody>
      </p:sp>
    </p:spTree>
    <p:extLst>
      <p:ext uri="{BB962C8B-B14F-4D97-AF65-F5344CB8AC3E}">
        <p14:creationId xmlns:p14="http://schemas.microsoft.com/office/powerpoint/2010/main" val="414837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587B421-BE73-4F46-A154-5A9FC6937CFF}" type="slidenum">
              <a:rPr lang="en-US" smtClean="0"/>
              <a:pPr>
                <a:defRPr/>
              </a:pPr>
              <a:t>‹#›</a:t>
            </a:fld>
            <a:endParaRPr lang="en-US"/>
          </a:p>
        </p:txBody>
      </p:sp>
    </p:spTree>
    <p:extLst>
      <p:ext uri="{BB962C8B-B14F-4D97-AF65-F5344CB8AC3E}">
        <p14:creationId xmlns:p14="http://schemas.microsoft.com/office/powerpoint/2010/main" val="222724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403DD2F-2B71-4E1A-B0A5-73416694902C}" type="slidenum">
              <a:rPr lang="en-US" smtClean="0"/>
              <a:pPr>
                <a:defRPr/>
              </a:pPr>
              <a:t>‹#›</a:t>
            </a:fld>
            <a:endParaRPr lang="en-US"/>
          </a:p>
        </p:txBody>
      </p:sp>
    </p:spTree>
    <p:extLst>
      <p:ext uri="{BB962C8B-B14F-4D97-AF65-F5344CB8AC3E}">
        <p14:creationId xmlns:p14="http://schemas.microsoft.com/office/powerpoint/2010/main" val="39089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20611CF-A673-4832-915A-36C874DA1006}" type="slidenum">
              <a:rPr lang="en-US" smtClean="0"/>
              <a:pPr>
                <a:defRPr/>
              </a:pPr>
              <a:t>‹#›</a:t>
            </a:fld>
            <a:endParaRPr lang="en-US"/>
          </a:p>
        </p:txBody>
      </p:sp>
    </p:spTree>
    <p:extLst>
      <p:ext uri="{BB962C8B-B14F-4D97-AF65-F5344CB8AC3E}">
        <p14:creationId xmlns:p14="http://schemas.microsoft.com/office/powerpoint/2010/main" val="176786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2E62BD9-F34B-42D7-ACE4-DC9F382F35A7}" type="slidenum">
              <a:rPr lang="en-US" smtClean="0"/>
              <a:pPr>
                <a:defRPr/>
              </a:pPr>
              <a:t>‹#›</a:t>
            </a:fld>
            <a:endParaRPr lang="en-US"/>
          </a:p>
        </p:txBody>
      </p:sp>
    </p:spTree>
    <p:extLst>
      <p:ext uri="{BB962C8B-B14F-4D97-AF65-F5344CB8AC3E}">
        <p14:creationId xmlns:p14="http://schemas.microsoft.com/office/powerpoint/2010/main" val="38850587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2307730123"/>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2.wmf"/><Relationship Id="rId5" Type="http://schemas.openxmlformats.org/officeDocument/2006/relationships/oleObject" Target="../embeddings/oleObject2.bin"/><Relationship Id="rId6" Type="http://schemas.openxmlformats.org/officeDocument/2006/relationships/image" Target="../media/image1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4.wmf"/><Relationship Id="rId5" Type="http://schemas.openxmlformats.org/officeDocument/2006/relationships/image" Target="../media/image15.jpe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762000"/>
            <a:ext cx="6553200" cy="4114800"/>
          </a:xfrm>
        </p:spPr>
        <p:txBody>
          <a:bodyPr>
            <a:normAutofit/>
          </a:bodyPr>
          <a:lstStyle/>
          <a:p>
            <a:pPr algn="l"/>
            <a:r>
              <a:rPr lang="en-US" sz="4800" b="1" dirty="0" smtClean="0">
                <a:latin typeface="Arial" panose="020B0604020202020204" pitchFamily="34" charset="0"/>
                <a:cs typeface="Arial" panose="020B0604020202020204" pitchFamily="34" charset="0"/>
              </a:rPr>
              <a:t>Zoonotic and </a:t>
            </a:r>
            <a:br>
              <a:rPr lang="en-US" sz="4800" b="1" dirty="0" smtClean="0">
                <a:latin typeface="Arial" panose="020B0604020202020204" pitchFamily="34" charset="0"/>
                <a:cs typeface="Arial" panose="020B0604020202020204" pitchFamily="34" charset="0"/>
              </a:rPr>
            </a:br>
            <a:r>
              <a:rPr lang="en-US" sz="4800" b="1" dirty="0" smtClean="0">
                <a:latin typeface="Arial" panose="020B0604020202020204" pitchFamily="34" charset="0"/>
                <a:cs typeface="Arial" panose="020B0604020202020204" pitchFamily="34" charset="0"/>
              </a:rPr>
              <a:t>emergent diseases </a:t>
            </a:r>
            <a:r>
              <a:rPr lang="en-US" sz="4000" b="1" dirty="0" smtClean="0">
                <a:latin typeface="Arial" panose="020B0604020202020204" pitchFamily="34" charset="0"/>
                <a:cs typeface="Arial" panose="020B0604020202020204" pitchFamily="34" charset="0"/>
              </a:rPr>
              <a:t/>
            </a:r>
            <a:br>
              <a:rPr lang="en-US" sz="4000" b="1" dirty="0" smtClean="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
            </a:r>
            <a:br>
              <a:rPr lang="en-US" sz="4000" b="1" dirty="0">
                <a:latin typeface="Arial" panose="020B0604020202020204" pitchFamily="34" charset="0"/>
                <a:cs typeface="Arial" panose="020B0604020202020204" pitchFamily="34" charset="0"/>
              </a:rPr>
            </a:br>
            <a:endParaRPr lang="en-US" sz="40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981200" y="4572000"/>
            <a:ext cx="6400800" cy="1600200"/>
          </a:xfrm>
        </p:spPr>
        <p:txBody>
          <a:bodyPr/>
          <a:lstStyle/>
          <a:p>
            <a:r>
              <a:rPr lang="en-US" dirty="0" smtClean="0">
                <a:latin typeface="Arial" panose="020B0604020202020204" pitchFamily="34" charset="0"/>
                <a:cs typeface="Arial" panose="020B0604020202020204" pitchFamily="34" charset="0"/>
              </a:rPr>
              <a:t>Cristina </a:t>
            </a:r>
            <a:r>
              <a:rPr lang="en-US" dirty="0" err="1" smtClean="0">
                <a:latin typeface="Arial" panose="020B0604020202020204" pitchFamily="34" charset="0"/>
                <a:cs typeface="Arial" panose="020B0604020202020204" pitchFamily="34" charset="0"/>
              </a:rPr>
              <a:t>Lanzas</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CBS 810 Infectious disease modeling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 y="381000"/>
            <a:ext cx="8117198" cy="6010275"/>
          </a:xfrm>
          <a:prstGeom prst="rect">
            <a:avLst/>
          </a:prstGeom>
          <a:noFill/>
          <a:ln w="9525">
            <a:noFill/>
            <a:miter lim="800000"/>
            <a:headEnd/>
            <a:tailEnd/>
          </a:ln>
        </p:spPr>
      </p:pic>
      <p:sp>
        <p:nvSpPr>
          <p:cNvPr id="3" name="TextBox 2"/>
          <p:cNvSpPr txBox="1"/>
          <p:nvPr/>
        </p:nvSpPr>
        <p:spPr>
          <a:xfrm>
            <a:off x="5181600" y="6488668"/>
            <a:ext cx="3962400" cy="369332"/>
          </a:xfrm>
          <a:prstGeom prst="rect">
            <a:avLst/>
          </a:prstGeom>
          <a:noFill/>
        </p:spPr>
        <p:txBody>
          <a:bodyPr wrap="square" rtlCol="0">
            <a:spAutoFit/>
          </a:bodyPr>
          <a:lstStyle/>
          <a:p>
            <a:r>
              <a:rPr lang="en-US" dirty="0" smtClean="0"/>
              <a:t>Wolfe et al. Nature 447: 279 (2007)</a:t>
            </a:r>
            <a:endParaRPr lang="en-US" dirty="0"/>
          </a:p>
        </p:txBody>
      </p:sp>
    </p:spTree>
    <p:extLst>
      <p:ext uri="{BB962C8B-B14F-4D97-AF65-F5344CB8AC3E}">
        <p14:creationId xmlns:p14="http://schemas.microsoft.com/office/powerpoint/2010/main" val="2546185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04800" y="228600"/>
            <a:ext cx="8493120" cy="41476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b="1" dirty="0" smtClean="0">
                <a:ea typeface="msgothic" charset="0"/>
                <a:cs typeface="msgothic" charset="0"/>
              </a:rPr>
              <a:t>Schematic </a:t>
            </a:r>
            <a:r>
              <a:rPr lang="en-GB" sz="2800" b="1" dirty="0">
                <a:ea typeface="msgothic" charset="0"/>
                <a:cs typeface="msgothic" charset="0"/>
              </a:rPr>
              <a:t>diagram of zoonotic transmission </a:t>
            </a:r>
            <a:r>
              <a:rPr lang="en-GB" sz="2800" b="1" dirty="0" smtClean="0">
                <a:ea typeface="msgothic" charset="0"/>
                <a:cs typeface="msgothic" charset="0"/>
              </a:rPr>
              <a:t>dynamics</a:t>
            </a:r>
            <a:endParaRPr lang="en-GB" sz="2800" b="1" dirty="0">
              <a:ea typeface="msgothic" charset="0"/>
              <a:cs typeface="msgothic" charset="0"/>
            </a:endParaRPr>
          </a:p>
        </p:txBody>
      </p:sp>
      <p:pic>
        <p:nvPicPr>
          <p:cNvPr id="3075" name="Picture 3"/>
          <p:cNvPicPr>
            <a:picLocks noChangeAspect="1" noChangeArrowheads="1"/>
          </p:cNvPicPr>
          <p:nvPr/>
        </p:nvPicPr>
        <p:blipFill>
          <a:blip r:embed="rId3" cstate="print"/>
          <a:srcRect/>
          <a:stretch>
            <a:fillRect/>
          </a:stretch>
        </p:blipFill>
        <p:spPr bwMode="auto">
          <a:xfrm>
            <a:off x="1447800" y="1219200"/>
            <a:ext cx="6248400" cy="5331231"/>
          </a:xfrm>
          <a:prstGeom prst="rect">
            <a:avLst/>
          </a:prstGeom>
          <a:noFill/>
          <a:ln w="9525">
            <a:noFill/>
            <a:round/>
            <a:headEnd/>
            <a:tailEnd/>
          </a:ln>
          <a:effectLst/>
        </p:spPr>
      </p:pic>
      <p:sp>
        <p:nvSpPr>
          <p:cNvPr id="3076" name="Text Box 4"/>
          <p:cNvSpPr txBox="1">
            <a:spLocks noChangeArrowheads="1"/>
          </p:cNvSpPr>
          <p:nvPr/>
        </p:nvSpPr>
        <p:spPr bwMode="auto">
          <a:xfrm>
            <a:off x="5225760" y="6626136"/>
            <a:ext cx="3918240" cy="231864"/>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dirty="0">
                <a:solidFill>
                  <a:srgbClr val="000000"/>
                </a:solidFill>
                <a:ea typeface="msgothic" charset="0"/>
                <a:cs typeface="msgothic" charset="0"/>
              </a:rPr>
              <a:t>J O Lloyd-Smith et al. Science 2009;326:1362-1367</a:t>
            </a:r>
          </a:p>
        </p:txBody>
      </p:sp>
    </p:spTree>
    <p:extLst>
      <p:ext uri="{BB962C8B-B14F-4D97-AF65-F5344CB8AC3E}">
        <p14:creationId xmlns:p14="http://schemas.microsoft.com/office/powerpoint/2010/main" val="20992211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b="1" dirty="0" smtClean="0"/>
              <a:t>Reservoirs</a:t>
            </a:r>
            <a:endParaRPr lang="en-US" b="1" dirty="0"/>
          </a:p>
        </p:txBody>
      </p:sp>
      <p:sp>
        <p:nvSpPr>
          <p:cNvPr id="3" name="Content Placeholder 2"/>
          <p:cNvSpPr>
            <a:spLocks noGrp="1"/>
          </p:cNvSpPr>
          <p:nvPr>
            <p:ph idx="1"/>
          </p:nvPr>
        </p:nvSpPr>
        <p:spPr>
          <a:xfrm>
            <a:off x="457200" y="1295401"/>
            <a:ext cx="8229600" cy="2438400"/>
          </a:xfrm>
        </p:spPr>
        <p:txBody>
          <a:bodyPr>
            <a:noAutofit/>
          </a:bodyPr>
          <a:lstStyle/>
          <a:p>
            <a:pPr marL="0" indent="0">
              <a:buNone/>
            </a:pPr>
            <a:endParaRPr lang="en-US" b="1" dirty="0" smtClean="0">
              <a:solidFill>
                <a:srgbClr val="FFFF00"/>
              </a:solidFill>
            </a:endParaRPr>
          </a:p>
          <a:p>
            <a:pPr marL="0" indent="0">
              <a:buNone/>
            </a:pPr>
            <a:r>
              <a:rPr lang="en-US" b="1" dirty="0" smtClean="0">
                <a:solidFill>
                  <a:srgbClr val="FFFF00"/>
                </a:solidFill>
              </a:rPr>
              <a:t>Target population </a:t>
            </a:r>
            <a:r>
              <a:rPr lang="en-US" dirty="0" smtClean="0"/>
              <a:t>is the population of concern or interest to us. </a:t>
            </a:r>
          </a:p>
          <a:p>
            <a:pPr marL="0" indent="0">
              <a:buNone/>
            </a:pPr>
            <a:r>
              <a:rPr lang="en-US" b="1" dirty="0">
                <a:solidFill>
                  <a:srgbClr val="FFFF00"/>
                </a:solidFill>
              </a:rPr>
              <a:t>R</a:t>
            </a:r>
            <a:r>
              <a:rPr lang="en-US" b="1" dirty="0" smtClean="0">
                <a:solidFill>
                  <a:srgbClr val="FFFF00"/>
                </a:solidFill>
              </a:rPr>
              <a:t>eservoir </a:t>
            </a:r>
            <a:r>
              <a:rPr lang="en-US" dirty="0" smtClean="0"/>
              <a:t>: one or more epidemiologically connected populations or environments in which the pathogen can be permanently maintained and from which infection is transmitted to the defined target population.</a:t>
            </a:r>
            <a:endParaRPr lang="en-US" dirty="0"/>
          </a:p>
        </p:txBody>
      </p:sp>
      <p:sp>
        <p:nvSpPr>
          <p:cNvPr id="5" name="TextBox 4"/>
          <p:cNvSpPr txBox="1"/>
          <p:nvPr/>
        </p:nvSpPr>
        <p:spPr>
          <a:xfrm>
            <a:off x="5486400" y="6324600"/>
            <a:ext cx="3429000" cy="369332"/>
          </a:xfrm>
          <a:prstGeom prst="rect">
            <a:avLst/>
          </a:prstGeom>
          <a:noFill/>
        </p:spPr>
        <p:txBody>
          <a:bodyPr wrap="square" rtlCol="0">
            <a:spAutoFit/>
          </a:bodyPr>
          <a:lstStyle/>
          <a:p>
            <a:r>
              <a:rPr lang="en-US" dirty="0" smtClean="0"/>
              <a:t>Haydon et al. EID 8: 1468</a:t>
            </a:r>
            <a:endParaRPr lang="en-US" dirty="0"/>
          </a:p>
        </p:txBody>
      </p:sp>
      <p:sp>
        <p:nvSpPr>
          <p:cNvPr id="4" name="TextBox 3"/>
          <p:cNvSpPr txBox="1"/>
          <p:nvPr/>
        </p:nvSpPr>
        <p:spPr>
          <a:xfrm>
            <a:off x="457200" y="3733800"/>
            <a:ext cx="8001000" cy="2308324"/>
          </a:xfrm>
          <a:prstGeom prst="rect">
            <a:avLst/>
          </a:prstGeom>
          <a:noFill/>
        </p:spPr>
        <p:txBody>
          <a:bodyPr wrap="square" rtlCol="0">
            <a:spAutoFit/>
          </a:bodyPr>
          <a:lstStyle/>
          <a:p>
            <a:r>
              <a:rPr lang="en-US" sz="2400" b="1" dirty="0" smtClean="0">
                <a:solidFill>
                  <a:srgbClr val="FFFF00"/>
                </a:solidFill>
                <a:latin typeface="+mn-lt"/>
              </a:rPr>
              <a:t>Maintenance population: </a:t>
            </a:r>
            <a:r>
              <a:rPr lang="en-US" sz="2400" dirty="0" smtClean="0">
                <a:latin typeface="+mn-lt"/>
              </a:rPr>
              <a:t>single host population capable of maintaining a pathogen over the long term.</a:t>
            </a:r>
          </a:p>
          <a:p>
            <a:endParaRPr lang="en-US" sz="2400" dirty="0">
              <a:latin typeface="+mn-lt"/>
            </a:endParaRPr>
          </a:p>
          <a:p>
            <a:r>
              <a:rPr lang="en-US" sz="2400" b="1" dirty="0" smtClean="0">
                <a:solidFill>
                  <a:srgbClr val="FFFF00"/>
                </a:solidFill>
                <a:latin typeface="+mn-lt"/>
              </a:rPr>
              <a:t>Maintenance community:  </a:t>
            </a:r>
            <a:r>
              <a:rPr lang="en-US" sz="2400" dirty="0" smtClean="0">
                <a:latin typeface="+mn-lt"/>
              </a:rPr>
              <a:t>Any set of connected host populations that together can maintain a pathogen over the long term. </a:t>
            </a:r>
            <a:endParaRPr lang="en-US" sz="2400" dirty="0">
              <a:latin typeface="+mn-lt"/>
            </a:endParaRPr>
          </a:p>
        </p:txBody>
      </p:sp>
    </p:spTree>
    <p:extLst>
      <p:ext uri="{BB962C8B-B14F-4D97-AF65-F5344CB8AC3E}">
        <p14:creationId xmlns:p14="http://schemas.microsoft.com/office/powerpoint/2010/main" val="126662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86400" y="6324600"/>
            <a:ext cx="3429000" cy="369332"/>
          </a:xfrm>
          <a:prstGeom prst="rect">
            <a:avLst/>
          </a:prstGeom>
          <a:noFill/>
        </p:spPr>
        <p:txBody>
          <a:bodyPr wrap="square" rtlCol="0">
            <a:spAutoFit/>
          </a:bodyPr>
          <a:lstStyle/>
          <a:p>
            <a:r>
              <a:rPr lang="en-US" dirty="0" smtClean="0"/>
              <a:t>Haydon et al. EID 8: 1468</a:t>
            </a:r>
            <a:endParaRPr lang="en-US" dirty="0"/>
          </a:p>
        </p:txBody>
      </p:sp>
      <p:pic>
        <p:nvPicPr>
          <p:cNvPr id="2" name="Picture 1"/>
          <p:cNvPicPr>
            <a:picLocks noChangeAspect="1"/>
          </p:cNvPicPr>
          <p:nvPr/>
        </p:nvPicPr>
        <p:blipFill>
          <a:blip r:embed="rId2"/>
          <a:stretch>
            <a:fillRect/>
          </a:stretch>
        </p:blipFill>
        <p:spPr>
          <a:xfrm>
            <a:off x="0" y="762000"/>
            <a:ext cx="9144000" cy="4523619"/>
          </a:xfrm>
          <a:prstGeom prst="rect">
            <a:avLst/>
          </a:prstGeom>
        </p:spPr>
      </p:pic>
    </p:spTree>
    <p:extLst>
      <p:ext uri="{BB962C8B-B14F-4D97-AF65-F5344CB8AC3E}">
        <p14:creationId xmlns:p14="http://schemas.microsoft.com/office/powerpoint/2010/main" val="16763668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Multi-host models</a:t>
            </a:r>
            <a:endParaRPr lang="en-US" b="1" dirty="0"/>
          </a:p>
        </p:txBody>
      </p:sp>
      <p:sp>
        <p:nvSpPr>
          <p:cNvPr id="3" name="Content Placeholder 2"/>
          <p:cNvSpPr>
            <a:spLocks noGrp="1"/>
          </p:cNvSpPr>
          <p:nvPr>
            <p:ph idx="1"/>
          </p:nvPr>
        </p:nvSpPr>
        <p:spPr>
          <a:xfrm>
            <a:off x="457200" y="1295401"/>
            <a:ext cx="8229600" cy="1295400"/>
          </a:xfrm>
        </p:spPr>
        <p:txBody>
          <a:bodyPr/>
          <a:lstStyle/>
          <a:p>
            <a:r>
              <a:rPr lang="en-US" dirty="0" smtClean="0">
                <a:latin typeface="Arial" panose="020B0604020202020204" pitchFamily="34" charset="0"/>
                <a:cs typeface="Arial" panose="020B0604020202020204" pitchFamily="34" charset="0"/>
              </a:rPr>
              <a:t>Vector-borne models: a secondary obligate host is required for transmission</a:t>
            </a:r>
          </a:p>
          <a:p>
            <a:pPr lvl="1">
              <a:buNone/>
            </a:pPr>
            <a:endParaRPr lang="en-US" dirty="0"/>
          </a:p>
        </p:txBody>
      </p:sp>
      <p:graphicFrame>
        <p:nvGraphicFramePr>
          <p:cNvPr id="21507" name="Object 3"/>
          <p:cNvGraphicFramePr>
            <a:graphicFrameLocks noChangeAspect="1"/>
          </p:cNvGraphicFramePr>
          <p:nvPr>
            <p:extLst>
              <p:ext uri="{D42A27DB-BD31-4B8C-83A1-F6EECF244321}">
                <p14:modId xmlns:p14="http://schemas.microsoft.com/office/powerpoint/2010/main" val="1466311114"/>
              </p:ext>
            </p:extLst>
          </p:nvPr>
        </p:nvGraphicFramePr>
        <p:xfrm>
          <a:off x="3505200" y="5257800"/>
          <a:ext cx="1738313" cy="1260475"/>
        </p:xfrm>
        <a:graphic>
          <a:graphicData uri="http://schemas.openxmlformats.org/presentationml/2006/ole">
            <mc:AlternateContent xmlns:mc="http://schemas.openxmlformats.org/markup-compatibility/2006">
              <mc:Choice xmlns:v="urn:schemas-microsoft-com:vml" Requires="v">
                <p:oleObj spid="_x0000_s24744" name="Equation" r:id="rId3" imgW="723600" imgH="482400" progId="Equation.3">
                  <p:embed/>
                </p:oleObj>
              </mc:Choice>
              <mc:Fallback>
                <p:oleObj name="Equation" r:id="rId3" imgW="7236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257800"/>
                        <a:ext cx="1738313" cy="1260475"/>
                      </a:xfrm>
                      <a:prstGeom prst="rect">
                        <a:avLst/>
                      </a:prstGeom>
                      <a:solidFill>
                        <a:schemeClr val="tx1"/>
                      </a:solidFill>
                      <a:extLst/>
                    </p:spPr>
                  </p:pic>
                </p:oleObj>
              </mc:Fallback>
            </mc:AlternateContent>
          </a:graphicData>
        </a:graphic>
      </p:graphicFrame>
      <p:sp>
        <p:nvSpPr>
          <p:cNvPr id="5" name="Rectangle 4"/>
          <p:cNvSpPr/>
          <p:nvPr/>
        </p:nvSpPr>
        <p:spPr>
          <a:xfrm>
            <a:off x="1066800" y="2819400"/>
            <a:ext cx="1628844" cy="369332"/>
          </a:xfrm>
          <a:prstGeom prst="rect">
            <a:avLst/>
          </a:prstGeom>
        </p:spPr>
        <p:txBody>
          <a:bodyPr wrap="none">
            <a:spAutoFit/>
          </a:bodyPr>
          <a:lstStyle/>
          <a:p>
            <a:r>
              <a:rPr lang="en-US" b="1" dirty="0" smtClean="0"/>
              <a:t>WAIFW matrix </a:t>
            </a:r>
            <a:endParaRPr lang="en-US" dirty="0"/>
          </a:p>
        </p:txBody>
      </p:sp>
      <p:sp>
        <p:nvSpPr>
          <p:cNvPr id="6" name="Content Placeholder 2"/>
          <p:cNvSpPr txBox="1">
            <a:spLocks/>
          </p:cNvSpPr>
          <p:nvPr/>
        </p:nvSpPr>
        <p:spPr>
          <a:xfrm>
            <a:off x="533400" y="41148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latin typeface="Arial" panose="020B0604020202020204" pitchFamily="34" charset="0"/>
                <a:cs typeface="Arial" panose="020B0604020202020204" pitchFamily="34" charset="0"/>
              </a:rPr>
              <a:t>Multi-host</a:t>
            </a:r>
            <a:r>
              <a:rPr kumimoji="0" lang="en-US" sz="240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models</a:t>
            </a:r>
            <a:r>
              <a:rPr kumimoji="0" lang="en-US" sz="2400" i="0" u="none" strike="noStrike" kern="1200" cap="none" spc="0" normalizeH="0" noProof="0" dirty="0" smtClean="0">
                <a:ln>
                  <a:noFill/>
                </a:ln>
                <a:solidFill>
                  <a:schemeClr val="tx1"/>
                </a:solidFill>
                <a:effectLst/>
                <a:uLnTx/>
                <a:uFillTx/>
                <a:latin typeface="Arial" panose="020B0604020202020204" pitchFamily="34" charset="0"/>
                <a:cs typeface="Arial" panose="020B0604020202020204" pitchFamily="34" charset="0"/>
              </a:rPr>
              <a:t> with “within-host species” and “between-host species”</a:t>
            </a:r>
            <a:endParaRPr kumimoji="0" lang="en-US" sz="240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sp>
        <p:nvSpPr>
          <p:cNvPr id="7" name="Rectangle 6"/>
          <p:cNvSpPr/>
          <p:nvPr/>
        </p:nvSpPr>
        <p:spPr>
          <a:xfrm>
            <a:off x="1219200" y="5562600"/>
            <a:ext cx="1628844" cy="369332"/>
          </a:xfrm>
          <a:prstGeom prst="rect">
            <a:avLst/>
          </a:prstGeom>
        </p:spPr>
        <p:txBody>
          <a:bodyPr wrap="none">
            <a:spAutoFit/>
          </a:bodyPr>
          <a:lstStyle/>
          <a:p>
            <a:r>
              <a:rPr lang="en-US" b="1" dirty="0" smtClean="0"/>
              <a:t>WAIFW matrix </a:t>
            </a:r>
            <a:endParaRPr lang="en-US" dirty="0"/>
          </a:p>
        </p:txBody>
      </p:sp>
      <p:graphicFrame>
        <p:nvGraphicFramePr>
          <p:cNvPr id="21508" name="Object 4"/>
          <p:cNvGraphicFramePr>
            <a:graphicFrameLocks noChangeAspect="1"/>
          </p:cNvGraphicFramePr>
          <p:nvPr>
            <p:extLst>
              <p:ext uri="{D42A27DB-BD31-4B8C-83A1-F6EECF244321}">
                <p14:modId xmlns:p14="http://schemas.microsoft.com/office/powerpoint/2010/main" val="2762120941"/>
              </p:ext>
            </p:extLst>
          </p:nvPr>
        </p:nvGraphicFramePr>
        <p:xfrm>
          <a:off x="3505200" y="2558494"/>
          <a:ext cx="1708150" cy="1260475"/>
        </p:xfrm>
        <a:graphic>
          <a:graphicData uri="http://schemas.openxmlformats.org/presentationml/2006/ole">
            <mc:AlternateContent xmlns:mc="http://schemas.openxmlformats.org/markup-compatibility/2006">
              <mc:Choice xmlns:v="urn:schemas-microsoft-com:vml" Requires="v">
                <p:oleObj spid="_x0000_s24745" name="Equation" r:id="rId5" imgW="711000" imgH="482400" progId="Equation.3">
                  <p:embed/>
                </p:oleObj>
              </mc:Choice>
              <mc:Fallback>
                <p:oleObj name="Equation" r:id="rId5" imgW="7110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558494"/>
                        <a:ext cx="1708150" cy="1260475"/>
                      </a:xfrm>
                      <a:prstGeom prst="rect">
                        <a:avLst/>
                      </a:prstGeom>
                      <a:solidFill>
                        <a:schemeClr val="tx1"/>
                      </a:solidFill>
                      <a:extLst/>
                    </p:spPr>
                  </p:pic>
                </p:oleObj>
              </mc:Fallback>
            </mc:AlternateContent>
          </a:graphicData>
        </a:graphic>
      </p:graphicFrame>
    </p:spTree>
    <p:extLst>
      <p:ext uri="{BB962C8B-B14F-4D97-AF65-F5344CB8AC3E}">
        <p14:creationId xmlns:p14="http://schemas.microsoft.com/office/powerpoint/2010/main" val="23271948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WAIFW are often </a:t>
            </a:r>
            <a:r>
              <a:rPr lang="en-US" dirty="0" smtClean="0"/>
              <a:t>asymmetric for zoonotic diseases: </a:t>
            </a:r>
            <a:r>
              <a:rPr lang="en-US" dirty="0" err="1" smtClean="0"/>
              <a:t>Nipah</a:t>
            </a:r>
            <a:r>
              <a:rPr lang="en-US" dirty="0" smtClean="0"/>
              <a:t> virus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176426581"/>
              </p:ext>
            </p:extLst>
          </p:nvPr>
        </p:nvGraphicFramePr>
        <p:xfrm>
          <a:off x="2801073" y="1808324"/>
          <a:ext cx="2867025" cy="1857375"/>
        </p:xfrm>
        <a:graphic>
          <a:graphicData uri="http://schemas.openxmlformats.org/presentationml/2006/ole">
            <mc:AlternateContent xmlns:mc="http://schemas.openxmlformats.org/markup-compatibility/2006">
              <mc:Choice xmlns:v="urn:schemas-microsoft-com:vml" Requires="v">
                <p:oleObj spid="_x0000_s25648" name="Equation" r:id="rId3" imgW="1193760" imgH="711000" progId="Equation.3">
                  <p:embed/>
                </p:oleObj>
              </mc:Choice>
              <mc:Fallback>
                <p:oleObj name="Equation" r:id="rId3" imgW="1193760" imgH="711000" progId="Equation.3">
                  <p:embed/>
                  <p:pic>
                    <p:nvPicPr>
                      <p:cNvPr id="0" name=""/>
                      <p:cNvPicPr>
                        <a:picLocks noChangeAspect="1" noChangeArrowheads="1"/>
                      </p:cNvPicPr>
                      <p:nvPr/>
                    </p:nvPicPr>
                    <p:blipFill>
                      <a:blip r:embed="rId4"/>
                      <a:srcRect/>
                      <a:stretch>
                        <a:fillRect/>
                      </a:stretch>
                    </p:blipFill>
                    <p:spPr bwMode="auto">
                      <a:xfrm>
                        <a:off x="2801073" y="1808324"/>
                        <a:ext cx="2867025" cy="1857375"/>
                      </a:xfrm>
                      <a:prstGeom prst="rect">
                        <a:avLst/>
                      </a:prstGeom>
                      <a:solidFill>
                        <a:schemeClr val="tx1"/>
                      </a:solidFill>
                      <a:extLst/>
                    </p:spPr>
                  </p:pic>
                </p:oleObj>
              </mc:Fallback>
            </mc:AlternateContent>
          </a:graphicData>
        </a:graphic>
      </p:graphicFrame>
      <p:sp>
        <p:nvSpPr>
          <p:cNvPr id="5" name="TextBox 4"/>
          <p:cNvSpPr txBox="1"/>
          <p:nvPr/>
        </p:nvSpPr>
        <p:spPr>
          <a:xfrm>
            <a:off x="2835797" y="3823245"/>
            <a:ext cx="5257800" cy="369332"/>
          </a:xfrm>
          <a:prstGeom prst="rect">
            <a:avLst/>
          </a:prstGeom>
          <a:noFill/>
        </p:spPr>
        <p:txBody>
          <a:bodyPr wrap="square" rtlCol="0">
            <a:spAutoFit/>
          </a:bodyPr>
          <a:lstStyle/>
          <a:p>
            <a:r>
              <a:rPr lang="en-US" dirty="0" smtClean="0"/>
              <a:t>B: bats, P: pigs, H: humans</a:t>
            </a:r>
            <a:endParaRPr lang="en-US" dirty="0"/>
          </a:p>
        </p:txBody>
      </p:sp>
      <p:pic>
        <p:nvPicPr>
          <p:cNvPr id="25606" name="Picture 6" descr="http://www.searo.who.int/entity/emerging_diseases/links/small_Nipa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144" y="4584590"/>
            <a:ext cx="2952750" cy="16287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55043" y="5088788"/>
            <a:ext cx="4572000" cy="923330"/>
          </a:xfrm>
          <a:prstGeom prst="rect">
            <a:avLst/>
          </a:prstGeom>
        </p:spPr>
        <p:txBody>
          <a:bodyPr>
            <a:spAutoFit/>
          </a:bodyPr>
          <a:lstStyle/>
          <a:p>
            <a:r>
              <a:rPr lang="en-US" dirty="0" smtClean="0"/>
              <a:t>Bangladesh 2013 outbreak, possible </a:t>
            </a:r>
            <a:r>
              <a:rPr lang="en-US" dirty="0"/>
              <a:t>contamination by bats in the clay pot collecting date palm sap</a:t>
            </a:r>
          </a:p>
        </p:txBody>
      </p:sp>
      <p:sp>
        <p:nvSpPr>
          <p:cNvPr id="7" name="Rectangle 6"/>
          <p:cNvSpPr/>
          <p:nvPr/>
        </p:nvSpPr>
        <p:spPr>
          <a:xfrm>
            <a:off x="304800" y="6361449"/>
            <a:ext cx="8534400" cy="369332"/>
          </a:xfrm>
          <a:prstGeom prst="rect">
            <a:avLst/>
          </a:prstGeom>
        </p:spPr>
        <p:txBody>
          <a:bodyPr wrap="square">
            <a:spAutoFit/>
          </a:bodyPr>
          <a:lstStyle/>
          <a:p>
            <a:r>
              <a:rPr lang="en-US" dirty="0"/>
              <a:t>http://www.searo.who.int/entity/emerging_diseases/links/nipah_virus/en/</a:t>
            </a:r>
          </a:p>
        </p:txBody>
      </p:sp>
    </p:spTree>
    <p:extLst>
      <p:ext uri="{BB962C8B-B14F-4D97-AF65-F5344CB8AC3E}">
        <p14:creationId xmlns:p14="http://schemas.microsoft.com/office/powerpoint/2010/main" val="19348678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General framework for multi-host models</a:t>
            </a:r>
            <a:endParaRPr lang="en-US" b="1" dirty="0"/>
          </a:p>
        </p:txBody>
      </p:sp>
      <p:sp>
        <p:nvSpPr>
          <p:cNvPr id="3" name="Content Placeholder 2"/>
          <p:cNvSpPr>
            <a:spLocks noGrp="1"/>
          </p:cNvSpPr>
          <p:nvPr>
            <p:ph idx="1"/>
          </p:nvPr>
        </p:nvSpPr>
        <p:spPr>
          <a:xfrm>
            <a:off x="457200" y="1600201"/>
            <a:ext cx="8229600" cy="762000"/>
          </a:xfrm>
        </p:spPr>
        <p:txBody>
          <a:bodyPr/>
          <a:lstStyle/>
          <a:p>
            <a:pPr>
              <a:buNone/>
            </a:pPr>
            <a:r>
              <a:rPr lang="en-US" dirty="0" smtClean="0"/>
              <a:t>Multispecies SIR model:</a:t>
            </a: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214312" y="2133600"/>
            <a:ext cx="8715375" cy="4044217"/>
          </a:xfrm>
          <a:prstGeom prst="rect">
            <a:avLst/>
          </a:prstGeom>
          <a:noFill/>
          <a:ln w="9525">
            <a:noFill/>
            <a:miter lim="800000"/>
            <a:headEnd/>
            <a:tailEnd/>
          </a:ln>
        </p:spPr>
      </p:pic>
      <p:sp>
        <p:nvSpPr>
          <p:cNvPr id="5" name="TextBox 4"/>
          <p:cNvSpPr txBox="1"/>
          <p:nvPr/>
        </p:nvSpPr>
        <p:spPr>
          <a:xfrm>
            <a:off x="5257800" y="6248400"/>
            <a:ext cx="3429000" cy="369332"/>
          </a:xfrm>
          <a:prstGeom prst="rect">
            <a:avLst/>
          </a:prstGeom>
          <a:noFill/>
        </p:spPr>
        <p:txBody>
          <a:bodyPr wrap="square" rtlCol="0">
            <a:spAutoFit/>
          </a:bodyPr>
          <a:lstStyle/>
          <a:p>
            <a:r>
              <a:rPr lang="en-US" dirty="0" smtClean="0"/>
              <a:t>Dobson, </a:t>
            </a:r>
            <a:r>
              <a:rPr lang="en-US" dirty="0" err="1" smtClean="0"/>
              <a:t>Amer</a:t>
            </a:r>
            <a:r>
              <a:rPr lang="en-US" dirty="0" smtClean="0"/>
              <a:t> </a:t>
            </a:r>
            <a:r>
              <a:rPr lang="en-US" dirty="0" err="1" smtClean="0"/>
              <a:t>Natur</a:t>
            </a:r>
            <a:r>
              <a:rPr lang="en-US" dirty="0" smtClean="0"/>
              <a:t> 164 (2004)</a:t>
            </a:r>
            <a:endParaRPr lang="en-US" dirty="0"/>
          </a:p>
        </p:txBody>
      </p:sp>
    </p:spTree>
    <p:extLst>
      <p:ext uri="{BB962C8B-B14F-4D97-AF65-F5344CB8AC3E}">
        <p14:creationId xmlns:p14="http://schemas.microsoft.com/office/powerpoint/2010/main" val="19771803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b="1" dirty="0" smtClean="0"/>
              <a:t>Between-host transmission</a:t>
            </a:r>
            <a:endParaRPr lang="en-US" b="1" dirty="0"/>
          </a:p>
        </p:txBody>
      </p:sp>
      <p:pic>
        <p:nvPicPr>
          <p:cNvPr id="26626" name="Picture 2"/>
          <p:cNvPicPr>
            <a:picLocks noChangeAspect="1" noChangeArrowheads="1"/>
          </p:cNvPicPr>
          <p:nvPr/>
        </p:nvPicPr>
        <p:blipFill>
          <a:blip r:embed="rId2" cstate="print"/>
          <a:srcRect/>
          <a:stretch>
            <a:fillRect/>
          </a:stretch>
        </p:blipFill>
        <p:spPr bwMode="auto">
          <a:xfrm>
            <a:off x="1905000" y="1143773"/>
            <a:ext cx="4200525" cy="1979653"/>
          </a:xfrm>
          <a:prstGeom prst="rect">
            <a:avLst/>
          </a:prstGeom>
          <a:noFill/>
          <a:ln w="9525">
            <a:noFill/>
            <a:miter lim="800000"/>
            <a:headEnd/>
            <a:tailEnd/>
          </a:ln>
        </p:spPr>
      </p:pic>
      <p:sp>
        <p:nvSpPr>
          <p:cNvPr id="5" name="TextBox 4"/>
          <p:cNvSpPr txBox="1"/>
          <p:nvPr/>
        </p:nvSpPr>
        <p:spPr>
          <a:xfrm>
            <a:off x="533400" y="3276600"/>
            <a:ext cx="8153400" cy="3477875"/>
          </a:xfrm>
          <a:prstGeom prst="rect">
            <a:avLst/>
          </a:prstGeom>
          <a:noFill/>
        </p:spPr>
        <p:txBody>
          <a:bodyPr wrap="square" rtlCol="0">
            <a:spAutoFit/>
          </a:bodyPr>
          <a:lstStyle/>
          <a:p>
            <a:r>
              <a:rPr lang="en-US" sz="2000" b="1" i="1" dirty="0" err="1" smtClean="0"/>
              <a:t>cij</a:t>
            </a:r>
            <a:r>
              <a:rPr lang="en-US" sz="2000" b="1" dirty="0" smtClean="0"/>
              <a:t> Proportional scaling parameter that modifies between-species transmission from an arithmetic mean of their within-species rates</a:t>
            </a:r>
          </a:p>
          <a:p>
            <a:endParaRPr lang="en-US" sz="2000" dirty="0" smtClean="0"/>
          </a:p>
          <a:p>
            <a:r>
              <a:rPr lang="en-US" sz="2000" b="1" i="1" dirty="0" err="1" smtClean="0"/>
              <a:t>cij</a:t>
            </a:r>
            <a:r>
              <a:rPr lang="en-US" sz="2000" b="1" i="1" dirty="0" smtClean="0"/>
              <a:t> </a:t>
            </a:r>
            <a:r>
              <a:rPr lang="en-US" sz="2000" b="1" dirty="0" smtClean="0"/>
              <a:t> takes values from 0 to 1 is we assume that species tend to have more interaction with individuals of the same species than with individuals of other species. </a:t>
            </a:r>
          </a:p>
          <a:p>
            <a:endParaRPr lang="en-US" sz="2000" b="1" dirty="0" smtClean="0"/>
          </a:p>
          <a:p>
            <a:r>
              <a:rPr lang="en-US" sz="2000" b="1" dirty="0" smtClean="0"/>
              <a:t>Can you think some situations where the between-host transmission is greater than within-host transmission?</a:t>
            </a:r>
          </a:p>
          <a:p>
            <a:endParaRPr lang="en-US" sz="2000" b="1" dirty="0"/>
          </a:p>
        </p:txBody>
      </p:sp>
    </p:spTree>
    <p:extLst>
      <p:ext uri="{BB962C8B-B14F-4D97-AF65-F5344CB8AC3E}">
        <p14:creationId xmlns:p14="http://schemas.microsoft.com/office/powerpoint/2010/main" val="587672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Matrix with reproduction numbers</a:t>
            </a:r>
            <a:endParaRPr lang="en-US" b="1" dirty="0"/>
          </a:p>
        </p:txBody>
      </p:sp>
      <p:pic>
        <p:nvPicPr>
          <p:cNvPr id="27650" name="Picture 2"/>
          <p:cNvPicPr>
            <a:picLocks noChangeAspect="1" noChangeArrowheads="1"/>
          </p:cNvPicPr>
          <p:nvPr/>
        </p:nvPicPr>
        <p:blipFill>
          <a:blip r:embed="rId2" cstate="print"/>
          <a:srcRect/>
          <a:stretch>
            <a:fillRect/>
          </a:stretch>
        </p:blipFill>
        <p:spPr bwMode="auto">
          <a:xfrm>
            <a:off x="190500" y="1066800"/>
            <a:ext cx="8763000" cy="3519969"/>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304800" y="4605057"/>
            <a:ext cx="8534400" cy="2122025"/>
          </a:xfrm>
          <a:prstGeom prst="rect">
            <a:avLst/>
          </a:prstGeom>
          <a:noFill/>
          <a:ln w="9525">
            <a:noFill/>
            <a:miter lim="800000"/>
            <a:headEnd/>
            <a:tailEnd/>
          </a:ln>
        </p:spPr>
      </p:pic>
    </p:spTree>
    <p:extLst>
      <p:ext uri="{BB962C8B-B14F-4D97-AF65-F5344CB8AC3E}">
        <p14:creationId xmlns:p14="http://schemas.microsoft.com/office/powerpoint/2010/main" val="10339957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200" b="1" dirty="0" smtClean="0"/>
              <a:t>Does increased diversity of host species tend to buffer or amplify disease outbreaks?</a:t>
            </a:r>
            <a:endParaRPr lang="en-US" sz="3200" b="1" dirty="0"/>
          </a:p>
        </p:txBody>
      </p:sp>
      <p:pic>
        <p:nvPicPr>
          <p:cNvPr id="28674" name="Picture 2"/>
          <p:cNvPicPr>
            <a:picLocks noGrp="1" noChangeAspect="1" noChangeArrowheads="1"/>
          </p:cNvPicPr>
          <p:nvPr>
            <p:ph idx="1"/>
          </p:nvPr>
        </p:nvPicPr>
        <p:blipFill>
          <a:blip r:embed="rId3" cstate="print"/>
          <a:srcRect/>
          <a:stretch>
            <a:fillRect/>
          </a:stretch>
        </p:blipFill>
        <p:spPr bwMode="auto">
          <a:xfrm>
            <a:off x="304800" y="1036637"/>
            <a:ext cx="6680213" cy="4525963"/>
          </a:xfrm>
          <a:prstGeom prst="rect">
            <a:avLst/>
          </a:prstGeom>
          <a:noFill/>
          <a:ln w="9525">
            <a:noFill/>
            <a:miter lim="800000"/>
            <a:headEnd/>
            <a:tailEnd/>
          </a:ln>
        </p:spPr>
      </p:pic>
      <p:pic>
        <p:nvPicPr>
          <p:cNvPr id="28675" name="Picture 3"/>
          <p:cNvPicPr>
            <a:picLocks noChangeAspect="1" noChangeArrowheads="1"/>
          </p:cNvPicPr>
          <p:nvPr/>
        </p:nvPicPr>
        <p:blipFill>
          <a:blip r:embed="rId4" cstate="print"/>
          <a:srcRect/>
          <a:stretch>
            <a:fillRect/>
          </a:stretch>
        </p:blipFill>
        <p:spPr bwMode="auto">
          <a:xfrm>
            <a:off x="0" y="5562600"/>
            <a:ext cx="9324975" cy="952500"/>
          </a:xfrm>
          <a:prstGeom prst="rect">
            <a:avLst/>
          </a:prstGeom>
          <a:noFill/>
          <a:ln w="9525">
            <a:noFill/>
            <a:miter lim="800000"/>
            <a:headEnd/>
            <a:tailEnd/>
          </a:ln>
        </p:spPr>
      </p:pic>
      <p:sp>
        <p:nvSpPr>
          <p:cNvPr id="5" name="TextBox 4"/>
          <p:cNvSpPr txBox="1"/>
          <p:nvPr/>
        </p:nvSpPr>
        <p:spPr>
          <a:xfrm>
            <a:off x="5586559" y="6507048"/>
            <a:ext cx="3429000" cy="369332"/>
          </a:xfrm>
          <a:prstGeom prst="rect">
            <a:avLst/>
          </a:prstGeom>
          <a:noFill/>
        </p:spPr>
        <p:txBody>
          <a:bodyPr wrap="square" rtlCol="0">
            <a:spAutoFit/>
          </a:bodyPr>
          <a:lstStyle/>
          <a:p>
            <a:r>
              <a:rPr lang="en-US" dirty="0" smtClean="0"/>
              <a:t>Dobson, </a:t>
            </a:r>
            <a:r>
              <a:rPr lang="en-US" dirty="0" err="1" smtClean="0"/>
              <a:t>Amer</a:t>
            </a:r>
            <a:r>
              <a:rPr lang="en-US" dirty="0" smtClean="0"/>
              <a:t> </a:t>
            </a:r>
            <a:r>
              <a:rPr lang="en-US" dirty="0" err="1" smtClean="0"/>
              <a:t>Natur</a:t>
            </a:r>
            <a:r>
              <a:rPr lang="en-US" dirty="0" smtClean="0"/>
              <a:t> 164 (2004)</a:t>
            </a:r>
            <a:endParaRPr lang="en-US" dirty="0"/>
          </a:p>
        </p:txBody>
      </p:sp>
      <p:sp>
        <p:nvSpPr>
          <p:cNvPr id="4" name="Right Brace 3"/>
          <p:cNvSpPr/>
          <p:nvPr/>
        </p:nvSpPr>
        <p:spPr>
          <a:xfrm>
            <a:off x="5791200" y="1600200"/>
            <a:ext cx="304800" cy="1219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5791200" y="3260071"/>
            <a:ext cx="304800" cy="1219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985013" y="1600200"/>
            <a:ext cx="2006587" cy="923330"/>
          </a:xfrm>
          <a:prstGeom prst="rect">
            <a:avLst/>
          </a:prstGeom>
          <a:noFill/>
        </p:spPr>
        <p:txBody>
          <a:bodyPr wrap="square" rtlCol="0">
            <a:spAutoFit/>
          </a:bodyPr>
          <a:lstStyle/>
          <a:p>
            <a:r>
              <a:rPr lang="en-US" dirty="0" smtClean="0"/>
              <a:t>Density-dependent transmission</a:t>
            </a:r>
            <a:endParaRPr lang="en-US" dirty="0"/>
          </a:p>
        </p:txBody>
      </p:sp>
      <p:sp>
        <p:nvSpPr>
          <p:cNvPr id="10" name="TextBox 9"/>
          <p:cNvSpPr txBox="1"/>
          <p:nvPr/>
        </p:nvSpPr>
        <p:spPr>
          <a:xfrm>
            <a:off x="7111370" y="3375818"/>
            <a:ext cx="2006587" cy="923330"/>
          </a:xfrm>
          <a:prstGeom prst="rect">
            <a:avLst/>
          </a:prstGeom>
          <a:noFill/>
        </p:spPr>
        <p:txBody>
          <a:bodyPr wrap="square" rtlCol="0">
            <a:spAutoFit/>
          </a:bodyPr>
          <a:lstStyle/>
          <a:p>
            <a:r>
              <a:rPr lang="en-US" dirty="0" smtClean="0"/>
              <a:t>Frequency-dependent transmission</a:t>
            </a:r>
            <a:endParaRPr lang="en-US" dirty="0"/>
          </a:p>
        </p:txBody>
      </p:sp>
    </p:spTree>
    <p:extLst>
      <p:ext uri="{BB962C8B-B14F-4D97-AF65-F5344CB8AC3E}">
        <p14:creationId xmlns:p14="http://schemas.microsoft.com/office/powerpoint/2010/main" val="37333926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Learning objectives</a:t>
            </a:r>
            <a:endParaRPr lang="en-US" b="1" dirty="0"/>
          </a:p>
        </p:txBody>
      </p:sp>
      <p:sp>
        <p:nvSpPr>
          <p:cNvPr id="3" name="Content Placeholder 2"/>
          <p:cNvSpPr>
            <a:spLocks noGrp="1"/>
          </p:cNvSpPr>
          <p:nvPr>
            <p:ph idx="1"/>
          </p:nvPr>
        </p:nvSpPr>
        <p:spPr>
          <a:xfrm>
            <a:off x="533400" y="1828800"/>
            <a:ext cx="7981950" cy="4191000"/>
          </a:xfrm>
        </p:spPr>
        <p:txBody>
          <a:bodyPr>
            <a:normAutofit/>
          </a:bodyPr>
          <a:lstStyle/>
          <a:p>
            <a:r>
              <a:rPr lang="en-US" dirty="0" smtClean="0">
                <a:latin typeface="Arial" panose="020B0604020202020204" pitchFamily="34" charset="0"/>
                <a:cs typeface="Arial" panose="020B0604020202020204" pitchFamily="34" charset="0"/>
              </a:rPr>
              <a:t>Explain the main drivers for emergent diseases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Explain the concepts of reservoir, source and target population, and maintenance population/community</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Explain the different phases of zoonotic transmission dynamics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Describe the key elements of </a:t>
            </a:r>
            <a:r>
              <a:rPr lang="en-US" dirty="0" err="1" smtClean="0">
                <a:latin typeface="Arial" panose="020B0604020202020204" pitchFamily="34" charset="0"/>
                <a:cs typeface="Arial" panose="020B0604020202020204" pitchFamily="34" charset="0"/>
              </a:rPr>
              <a:t>multihost</a:t>
            </a:r>
            <a:r>
              <a:rPr lang="en-US" dirty="0" smtClean="0">
                <a:latin typeface="Arial" panose="020B0604020202020204" pitchFamily="34" charset="0"/>
                <a:cs typeface="Arial" panose="020B0604020202020204" pitchFamily="34" charset="0"/>
              </a:rPr>
              <a:t> models.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43053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Material </a:t>
            </a:r>
            <a:endParaRPr lang="en-US" dirty="0"/>
          </a:p>
        </p:txBody>
      </p:sp>
      <p:sp>
        <p:nvSpPr>
          <p:cNvPr id="3" name="Content Placeholder 2"/>
          <p:cNvSpPr>
            <a:spLocks noGrp="1"/>
          </p:cNvSpPr>
          <p:nvPr>
            <p:ph idx="1"/>
          </p:nvPr>
        </p:nvSpPr>
        <p:spPr>
          <a:xfrm>
            <a:off x="457200" y="1600201"/>
            <a:ext cx="8229600" cy="3048000"/>
          </a:xfrm>
        </p:spPr>
        <p:txBody>
          <a:bodyPr>
            <a:normAutofit/>
          </a:bodyPr>
          <a:lstStyle/>
          <a:p>
            <a:pPr marL="457200" indent="-457200">
              <a:buAutoNum type="arabicPeriod"/>
            </a:pPr>
            <a:r>
              <a:rPr lang="en-US" dirty="0" smtClean="0"/>
              <a:t>Dobson, A. Population dynamics of pathogens with multiple host species. </a:t>
            </a:r>
            <a:r>
              <a:rPr lang="en-US" i="1" dirty="0" smtClean="0"/>
              <a:t>American Naturalist 164, S64-S78 (2004).  </a:t>
            </a:r>
          </a:p>
          <a:p>
            <a:pPr marL="457200" indent="-457200">
              <a:buFont typeface="Arial" panose="020B0604020202020204" pitchFamily="34" charset="0"/>
              <a:buAutoNum type="arabicPeriod"/>
            </a:pPr>
            <a:r>
              <a:rPr lang="en-US" smtClean="0"/>
              <a:t>Lloyd</a:t>
            </a:r>
            <a:r>
              <a:rPr lang="en-US" dirty="0"/>
              <a:t>-Smith, J.O., George, D., Pepin, K.M., </a:t>
            </a:r>
            <a:r>
              <a:rPr lang="en-US" dirty="0" err="1"/>
              <a:t>Pitzer</a:t>
            </a:r>
            <a:r>
              <a:rPr lang="en-US" dirty="0"/>
              <a:t>, V.E., Pulliam, J.R.C., Dobson, A.P., Hudson, P.J., Grenfell, B.T., 2009. Epidemic Dynamics at the Human-Animal Interface. Science</a:t>
            </a:r>
            <a:r>
              <a:rPr lang="en-US" i="1" dirty="0"/>
              <a:t> 326, 1362-1367.</a:t>
            </a:r>
          </a:p>
          <a:p>
            <a:pPr marL="0" indent="0">
              <a:buNone/>
            </a:pPr>
            <a:endParaRPr lang="en-US" i="1" dirty="0"/>
          </a:p>
          <a:p>
            <a:pPr marL="457200" indent="-457200">
              <a:buAutoNum type="arabicPeriod"/>
            </a:pPr>
            <a:endParaRPr lang="en-US" b="1" i="1" dirty="0" smtClean="0"/>
          </a:p>
          <a:p>
            <a:pPr>
              <a:buNone/>
            </a:pPr>
            <a:endParaRPr lang="en-US" dirty="0"/>
          </a:p>
        </p:txBody>
      </p:sp>
    </p:spTree>
    <p:extLst>
      <p:ext uri="{BB962C8B-B14F-4D97-AF65-F5344CB8AC3E}">
        <p14:creationId xmlns:p14="http://schemas.microsoft.com/office/powerpoint/2010/main" val="40250476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Most pathogens can infect more than one host species</a:t>
            </a:r>
            <a:endParaRPr lang="en-US" b="1" dirty="0"/>
          </a:p>
        </p:txBody>
      </p:sp>
      <p:sp>
        <p:nvSpPr>
          <p:cNvPr id="4" name="TextBox 3"/>
          <p:cNvSpPr txBox="1"/>
          <p:nvPr/>
        </p:nvSpPr>
        <p:spPr>
          <a:xfrm>
            <a:off x="533400" y="1981200"/>
            <a:ext cx="81534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&gt; 60 % of all human pathogens are classified as </a:t>
            </a:r>
            <a:r>
              <a:rPr lang="en-US" sz="2800" dirty="0" err="1" smtClean="0"/>
              <a:t>zoonoses</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&gt; 75 % of livestock pathogens infect multiple hosts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&gt; 90 % of domestic carnivore pathogens infect multiple hosts</a:t>
            </a:r>
            <a:endParaRPr lang="en-US" sz="2800" dirty="0"/>
          </a:p>
        </p:txBody>
      </p:sp>
      <p:sp>
        <p:nvSpPr>
          <p:cNvPr id="5" name="TextBox 4"/>
          <p:cNvSpPr txBox="1"/>
          <p:nvPr/>
        </p:nvSpPr>
        <p:spPr>
          <a:xfrm>
            <a:off x="5486400" y="6324600"/>
            <a:ext cx="3429000" cy="369332"/>
          </a:xfrm>
          <a:prstGeom prst="rect">
            <a:avLst/>
          </a:prstGeom>
          <a:noFill/>
        </p:spPr>
        <p:txBody>
          <a:bodyPr wrap="square" rtlCol="0">
            <a:spAutoFit/>
          </a:bodyPr>
          <a:lstStyle/>
          <a:p>
            <a:r>
              <a:rPr lang="en-US" dirty="0" smtClean="0"/>
              <a:t>Haydon et al. EID 8: 1468</a:t>
            </a:r>
            <a:endParaRPr lang="en-US" dirty="0"/>
          </a:p>
        </p:txBody>
      </p:sp>
    </p:spTree>
    <p:extLst>
      <p:ext uri="{BB962C8B-B14F-4D97-AF65-F5344CB8AC3E}">
        <p14:creationId xmlns:p14="http://schemas.microsoft.com/office/powerpoint/2010/main" val="24288032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3"/>
          </a:xfrm>
        </p:spPr>
        <p:txBody>
          <a:bodyPr>
            <a:normAutofit fontScale="90000"/>
          </a:bodyPr>
          <a:lstStyle/>
          <a:p>
            <a:r>
              <a:rPr lang="en-US" dirty="0" err="1" smtClean="0"/>
              <a:t>Zoonoses</a:t>
            </a:r>
            <a:endParaRPr lang="en-US" dirty="0"/>
          </a:p>
        </p:txBody>
      </p:sp>
      <p:sp>
        <p:nvSpPr>
          <p:cNvPr id="3" name="Content Placeholder 2"/>
          <p:cNvSpPr>
            <a:spLocks noGrp="1"/>
          </p:cNvSpPr>
          <p:nvPr>
            <p:ph idx="1"/>
          </p:nvPr>
        </p:nvSpPr>
        <p:spPr>
          <a:xfrm>
            <a:off x="734325" y="1143000"/>
            <a:ext cx="7675350" cy="762000"/>
          </a:xfrm>
        </p:spPr>
        <p:txBody>
          <a:bodyPr/>
          <a:lstStyle/>
          <a:p>
            <a:r>
              <a:rPr lang="en-US" dirty="0" smtClean="0">
                <a:latin typeface="Arial" panose="020B0604020202020204" pitchFamily="34" charset="0"/>
                <a:cs typeface="Arial" panose="020B0604020202020204" pitchFamily="34" charset="0"/>
              </a:rPr>
              <a:t>Diseases and infection that are naturally transmitted between vertebrate animals and humans. </a:t>
            </a:r>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82389411"/>
              </p:ext>
            </p:extLst>
          </p:nvPr>
        </p:nvGraphicFramePr>
        <p:xfrm>
          <a:off x="1066800" y="2057400"/>
          <a:ext cx="7010400" cy="5143500"/>
        </p:xfrm>
        <a:graphic>
          <a:graphicData uri="http://schemas.openxmlformats.org/drawingml/2006/table">
            <a:tbl>
              <a:tblPr firstRow="1" bandRow="1">
                <a:tableStyleId>{5C22544A-7EE6-4342-B048-85BDC9FD1C3A}</a:tableStyleId>
              </a:tblPr>
              <a:tblGrid>
                <a:gridCol w="2336800"/>
                <a:gridCol w="2336800"/>
                <a:gridCol w="2336800"/>
              </a:tblGrid>
              <a:tr h="495300">
                <a:tc>
                  <a:txBody>
                    <a:bodyPr/>
                    <a:lstStyle/>
                    <a:p>
                      <a:r>
                        <a:rPr lang="en-US" sz="1600" dirty="0" smtClean="0">
                          <a:solidFill>
                            <a:schemeClr val="tx1"/>
                          </a:solidFill>
                          <a:latin typeface="Arial" panose="020B0604020202020204" pitchFamily="34" charset="0"/>
                          <a:cs typeface="Arial" panose="020B0604020202020204" pitchFamily="34" charset="0"/>
                        </a:rPr>
                        <a:t>Disease</a:t>
                      </a:r>
                      <a:endParaRPr lang="en-US" sz="1600" dirty="0">
                        <a:solidFill>
                          <a:schemeClr val="tx1"/>
                        </a:solidFill>
                        <a:latin typeface="Arial" panose="020B0604020202020204" pitchFamily="34" charset="0"/>
                        <a:cs typeface="Arial" panose="020B0604020202020204" pitchFamily="34" charset="0"/>
                      </a:endParaRPr>
                    </a:p>
                  </a:txBody>
                  <a:tcPr/>
                </a:tc>
                <a:tc>
                  <a:txBody>
                    <a:bodyPr/>
                    <a:lstStyle/>
                    <a:p>
                      <a:r>
                        <a:rPr lang="en-US" sz="1600" dirty="0" smtClean="0">
                          <a:solidFill>
                            <a:schemeClr val="tx1"/>
                          </a:solidFill>
                          <a:latin typeface="Arial" panose="020B0604020202020204" pitchFamily="34" charset="0"/>
                          <a:cs typeface="Arial" panose="020B0604020202020204" pitchFamily="34" charset="0"/>
                        </a:rPr>
                        <a:t>Main reservoir </a:t>
                      </a:r>
                      <a:endParaRPr lang="en-US" sz="1600" dirty="0">
                        <a:solidFill>
                          <a:schemeClr val="tx1"/>
                        </a:solidFill>
                        <a:latin typeface="Arial" panose="020B0604020202020204" pitchFamily="34" charset="0"/>
                        <a:cs typeface="Arial" panose="020B0604020202020204" pitchFamily="34" charset="0"/>
                      </a:endParaRPr>
                    </a:p>
                  </a:txBody>
                  <a:tcPr/>
                </a:tc>
                <a:tc>
                  <a:txBody>
                    <a:bodyPr/>
                    <a:lstStyle/>
                    <a:p>
                      <a:r>
                        <a:rPr lang="en-US" sz="1600" dirty="0" smtClean="0">
                          <a:solidFill>
                            <a:schemeClr val="tx1"/>
                          </a:solidFill>
                          <a:latin typeface="Arial" panose="020B0604020202020204" pitchFamily="34" charset="0"/>
                          <a:cs typeface="Arial" panose="020B0604020202020204" pitchFamily="34" charset="0"/>
                        </a:rPr>
                        <a:t>Common mode of transmission to humans</a:t>
                      </a:r>
                      <a:endParaRPr lang="en-US" sz="1600" dirty="0">
                        <a:solidFill>
                          <a:schemeClr val="tx1"/>
                        </a:solidFill>
                        <a:latin typeface="Arial" panose="020B0604020202020204" pitchFamily="34" charset="0"/>
                        <a:cs typeface="Arial" panose="020B0604020202020204" pitchFamily="34" charset="0"/>
                      </a:endParaRPr>
                    </a:p>
                  </a:txBody>
                  <a:tcPr/>
                </a:tc>
              </a:tr>
              <a:tr h="495300">
                <a:tc>
                  <a:txBody>
                    <a:bodyPr/>
                    <a:lstStyle/>
                    <a:p>
                      <a:r>
                        <a:rPr lang="en-US" sz="1800" dirty="0" smtClean="0">
                          <a:latin typeface="Arial" panose="020B0604020202020204" pitchFamily="34" charset="0"/>
                          <a:cs typeface="Arial" panose="020B0604020202020204" pitchFamily="34" charset="0"/>
                        </a:rPr>
                        <a:t>Anthrax</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Livestock, wild animals, environment</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Direct contact, ingestion</a:t>
                      </a:r>
                      <a:endParaRPr lang="en-US" sz="1800" dirty="0">
                        <a:latin typeface="Arial" panose="020B0604020202020204" pitchFamily="34" charset="0"/>
                        <a:cs typeface="Arial" panose="020B0604020202020204" pitchFamily="34" charset="0"/>
                      </a:endParaRPr>
                    </a:p>
                  </a:txBody>
                  <a:tcPr>
                    <a:solidFill>
                      <a:schemeClr val="tx1"/>
                    </a:solidFill>
                  </a:tcPr>
                </a:tc>
              </a:tr>
              <a:tr h="495300">
                <a:tc>
                  <a:txBody>
                    <a:bodyPr/>
                    <a:lstStyle/>
                    <a:p>
                      <a:r>
                        <a:rPr lang="en-US" sz="1800" dirty="0" smtClean="0">
                          <a:latin typeface="Arial" panose="020B0604020202020204" pitchFamily="34" charset="0"/>
                          <a:cs typeface="Arial" panose="020B0604020202020204" pitchFamily="34" charset="0"/>
                        </a:rPr>
                        <a:t>Avian influenza</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Poultry, ducks</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Direct contact</a:t>
                      </a:r>
                      <a:endParaRPr lang="en-US" sz="1800" dirty="0">
                        <a:latin typeface="Arial" panose="020B0604020202020204" pitchFamily="34" charset="0"/>
                        <a:cs typeface="Arial" panose="020B0604020202020204" pitchFamily="34" charset="0"/>
                      </a:endParaRPr>
                    </a:p>
                  </a:txBody>
                  <a:tcPr>
                    <a:solidFill>
                      <a:schemeClr val="tx1"/>
                    </a:solidFill>
                  </a:tcPr>
                </a:tc>
              </a:tr>
              <a:tr h="495300">
                <a:tc>
                  <a:txBody>
                    <a:bodyPr/>
                    <a:lstStyle/>
                    <a:p>
                      <a:r>
                        <a:rPr lang="en-US" sz="1800" dirty="0" smtClean="0">
                          <a:latin typeface="Arial" panose="020B0604020202020204" pitchFamily="34" charset="0"/>
                          <a:cs typeface="Arial" panose="020B0604020202020204" pitchFamily="34" charset="0"/>
                        </a:rPr>
                        <a:t>Brucellosis</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Ruminants</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Consumption of dairy</a:t>
                      </a:r>
                      <a:r>
                        <a:rPr lang="en-US" sz="1800" baseline="0" dirty="0" smtClean="0">
                          <a:latin typeface="Arial" panose="020B0604020202020204" pitchFamily="34" charset="0"/>
                          <a:cs typeface="Arial" panose="020B0604020202020204" pitchFamily="34" charset="0"/>
                        </a:rPr>
                        <a:t> products</a:t>
                      </a:r>
                      <a:endParaRPr lang="en-US" sz="1800" dirty="0">
                        <a:latin typeface="Arial" panose="020B0604020202020204" pitchFamily="34" charset="0"/>
                        <a:cs typeface="Arial" panose="020B0604020202020204" pitchFamily="34" charset="0"/>
                      </a:endParaRPr>
                    </a:p>
                  </a:txBody>
                  <a:tcPr>
                    <a:solidFill>
                      <a:schemeClr val="tx1"/>
                    </a:solidFill>
                  </a:tcPr>
                </a:tc>
              </a:tr>
              <a:tr h="495300">
                <a:tc>
                  <a:txBody>
                    <a:bodyPr/>
                    <a:lstStyle/>
                    <a:p>
                      <a:r>
                        <a:rPr lang="en-US" sz="1800" dirty="0" smtClean="0">
                          <a:latin typeface="Arial" panose="020B0604020202020204" pitchFamily="34" charset="0"/>
                          <a:cs typeface="Arial" panose="020B0604020202020204" pitchFamily="34" charset="0"/>
                        </a:rPr>
                        <a:t>Hantavirus syndromes</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Rodents</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Aerosol</a:t>
                      </a:r>
                      <a:endParaRPr lang="en-US" sz="1800" dirty="0">
                        <a:latin typeface="Arial" panose="020B0604020202020204" pitchFamily="34" charset="0"/>
                        <a:cs typeface="Arial" panose="020B0604020202020204" pitchFamily="34" charset="0"/>
                      </a:endParaRPr>
                    </a:p>
                  </a:txBody>
                  <a:tcPr>
                    <a:solidFill>
                      <a:schemeClr val="tx1"/>
                    </a:solidFill>
                  </a:tcPr>
                </a:tc>
              </a:tr>
              <a:tr h="495300">
                <a:tc>
                  <a:txBody>
                    <a:bodyPr/>
                    <a:lstStyle/>
                    <a:p>
                      <a:r>
                        <a:rPr lang="en-US" sz="1800" dirty="0" smtClean="0">
                          <a:latin typeface="Arial" panose="020B0604020202020204" pitchFamily="34" charset="0"/>
                          <a:cs typeface="Arial" panose="020B0604020202020204" pitchFamily="34" charset="0"/>
                        </a:rPr>
                        <a:t>Plague</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Rats and their fleas</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Flea bite</a:t>
                      </a:r>
                      <a:endParaRPr lang="en-US" sz="1800" dirty="0">
                        <a:latin typeface="Arial" panose="020B0604020202020204" pitchFamily="34" charset="0"/>
                        <a:cs typeface="Arial" panose="020B0604020202020204" pitchFamily="34" charset="0"/>
                      </a:endParaRPr>
                    </a:p>
                  </a:txBody>
                  <a:tcPr>
                    <a:solidFill>
                      <a:schemeClr val="tx1"/>
                    </a:solidFill>
                  </a:tcPr>
                </a:tc>
              </a:tr>
              <a:tr h="495300">
                <a:tc>
                  <a:txBody>
                    <a:bodyPr/>
                    <a:lstStyle/>
                    <a:p>
                      <a:r>
                        <a:rPr lang="en-US" sz="1800" dirty="0" smtClean="0">
                          <a:latin typeface="Arial" panose="020B0604020202020204" pitchFamily="34" charset="0"/>
                          <a:cs typeface="Arial" panose="020B0604020202020204" pitchFamily="34" charset="0"/>
                        </a:rPr>
                        <a:t>Rabies</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Dogs, foxes, and bats</a:t>
                      </a:r>
                      <a:endParaRPr lang="en-US" sz="1800" dirty="0">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latin typeface="Arial" panose="020B0604020202020204" pitchFamily="34" charset="0"/>
                          <a:cs typeface="Arial" panose="020B0604020202020204" pitchFamily="34" charset="0"/>
                        </a:rPr>
                        <a:t>Bite</a:t>
                      </a:r>
                      <a:endParaRPr lang="en-US" sz="1800" dirty="0">
                        <a:latin typeface="Arial" panose="020B0604020202020204" pitchFamily="34" charset="0"/>
                        <a:cs typeface="Arial" panose="020B0604020202020204" pitchFamily="34" charset="0"/>
                      </a:endParaRPr>
                    </a:p>
                  </a:txBody>
                  <a:tcPr>
                    <a:solidFill>
                      <a:schemeClr val="tx1"/>
                    </a:solidFill>
                  </a:tcPr>
                </a:tc>
              </a:tr>
              <a:tr h="495300">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r>
            </a:tbl>
          </a:graphicData>
        </a:graphic>
      </p:graphicFrame>
    </p:spTree>
    <p:extLst>
      <p:ext uri="{BB962C8B-B14F-4D97-AF65-F5344CB8AC3E}">
        <p14:creationId xmlns:p14="http://schemas.microsoft.com/office/powerpoint/2010/main" val="20839518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2153" r="2153"/>
          <a:stretch>
            <a:fillRect/>
          </a:stretch>
        </p:blipFill>
        <p:spPr>
          <a:xfrm>
            <a:off x="685799" y="762000"/>
            <a:ext cx="8198987" cy="4648200"/>
          </a:xfrm>
        </p:spPr>
      </p:pic>
      <p:sp>
        <p:nvSpPr>
          <p:cNvPr id="7" name="Rectangle 6"/>
          <p:cNvSpPr/>
          <p:nvPr/>
        </p:nvSpPr>
        <p:spPr>
          <a:xfrm>
            <a:off x="725245" y="5638800"/>
            <a:ext cx="8382000" cy="584776"/>
          </a:xfrm>
          <a:prstGeom prst="rect">
            <a:avLst/>
          </a:prstGeom>
        </p:spPr>
        <p:txBody>
          <a:bodyPr wrap="square">
            <a:spAutoFit/>
          </a:bodyPr>
          <a:lstStyle/>
          <a:p>
            <a:r>
              <a:rPr lang="en-US" sz="1600" dirty="0"/>
              <a:t>Red represents newly emerging diseases; blue, re-emerging/resurging diseases; black, a 'deliberately emerging' disease. </a:t>
            </a:r>
          </a:p>
        </p:txBody>
      </p:sp>
      <p:sp>
        <p:nvSpPr>
          <p:cNvPr id="8" name="TextBox 7"/>
          <p:cNvSpPr txBox="1"/>
          <p:nvPr/>
        </p:nvSpPr>
        <p:spPr>
          <a:xfrm>
            <a:off x="5486400" y="6529943"/>
            <a:ext cx="3505200" cy="307777"/>
          </a:xfrm>
          <a:prstGeom prst="rect">
            <a:avLst/>
          </a:prstGeom>
          <a:noFill/>
        </p:spPr>
        <p:txBody>
          <a:bodyPr wrap="square" rtlCol="0">
            <a:spAutoFit/>
          </a:bodyPr>
          <a:lstStyle/>
          <a:p>
            <a:r>
              <a:rPr lang="en-US" sz="1400" dirty="0" err="1" smtClean="0"/>
              <a:t>Morens</a:t>
            </a:r>
            <a:r>
              <a:rPr lang="en-US" sz="1400" dirty="0" smtClean="0"/>
              <a:t> et al., Nature (2004), 430: 242-9 </a:t>
            </a:r>
            <a:endParaRPr lang="en-US" sz="1400" dirty="0"/>
          </a:p>
        </p:txBody>
      </p:sp>
    </p:spTree>
    <p:extLst>
      <p:ext uri="{BB962C8B-B14F-4D97-AF65-F5344CB8AC3E}">
        <p14:creationId xmlns:p14="http://schemas.microsoft.com/office/powerpoint/2010/main" val="29477825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458200" cy="461665"/>
          </a:xfrm>
          <a:prstGeom prst="rect">
            <a:avLst/>
          </a:prstGeom>
          <a:noFill/>
        </p:spPr>
        <p:txBody>
          <a:bodyPr wrap="square" rtlCol="0">
            <a:spAutoFit/>
          </a:bodyPr>
          <a:lstStyle/>
          <a:p>
            <a:r>
              <a:rPr lang="en-US" sz="2400" dirty="0" smtClean="0">
                <a:solidFill>
                  <a:srgbClr val="FFFF00"/>
                </a:solidFill>
              </a:rPr>
              <a:t>Factors involved in the emergence of infectious diseases</a:t>
            </a:r>
            <a:endParaRPr lang="en-US" sz="2400" dirty="0">
              <a:solidFill>
                <a:srgbClr val="FFFF00"/>
              </a:solidFill>
            </a:endParaRPr>
          </a:p>
        </p:txBody>
      </p:sp>
      <p:sp>
        <p:nvSpPr>
          <p:cNvPr id="3" name="TextBox 2"/>
          <p:cNvSpPr txBox="1"/>
          <p:nvPr/>
        </p:nvSpPr>
        <p:spPr>
          <a:xfrm>
            <a:off x="533400" y="1066800"/>
            <a:ext cx="7924800" cy="4893647"/>
          </a:xfrm>
          <a:prstGeom prst="rect">
            <a:avLst/>
          </a:prstGeom>
          <a:noFill/>
        </p:spPr>
        <p:txBody>
          <a:bodyPr wrap="square" rtlCol="0">
            <a:spAutoFit/>
          </a:bodyPr>
          <a:lstStyle/>
          <a:p>
            <a:pPr marL="285750" indent="-285750">
              <a:buFont typeface="Arial"/>
              <a:buChar char="•"/>
            </a:pPr>
            <a:r>
              <a:rPr lang="en-US" sz="2400" dirty="0" smtClean="0"/>
              <a:t>Microbial adaptation and change</a:t>
            </a:r>
          </a:p>
          <a:p>
            <a:pPr marL="285750" indent="-285750">
              <a:buFont typeface="Arial"/>
              <a:buChar char="•"/>
            </a:pPr>
            <a:r>
              <a:rPr lang="en-US" sz="2400" dirty="0" smtClean="0"/>
              <a:t>Human susceptibility to infection</a:t>
            </a:r>
          </a:p>
          <a:p>
            <a:pPr marL="285750" indent="-285750">
              <a:buFont typeface="Arial"/>
              <a:buChar char="•"/>
            </a:pPr>
            <a:r>
              <a:rPr lang="en-US" sz="2400" dirty="0" smtClean="0"/>
              <a:t>Climate and weather</a:t>
            </a:r>
          </a:p>
          <a:p>
            <a:pPr marL="285750" indent="-285750">
              <a:buFont typeface="Arial"/>
              <a:buChar char="•"/>
            </a:pPr>
            <a:r>
              <a:rPr lang="en-US" sz="2400" dirty="0" smtClean="0"/>
              <a:t>Changing ecosystems</a:t>
            </a:r>
          </a:p>
          <a:p>
            <a:pPr marL="285750" indent="-285750">
              <a:buFont typeface="Arial"/>
              <a:buChar char="•"/>
            </a:pPr>
            <a:r>
              <a:rPr lang="en-US" sz="2400" dirty="0" smtClean="0"/>
              <a:t>Human demographics and behavior</a:t>
            </a:r>
          </a:p>
          <a:p>
            <a:pPr marL="285750" indent="-285750">
              <a:buFont typeface="Arial"/>
              <a:buChar char="•"/>
            </a:pPr>
            <a:r>
              <a:rPr lang="en-US" sz="2400" dirty="0" smtClean="0"/>
              <a:t>Economic development and land use</a:t>
            </a:r>
          </a:p>
          <a:p>
            <a:pPr marL="285750" indent="-285750">
              <a:buFont typeface="Arial"/>
              <a:buChar char="•"/>
            </a:pPr>
            <a:r>
              <a:rPr lang="en-US" sz="2400" dirty="0" smtClean="0"/>
              <a:t>International travel and commerce</a:t>
            </a:r>
          </a:p>
          <a:p>
            <a:pPr marL="285750" indent="-285750">
              <a:buFont typeface="Arial"/>
              <a:buChar char="•"/>
            </a:pPr>
            <a:r>
              <a:rPr lang="en-US" sz="2400" dirty="0" smtClean="0"/>
              <a:t>Technology and industry</a:t>
            </a:r>
          </a:p>
          <a:p>
            <a:pPr marL="285750" indent="-285750">
              <a:buFont typeface="Arial"/>
              <a:buChar char="•"/>
            </a:pPr>
            <a:r>
              <a:rPr lang="en-US" sz="2400" dirty="0" smtClean="0"/>
              <a:t>Breakdown of public health measures</a:t>
            </a:r>
          </a:p>
          <a:p>
            <a:pPr marL="285750" indent="-285750">
              <a:buFont typeface="Arial"/>
              <a:buChar char="•"/>
            </a:pPr>
            <a:r>
              <a:rPr lang="en-US" sz="2400" dirty="0" smtClean="0"/>
              <a:t>Poverty and social inequality</a:t>
            </a:r>
          </a:p>
          <a:p>
            <a:pPr marL="285750" indent="-285750">
              <a:buFont typeface="Arial"/>
              <a:buChar char="•"/>
            </a:pPr>
            <a:r>
              <a:rPr lang="en-US" sz="2400" dirty="0" smtClean="0"/>
              <a:t>War and famine</a:t>
            </a:r>
          </a:p>
          <a:p>
            <a:pPr marL="285750" indent="-285750">
              <a:buFont typeface="Arial"/>
              <a:buChar char="•"/>
            </a:pPr>
            <a:r>
              <a:rPr lang="en-US" sz="2400" dirty="0" smtClean="0"/>
              <a:t>Lack of political will </a:t>
            </a:r>
          </a:p>
          <a:p>
            <a:pPr marL="285750" indent="-285750">
              <a:buFont typeface="Arial"/>
              <a:buChar char="•"/>
            </a:pPr>
            <a:r>
              <a:rPr lang="en-US" sz="2400" dirty="0" smtClean="0"/>
              <a:t>Intent to harm</a:t>
            </a:r>
            <a:endParaRPr lang="en-US" sz="2400" dirty="0"/>
          </a:p>
        </p:txBody>
      </p:sp>
      <p:sp>
        <p:nvSpPr>
          <p:cNvPr id="4" name="TextBox 3"/>
          <p:cNvSpPr txBox="1"/>
          <p:nvPr/>
        </p:nvSpPr>
        <p:spPr>
          <a:xfrm>
            <a:off x="5486400" y="6529943"/>
            <a:ext cx="3505200" cy="307777"/>
          </a:xfrm>
          <a:prstGeom prst="rect">
            <a:avLst/>
          </a:prstGeom>
          <a:noFill/>
        </p:spPr>
        <p:txBody>
          <a:bodyPr wrap="square" rtlCol="0">
            <a:spAutoFit/>
          </a:bodyPr>
          <a:lstStyle/>
          <a:p>
            <a:r>
              <a:rPr lang="en-US" sz="1400" dirty="0" err="1" smtClean="0"/>
              <a:t>Morens</a:t>
            </a:r>
            <a:r>
              <a:rPr lang="en-US" sz="1400" dirty="0" smtClean="0"/>
              <a:t> et al., Nature (2004), 430: 242-9 </a:t>
            </a:r>
            <a:endParaRPr lang="en-US" sz="1400" dirty="0"/>
          </a:p>
        </p:txBody>
      </p:sp>
    </p:spTree>
    <p:extLst>
      <p:ext uri="{BB962C8B-B14F-4D97-AF65-F5344CB8AC3E}">
        <p14:creationId xmlns:p14="http://schemas.microsoft.com/office/powerpoint/2010/main" val="3348150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212" y="2057400"/>
            <a:ext cx="8938788" cy="3581400"/>
          </a:xfrm>
          <a:prstGeom prst="rect">
            <a:avLst/>
          </a:prstGeom>
        </p:spPr>
      </p:pic>
      <p:sp>
        <p:nvSpPr>
          <p:cNvPr id="3" name="TextBox 2"/>
          <p:cNvSpPr txBox="1"/>
          <p:nvPr/>
        </p:nvSpPr>
        <p:spPr>
          <a:xfrm>
            <a:off x="685800" y="457200"/>
            <a:ext cx="7924800" cy="1384995"/>
          </a:xfrm>
          <a:prstGeom prst="rect">
            <a:avLst/>
          </a:prstGeom>
          <a:noFill/>
        </p:spPr>
        <p:txBody>
          <a:bodyPr wrap="square" rtlCol="0">
            <a:spAutoFit/>
          </a:bodyPr>
          <a:lstStyle/>
          <a:p>
            <a:r>
              <a:rPr lang="en-US" sz="2800" dirty="0" smtClean="0"/>
              <a:t>Drivers and locations of emergence events for zoonotic infectious diseases in humans from 1940-2005</a:t>
            </a:r>
            <a:endParaRPr lang="en-US" sz="2800" dirty="0"/>
          </a:p>
        </p:txBody>
      </p:sp>
      <p:sp>
        <p:nvSpPr>
          <p:cNvPr id="4" name="TextBox 3"/>
          <p:cNvSpPr txBox="1"/>
          <p:nvPr/>
        </p:nvSpPr>
        <p:spPr>
          <a:xfrm>
            <a:off x="4778906" y="6248400"/>
            <a:ext cx="4572000" cy="369332"/>
          </a:xfrm>
          <a:prstGeom prst="rect">
            <a:avLst/>
          </a:prstGeom>
          <a:noFill/>
        </p:spPr>
        <p:txBody>
          <a:bodyPr wrap="square" rtlCol="0">
            <a:spAutoFit/>
          </a:bodyPr>
          <a:lstStyle/>
          <a:p>
            <a:r>
              <a:rPr lang="en-US" dirty="0" err="1" smtClean="0"/>
              <a:t>Keesing</a:t>
            </a:r>
            <a:r>
              <a:rPr lang="en-US" dirty="0" smtClean="0"/>
              <a:t> et al. Nature 468 (2010): 647- </a:t>
            </a:r>
            <a:endParaRPr lang="en-US" dirty="0"/>
          </a:p>
        </p:txBody>
      </p:sp>
    </p:spTree>
    <p:extLst>
      <p:ext uri="{BB962C8B-B14F-4D97-AF65-F5344CB8AC3E}">
        <p14:creationId xmlns:p14="http://schemas.microsoft.com/office/powerpoint/2010/main" val="5197417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t2.gstatic.com/images?q=tbn:ANd9GcQv3D0xHqesqrnIHVQHkHjcPWx_Vd46F4S92zTU7aj2lTfNhpt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36" y="1077686"/>
            <a:ext cx="2743200" cy="18304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9875" y="2955931"/>
            <a:ext cx="2819400" cy="600164"/>
          </a:xfrm>
          <a:prstGeom prst="rect">
            <a:avLst/>
          </a:prstGeom>
        </p:spPr>
        <p:txBody>
          <a:bodyPr wrap="square">
            <a:spAutoFit/>
          </a:bodyPr>
          <a:lstStyle/>
          <a:p>
            <a:r>
              <a:rPr lang="en-US" sz="1100" dirty="0"/>
              <a:t>http://blogs.discovermagazine.com/bodyhorrors/2013/04/30/climatic-ori-nipah-virus/#.VClqPRYXNo0</a:t>
            </a:r>
          </a:p>
        </p:txBody>
      </p:sp>
      <p:sp>
        <p:nvSpPr>
          <p:cNvPr id="3" name="TextBox 2"/>
          <p:cNvSpPr txBox="1"/>
          <p:nvPr/>
        </p:nvSpPr>
        <p:spPr>
          <a:xfrm>
            <a:off x="1905000" y="206602"/>
            <a:ext cx="8001000" cy="523220"/>
          </a:xfrm>
          <a:prstGeom prst="rect">
            <a:avLst/>
          </a:prstGeom>
          <a:noFill/>
        </p:spPr>
        <p:txBody>
          <a:bodyPr wrap="square" rtlCol="0">
            <a:spAutoFit/>
          </a:bodyPr>
          <a:lstStyle/>
          <a:p>
            <a:r>
              <a:rPr lang="en-US" sz="2800" dirty="0" smtClean="0"/>
              <a:t>Malaysian </a:t>
            </a:r>
            <a:r>
              <a:rPr lang="en-US" sz="2800" dirty="0" err="1" smtClean="0"/>
              <a:t>Nipah</a:t>
            </a:r>
            <a:r>
              <a:rPr lang="en-US" sz="2800" dirty="0" smtClean="0"/>
              <a:t> Virus Outbreak </a:t>
            </a:r>
            <a:endParaRPr lang="en-US" sz="2800" dirty="0"/>
          </a:p>
        </p:txBody>
      </p:sp>
      <p:pic>
        <p:nvPicPr>
          <p:cNvPr id="25604" name="Picture 4" descr="http://images.the-scientist.com/content/figures/images/yr2000/aug21/pig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976562"/>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http://www.visualdx.com/view/diagnosis/nipah_virus_infec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300" y="4657725"/>
            <a:ext cx="2933700" cy="220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5562600"/>
            <a:ext cx="3429000" cy="1200329"/>
          </a:xfrm>
          <a:prstGeom prst="rect">
            <a:avLst/>
          </a:prstGeom>
          <a:noFill/>
        </p:spPr>
        <p:txBody>
          <a:bodyPr wrap="square" rtlCol="0">
            <a:spAutoFit/>
          </a:bodyPr>
          <a:lstStyle/>
          <a:p>
            <a:r>
              <a:rPr lang="en-US" dirty="0"/>
              <a:t>The mortality rate of </a:t>
            </a:r>
            <a:r>
              <a:rPr lang="en-US" dirty="0" err="1"/>
              <a:t>Nipah</a:t>
            </a:r>
            <a:r>
              <a:rPr lang="en-US" dirty="0"/>
              <a:t> virus infection is 40–75%. Abattoir </a:t>
            </a:r>
            <a:r>
              <a:rPr lang="en-US" dirty="0" smtClean="0"/>
              <a:t>workers and </a:t>
            </a:r>
            <a:r>
              <a:rPr lang="en-US" dirty="0"/>
              <a:t>pig </a:t>
            </a:r>
            <a:r>
              <a:rPr lang="en-US" dirty="0" smtClean="0"/>
              <a:t>farmers were at greater risk.</a:t>
            </a:r>
            <a:endParaRPr lang="en-US" dirty="0"/>
          </a:p>
        </p:txBody>
      </p:sp>
      <p:sp>
        <p:nvSpPr>
          <p:cNvPr id="6" name="Bent Arrow 5"/>
          <p:cNvSpPr/>
          <p:nvPr/>
        </p:nvSpPr>
        <p:spPr>
          <a:xfrm rot="5400000">
            <a:off x="3126729" y="1595856"/>
            <a:ext cx="1155178" cy="11257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rot="5400000">
            <a:off x="6306718" y="3494121"/>
            <a:ext cx="1155178" cy="11257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322989" y="930731"/>
            <a:ext cx="4592411" cy="1200329"/>
          </a:xfrm>
          <a:prstGeom prst="rect">
            <a:avLst/>
          </a:prstGeom>
        </p:spPr>
        <p:txBody>
          <a:bodyPr wrap="square">
            <a:spAutoFit/>
          </a:bodyPr>
          <a:lstStyle/>
          <a:p>
            <a:r>
              <a:rPr lang="en-US" dirty="0">
                <a:latin typeface="Arial" panose="020B0604020202020204" pitchFamily="34" charset="0"/>
              </a:rPr>
              <a:t>Pigs become infected through </a:t>
            </a:r>
          </a:p>
          <a:p>
            <a:r>
              <a:rPr lang="en-US" dirty="0">
                <a:latin typeface="Arial" panose="020B0604020202020204" pitchFamily="34" charset="0"/>
              </a:rPr>
              <a:t>contact </a:t>
            </a:r>
            <a:r>
              <a:rPr lang="en-US" dirty="0" smtClean="0">
                <a:latin typeface="Arial" panose="020B0604020202020204" pitchFamily="34" charset="0"/>
              </a:rPr>
              <a:t>with materials </a:t>
            </a:r>
            <a:r>
              <a:rPr lang="en-US" dirty="0">
                <a:latin typeface="Arial" panose="020B0604020202020204" pitchFamily="34" charset="0"/>
              </a:rPr>
              <a:t>contaminated by the </a:t>
            </a:r>
          </a:p>
          <a:p>
            <a:r>
              <a:rPr lang="en-US" dirty="0">
                <a:latin typeface="Arial" panose="020B0604020202020204" pitchFamily="34" charset="0"/>
              </a:rPr>
              <a:t>urine, feces or saliva from infected </a:t>
            </a:r>
          </a:p>
          <a:p>
            <a:r>
              <a:rPr lang="en-US" dirty="0">
                <a:latin typeface="Arial" panose="020B0604020202020204" pitchFamily="34" charset="0"/>
              </a:rPr>
              <a:t>(carrier) flying foxes. </a:t>
            </a:r>
            <a:endParaRPr lang="en-US" dirty="0">
              <a:effectLst/>
              <a:latin typeface="Arial" panose="020B0604020202020204" pitchFamily="34" charset="0"/>
            </a:endParaRPr>
          </a:p>
        </p:txBody>
      </p:sp>
      <p:sp>
        <p:nvSpPr>
          <p:cNvPr id="8" name="Rectangle 7"/>
          <p:cNvSpPr/>
          <p:nvPr/>
        </p:nvSpPr>
        <p:spPr>
          <a:xfrm>
            <a:off x="3175" y="3958232"/>
            <a:ext cx="3352800" cy="923330"/>
          </a:xfrm>
          <a:prstGeom prst="rect">
            <a:avLst/>
          </a:prstGeom>
        </p:spPr>
        <p:txBody>
          <a:bodyPr wrap="square">
            <a:spAutoFit/>
          </a:bodyPr>
          <a:lstStyle/>
          <a:p>
            <a:r>
              <a:rPr lang="en-US" dirty="0">
                <a:latin typeface="Arial" panose="020B0604020202020204" pitchFamily="34" charset="0"/>
              </a:rPr>
              <a:t>The virus </a:t>
            </a:r>
            <a:r>
              <a:rPr lang="en-US" dirty="0" smtClean="0">
                <a:latin typeface="Arial" panose="020B0604020202020204" pitchFamily="34" charset="0"/>
              </a:rPr>
              <a:t>spread </a:t>
            </a:r>
            <a:r>
              <a:rPr lang="en-US" dirty="0">
                <a:latin typeface="Arial" panose="020B0604020202020204" pitchFamily="34" charset="0"/>
              </a:rPr>
              <a:t>between pigs by </a:t>
            </a:r>
            <a:r>
              <a:rPr lang="en-US" dirty="0" smtClean="0">
                <a:latin typeface="Arial" panose="020B0604020202020204" pitchFamily="34" charset="0"/>
              </a:rPr>
              <a:t>direct contact and </a:t>
            </a:r>
            <a:r>
              <a:rPr lang="en-US" dirty="0">
                <a:latin typeface="Arial" panose="020B0604020202020204" pitchFamily="34" charset="0"/>
              </a:rPr>
              <a:t>by </a:t>
            </a:r>
            <a:r>
              <a:rPr lang="en-US" dirty="0" smtClean="0">
                <a:latin typeface="Arial" panose="020B0604020202020204" pitchFamily="34" charset="0"/>
              </a:rPr>
              <a:t>aerosol</a:t>
            </a:r>
            <a:endParaRPr lang="en-US" dirty="0">
              <a:effectLst/>
              <a:latin typeface="Arial" panose="020B0604020202020204" pitchFamily="34" charset="0"/>
            </a:endParaRPr>
          </a:p>
        </p:txBody>
      </p:sp>
    </p:spTree>
    <p:extLst>
      <p:ext uri="{BB962C8B-B14F-4D97-AF65-F5344CB8AC3E}">
        <p14:creationId xmlns:p14="http://schemas.microsoft.com/office/powerpoint/2010/main" val="9177569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dirty="0">
                <a:solidFill>
                  <a:srgbClr val="FFFF00"/>
                </a:solidFill>
                <a:latin typeface="Arial" charset="0"/>
              </a:rPr>
              <a:t>Deterministic model results illustrating </a:t>
            </a:r>
            <a:r>
              <a:rPr lang="en-GB" sz="1500" b="1" dirty="0" err="1">
                <a:solidFill>
                  <a:srgbClr val="FFFF00"/>
                </a:solidFill>
                <a:latin typeface="Arial" charset="0"/>
              </a:rPr>
              <a:t>Nipah</a:t>
            </a:r>
            <a:r>
              <a:rPr lang="en-GB" sz="1500" b="1" dirty="0">
                <a:solidFill>
                  <a:srgbClr val="FFFF00"/>
                </a:solidFill>
                <a:latin typeface="Arial" charset="0"/>
              </a:rPr>
              <a:t> virus dynamics in the growing section of the index farm.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921" y="6335226"/>
            <a:ext cx="871200" cy="37155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201" y="979303"/>
            <a:ext cx="7404480"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1738080" y="6332345"/>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dirty="0">
                <a:latin typeface="Arial" charset="0"/>
              </a:rPr>
              <a:t>Juliet R. C. Pulliam et al. J. R. Soc. Interface 2012;9:89-101</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©2012 by The Royal Society</a:t>
            </a:r>
          </a:p>
        </p:txBody>
      </p:sp>
    </p:spTree>
    <p:extLst>
      <p:ext uri="{BB962C8B-B14F-4D97-AF65-F5344CB8AC3E}">
        <p14:creationId xmlns:p14="http://schemas.microsoft.com/office/powerpoint/2010/main" val="203028662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TC104033923[[fn=Depth]]</Template>
  <TotalTime>6469</TotalTime>
  <Words>1314</Words>
  <Application>Microsoft Macintosh PowerPoint</Application>
  <PresentationFormat>On-screen Show (4:3)</PresentationFormat>
  <Paragraphs>113</Paragraphs>
  <Slides>20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Depth</vt:lpstr>
      <vt:lpstr>Equation</vt:lpstr>
      <vt:lpstr>Zoonotic and  emergent diseases   </vt:lpstr>
      <vt:lpstr>Learning objectives</vt:lpstr>
      <vt:lpstr>Most pathogens can infect more than one host species</vt:lpstr>
      <vt:lpstr>Zoonoses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Reservoirs</vt:lpstr>
      <vt:lpstr>PowerPoint Presentation</vt:lpstr>
      <vt:lpstr>Multi-host models</vt:lpstr>
      <vt:lpstr>WAIFW are often asymmetric for zoonotic diseases: Nipah virus</vt:lpstr>
      <vt:lpstr>General framework for multi-host models</vt:lpstr>
      <vt:lpstr>Between-host transmission</vt:lpstr>
      <vt:lpstr>Matrix with reproduction numbers</vt:lpstr>
      <vt:lpstr>Does increased diversity of host species tend to buffer or amplify disease outbreaks?</vt:lpstr>
      <vt:lpstr>Reading Material </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Cristina Lanzas</dc:creator>
  <cp:lastModifiedBy>clanzas</cp:lastModifiedBy>
  <cp:revision>498</cp:revision>
  <cp:lastPrinted>2014-09-24T16:23:34Z</cp:lastPrinted>
  <dcterms:created xsi:type="dcterms:W3CDTF">2010-08-11T19:38:13Z</dcterms:created>
  <dcterms:modified xsi:type="dcterms:W3CDTF">2015-09-30T17:27:48Z</dcterms:modified>
</cp:coreProperties>
</file>