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1"/>
  </p:notesMasterIdLst>
  <p:handoutMasterIdLst>
    <p:handoutMasterId r:id="rId22"/>
  </p:handoutMasterIdLst>
  <p:sldIdLst>
    <p:sldId id="279" r:id="rId2"/>
    <p:sldId id="280" r:id="rId3"/>
    <p:sldId id="379" r:id="rId4"/>
    <p:sldId id="381" r:id="rId5"/>
    <p:sldId id="382" r:id="rId6"/>
    <p:sldId id="383" r:id="rId7"/>
    <p:sldId id="378" r:id="rId8"/>
    <p:sldId id="354" r:id="rId9"/>
    <p:sldId id="355" r:id="rId10"/>
    <p:sldId id="374" r:id="rId11"/>
    <p:sldId id="357" r:id="rId12"/>
    <p:sldId id="384" r:id="rId13"/>
    <p:sldId id="371" r:id="rId14"/>
    <p:sldId id="360" r:id="rId15"/>
    <p:sldId id="361" r:id="rId16"/>
    <p:sldId id="386" r:id="rId17"/>
    <p:sldId id="363" r:id="rId18"/>
    <p:sldId id="365" r:id="rId19"/>
    <p:sldId id="38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1" autoAdjust="0"/>
  </p:normalViewPr>
  <p:slideViewPr>
    <p:cSldViewPr>
      <p:cViewPr varScale="1">
        <p:scale>
          <a:sx n="129" d="100"/>
          <a:sy n="129" d="100"/>
        </p:scale>
        <p:origin x="-1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AF48D-B0A7-6C46-9493-1A7964370BC6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98A1-28D4-6046-A375-904118DDF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7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B815-F02C-43D2-A642-DBE31EEE88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   </a:t>
            </a:r>
            <a:br>
              <a:rPr lang="en-US" sz="4000" b="1" dirty="0" smtClean="0"/>
            </a:br>
            <a:r>
              <a:rPr lang="en-US" sz="5400" b="1" dirty="0" smtClean="0">
                <a:latin typeface="Arial"/>
                <a:cs typeface="Arial"/>
              </a:rPr>
              <a:t>Multi-strain models</a:t>
            </a:r>
            <a:br>
              <a:rPr lang="en-US" sz="5400" b="1" dirty="0" smtClean="0">
                <a:latin typeface="Arial"/>
                <a:cs typeface="Arial"/>
              </a:rPr>
            </a:br>
            <a:r>
              <a:rPr lang="en-US" sz="5400" b="1" dirty="0">
                <a:latin typeface="Arial"/>
                <a:cs typeface="Arial"/>
              </a:rPr>
              <a:t/>
            </a:r>
            <a:br>
              <a:rPr lang="en-US" sz="5400" b="1" dirty="0">
                <a:latin typeface="Arial"/>
                <a:cs typeface="Arial"/>
              </a:rPr>
            </a:b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Lanzas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CBS810 Infectious disease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October 14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Evolutionary implications of complete cross-immunity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7981950" cy="4424362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strain with the largest basic reproduction strain will force the extinction of the other </a:t>
            </a:r>
            <a:r>
              <a:rPr lang="en-US" dirty="0" smtClean="0">
                <a:latin typeface="Arial"/>
                <a:cs typeface="Arial"/>
              </a:rPr>
              <a:t>strains (runaway evolution)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Evolution favors mutants with </a:t>
            </a:r>
            <a:r>
              <a:rPr lang="en-US" u="sng" dirty="0" smtClean="0">
                <a:latin typeface="Arial"/>
                <a:cs typeface="Arial"/>
              </a:rPr>
              <a:t>higher basic reproduction number</a:t>
            </a:r>
            <a:r>
              <a:rPr lang="en-US" dirty="0" smtClean="0">
                <a:latin typeface="Arial"/>
                <a:cs typeface="Arial"/>
              </a:rPr>
              <a:t>, with high transmission rates, long-lasting infections with low probability of mortality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Only a small subset of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multi-strain </a:t>
            </a:r>
            <a:r>
              <a:rPr lang="en-US" dirty="0" smtClean="0">
                <a:latin typeface="Arial"/>
                <a:cs typeface="Arial"/>
              </a:rPr>
              <a:t>pathogens (transmission-virulence trade off)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06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1_medium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-5859"/>
            <a:ext cx="3979146" cy="6330459"/>
          </a:xfrm>
        </p:spPr>
      </p:pic>
      <p:sp>
        <p:nvSpPr>
          <p:cNvPr id="8" name="Rectangle 7"/>
          <p:cNvSpPr/>
          <p:nvPr/>
        </p:nvSpPr>
        <p:spPr>
          <a:xfrm>
            <a:off x="5562600" y="3352800"/>
            <a:ext cx="3810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6019800" y="3200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Poultry infected with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pullorum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62600" y="3657600"/>
            <a:ext cx="381000" cy="152400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019800" y="3581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Human cases of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typhimurium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562600" y="4038600"/>
            <a:ext cx="381000" cy="15240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6019800" y="3962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Human cases of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enteritidis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6400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Baumler</a:t>
            </a:r>
            <a:r>
              <a:rPr lang="en-US" dirty="0" smtClean="0"/>
              <a:t> et al. Science 287 (2000):50-52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86400" y="487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1980’s:</a:t>
            </a:r>
          </a:p>
          <a:p>
            <a:r>
              <a:rPr lang="en-US" i="1" dirty="0" smtClean="0"/>
              <a:t>R</a:t>
            </a:r>
            <a:r>
              <a:rPr lang="en-US" sz="1400" i="1" dirty="0" smtClean="0"/>
              <a:t>0</a:t>
            </a:r>
            <a:r>
              <a:rPr lang="en-US" dirty="0" smtClean="0"/>
              <a:t> for S. </a:t>
            </a:r>
            <a:r>
              <a:rPr lang="en-US" dirty="0" err="1" smtClean="0"/>
              <a:t>pullorum</a:t>
            </a:r>
            <a:r>
              <a:rPr lang="en-US" dirty="0" smtClean="0"/>
              <a:t>: 2.8</a:t>
            </a:r>
          </a:p>
          <a:p>
            <a:r>
              <a:rPr lang="en-US" i="1" dirty="0" smtClean="0"/>
              <a:t>R</a:t>
            </a:r>
            <a:r>
              <a:rPr lang="en-US" sz="1400" i="1" dirty="0" smtClean="0"/>
              <a:t>0</a:t>
            </a:r>
            <a:r>
              <a:rPr lang="en-US" dirty="0" smtClean="0"/>
              <a:t> for S. </a:t>
            </a:r>
            <a:r>
              <a:rPr lang="en-US" dirty="0" err="1" smtClean="0"/>
              <a:t>enteritidis</a:t>
            </a:r>
            <a:r>
              <a:rPr lang="en-US" dirty="0" smtClean="0"/>
              <a:t>: 1.05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3048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Salmonella </a:t>
            </a:r>
            <a:r>
              <a:rPr lang="en-US" sz="2400" dirty="0" smtClean="0">
                <a:solidFill>
                  <a:srgbClr val="FFFF00"/>
                </a:solidFill>
              </a:rPr>
              <a:t>serotypes trends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8" y="381000"/>
            <a:ext cx="866775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Mechanisms that favor coexistence ?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Phylodynamics</a:t>
            </a:r>
            <a:endParaRPr lang="en-US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6815137" cy="220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2057400" cy="329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76600"/>
            <a:ext cx="1797746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146" y="3830656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Strain-transcending immunity</a:t>
            </a:r>
          </a:p>
          <a:p>
            <a:endParaRPr lang="en-US" dirty="0" smtClean="0"/>
          </a:p>
          <a:p>
            <a:r>
              <a:rPr lang="en-US" dirty="0" smtClean="0"/>
              <a:t>Spatial-temporal epidemic dynamics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368991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Antigenic escape mutations</a:t>
            </a:r>
          </a:p>
          <a:p>
            <a:endParaRPr lang="en-US" dirty="0" smtClean="0"/>
          </a:p>
          <a:p>
            <a:r>
              <a:rPr lang="en-US" dirty="0" smtClean="0"/>
              <a:t>Continual immune selection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Grenfell et al. </a:t>
            </a:r>
            <a:r>
              <a:rPr lang="en-US" i="1" dirty="0" smtClean="0"/>
              <a:t>Science 303 (2004): 327-332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31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2-strain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model with partial cross-immunity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Recovery from one infection provides some limited protection to related strains. </a:t>
            </a:r>
          </a:p>
          <a:p>
            <a:r>
              <a:rPr lang="en-US" dirty="0" smtClean="0">
                <a:latin typeface="Arial"/>
                <a:cs typeface="Arial"/>
              </a:rPr>
              <a:t>Nature of cross-immunity: reduced susceptibility, reduced transmissibility, homogeneous or heterogeneous response.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4196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40386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Nis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0292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0386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50292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0386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Nri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50292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Nir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44958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Nrr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447800" y="4330988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447800" y="4711988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3276600" y="43309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3276600" y="53215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>
            <a:off x="5257800" y="433098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257800" y="532158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 flipV="1">
            <a:off x="7162800" y="4788188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>
            <a:off x="7086600" y="433098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3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5616"/>
              </p:ext>
            </p:extLst>
          </p:nvPr>
        </p:nvGraphicFramePr>
        <p:xfrm>
          <a:off x="685800" y="1142999"/>
          <a:ext cx="2895600" cy="538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3" imgW="1993680" imgH="3708360" progId="Equation.3">
                  <p:embed/>
                </p:oleObj>
              </mc:Choice>
              <mc:Fallback>
                <p:oleObj name="Equation" r:id="rId3" imgW="1993680" imgH="3708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2999"/>
                        <a:ext cx="2895600" cy="538544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1752600" y="24384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58674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26670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α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proportional reduction in the susceptibility to  strain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/>
          </a:p>
          <a:p>
            <a:r>
              <a:rPr lang="en-US" i="1" dirty="0" err="1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the proportional reduction in the transmission of strain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76200"/>
            <a:ext cx="882015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/>
                <a:cs typeface="Arial"/>
              </a:rPr>
              <a:t>2-strain model with partial cross-immunity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0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673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2-</a:t>
            </a:r>
            <a:r>
              <a:rPr lang="en-US" sz="3200" b="1" dirty="0" smtClean="0">
                <a:latin typeface="Arial"/>
                <a:cs typeface="Arial"/>
              </a:rPr>
              <a:t>strain model </a:t>
            </a:r>
            <a:r>
              <a:rPr lang="en-US" sz="3200" b="1" dirty="0" smtClean="0">
                <a:latin typeface="Arial"/>
                <a:cs typeface="Arial"/>
              </a:rPr>
              <a:t>with partial cross-immunity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143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types of equilibrium: (1) Disease free, (2) Only one strain is present, (3) Coexistence of both strains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286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strain can invade the equilibrium of the first strain if:</a:t>
            </a:r>
          </a:p>
          <a:p>
            <a:endParaRPr lang="en-US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89423"/>
              </p:ext>
            </p:extLst>
          </p:nvPr>
        </p:nvGraphicFramePr>
        <p:xfrm>
          <a:off x="4343400" y="3200400"/>
          <a:ext cx="432911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3047760" imgH="888840" progId="Equation.3">
                  <p:embed/>
                </p:oleObj>
              </mc:Choice>
              <mc:Fallback>
                <p:oleObj name="Equation" r:id="rId3" imgW="3047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00400"/>
                        <a:ext cx="4329112" cy="1319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4953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Invades if it has a greater reproduction number or the effects of cross-immunity are weak. </a:t>
            </a:r>
            <a:endParaRPr lang="en-US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65727"/>
              </p:ext>
            </p:extLst>
          </p:nvPr>
        </p:nvGraphicFramePr>
        <p:xfrm>
          <a:off x="685800" y="1142999"/>
          <a:ext cx="2895600" cy="538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5" imgW="1993680" imgH="3708360" progId="Equation.3">
                  <p:embed/>
                </p:oleObj>
              </mc:Choice>
              <mc:Fallback>
                <p:oleObj name="Equation" r:id="rId5" imgW="1993680" imgH="3708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2999"/>
                        <a:ext cx="2895600" cy="538544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1752600" y="24384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5867400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2-</a:t>
            </a:r>
            <a:r>
              <a:rPr lang="en-US" sz="3200" b="1" dirty="0" smtClean="0">
                <a:latin typeface="Arial"/>
                <a:cs typeface="Arial"/>
              </a:rPr>
              <a:t>strain model </a:t>
            </a:r>
            <a:r>
              <a:rPr lang="en-US" sz="3200" b="1" dirty="0" smtClean="0">
                <a:latin typeface="Arial"/>
                <a:cs typeface="Arial"/>
              </a:rPr>
              <a:t>with partial cross-</a:t>
            </a:r>
            <a:r>
              <a:rPr lang="en-US" sz="3200" b="1" dirty="0" smtClean="0">
                <a:latin typeface="Arial"/>
                <a:cs typeface="Arial"/>
              </a:rPr>
              <a:t>immunity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3246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White et al.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i="1" dirty="0" smtClean="0">
                <a:latin typeface="Arial"/>
                <a:cs typeface="Arial"/>
              </a:rPr>
              <a:t>Mathematical Medicine and Biology </a:t>
            </a:r>
            <a:r>
              <a:rPr lang="en-US" sz="2000" b="1" i="1" dirty="0" smtClean="0">
                <a:latin typeface="Arial"/>
                <a:cs typeface="Arial"/>
              </a:rPr>
              <a:t>15, 211-233 (1998).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5340410" cy="390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979" y="5029200"/>
            <a:ext cx="9001125" cy="128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76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Partial cross-immunity: </a:t>
            </a:r>
            <a:r>
              <a:rPr lang="en-US" b="1" dirty="0" smtClean="0"/>
              <a:t>model complexity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0574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Nis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30480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0574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0480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Nsr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20574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Nri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30480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Nir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2514600"/>
            <a:ext cx="914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Nrr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447800" y="2349788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447800" y="2730788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3276600" y="23497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3276600" y="33403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>
            <a:off x="5257800" y="234978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5257800" y="334038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 flipV="1">
            <a:off x="7162800" y="2806988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>
            <a:off x="7086600" y="234978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4400" y="40386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i="1" dirty="0" smtClean="0"/>
              <a:t>n</a:t>
            </a:r>
            <a:r>
              <a:rPr lang="en-US" sz="2800" dirty="0" smtClean="0"/>
              <a:t> interaction strains, an SIR model requires 3</a:t>
            </a:r>
            <a:r>
              <a:rPr lang="en-US" sz="2800" baseline="30000" dirty="0" smtClean="0"/>
              <a:t>n </a:t>
            </a:r>
            <a:r>
              <a:rPr lang="en-US" sz="2800" dirty="0" smtClean="0"/>
              <a:t>differential equations or (n+2)2 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 if co-infection is not assumed (as in the model above)</a:t>
            </a:r>
          </a:p>
        </p:txBody>
      </p:sp>
    </p:spTree>
    <p:extLst>
      <p:ext uri="{BB962C8B-B14F-4D97-AF65-F5344CB8AC3E}">
        <p14:creationId xmlns:p14="http://schemas.microsoft.com/office/powerpoint/2010/main" val="69727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Summary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When competing strains provide complete protection for each other, the strain with the largest </a:t>
            </a:r>
            <a:r>
              <a:rPr lang="en-US" i="1" dirty="0" smtClean="0">
                <a:latin typeface="Arial"/>
                <a:cs typeface="Arial"/>
              </a:rPr>
              <a:t>R</a:t>
            </a:r>
            <a:r>
              <a:rPr lang="en-US" i="1" baseline="-25000" dirty="0" smtClean="0">
                <a:latin typeface="Arial"/>
                <a:cs typeface="Arial"/>
              </a:rPr>
              <a:t>0</a:t>
            </a:r>
            <a:r>
              <a:rPr lang="en-US" dirty="0" smtClean="0">
                <a:latin typeface="Arial"/>
                <a:cs typeface="Arial"/>
              </a:rPr>
              <a:t> will force the other to extinction.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Numerous mechanisms favor the co-existence of strains in a host population.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Coexistence of competing strains is possible when their respective </a:t>
            </a:r>
            <a:r>
              <a:rPr lang="en-US" i="1" dirty="0" smtClean="0">
                <a:latin typeface="Arial"/>
                <a:cs typeface="Arial"/>
              </a:rPr>
              <a:t>R</a:t>
            </a:r>
            <a:r>
              <a:rPr lang="en-US" i="1" baseline="-25000" dirty="0" smtClean="0">
                <a:latin typeface="Arial"/>
                <a:cs typeface="Arial"/>
              </a:rPr>
              <a:t>0</a:t>
            </a:r>
            <a:r>
              <a:rPr lang="en-US" dirty="0" smtClean="0">
                <a:latin typeface="Arial"/>
                <a:cs typeface="Arial"/>
              </a:rPr>
              <a:t> are close and the level of cross-immunity  is weak.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Explain </a:t>
            </a:r>
            <a:r>
              <a:rPr lang="en-US" sz="2800" dirty="0" smtClean="0">
                <a:latin typeface="Arial"/>
                <a:cs typeface="Arial"/>
              </a:rPr>
              <a:t>why considering the multi-strain nature of pathogens is important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Explain the competitive exclusion principle for parasites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List mechanisms that favor co-existence of multiple strains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Explain how partial cross-immunity is addressed in a SIR model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Many diseases are caused by pathogens with multiple strains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846800" cy="4652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Large number of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cocirculating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strains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Pneumococcus (&gt; 90 strains)</a:t>
            </a: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/>
                <a:cs typeface="Arial"/>
              </a:rPr>
              <a:t>Meningococcus</a:t>
            </a:r>
            <a:r>
              <a:rPr lang="en-US" sz="2200" dirty="0" smtClean="0">
                <a:latin typeface="Arial"/>
                <a:cs typeface="Arial"/>
              </a:rPr>
              <a:t> (&gt;12 strains)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Rhinovirus (&gt;150 strains)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Small number of strains co-circulate and are displayed fast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Influenza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Small number of strains that co-exist for long period of time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Dengue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1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Interactions among strains are important to understand pathogen evolution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2895600" cy="463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71600"/>
            <a:ext cx="2667000" cy="469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862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Grenfell et al. </a:t>
            </a:r>
            <a:r>
              <a:rPr lang="en-US" i="1" dirty="0" smtClean="0"/>
              <a:t>Science 303 (2004): 327-332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480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4582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Does </a:t>
            </a:r>
            <a:r>
              <a:rPr lang="en-US" sz="3200" b="1" dirty="0" smtClean="0">
                <a:latin typeface="Arial"/>
                <a:cs typeface="Arial"/>
              </a:rPr>
              <a:t>serotype </a:t>
            </a:r>
            <a:r>
              <a:rPr lang="en-US" sz="3200" b="1" dirty="0">
                <a:latin typeface="Arial"/>
                <a:cs typeface="Arial"/>
              </a:rPr>
              <a:t>r</a:t>
            </a:r>
            <a:r>
              <a:rPr lang="en-US" sz="3200" b="1" dirty="0" smtClean="0">
                <a:latin typeface="Arial"/>
                <a:cs typeface="Arial"/>
              </a:rPr>
              <a:t>eplacement </a:t>
            </a:r>
            <a:r>
              <a:rPr lang="en-US" sz="3200" b="1" dirty="0">
                <a:latin typeface="Arial"/>
                <a:cs typeface="Arial"/>
              </a:rPr>
              <a:t>e</a:t>
            </a:r>
            <a:r>
              <a:rPr lang="en-US" sz="3200" b="1" dirty="0" smtClean="0">
                <a:latin typeface="Arial"/>
                <a:cs typeface="Arial"/>
              </a:rPr>
              <a:t>rode </a:t>
            </a:r>
            <a:r>
              <a:rPr lang="en-US" sz="3200" b="1" dirty="0">
                <a:latin typeface="Arial"/>
                <a:cs typeface="Arial"/>
              </a:rPr>
              <a:t>the b</a:t>
            </a:r>
            <a:r>
              <a:rPr lang="en-US" sz="3200" b="1" dirty="0" smtClean="0">
                <a:latin typeface="Arial"/>
                <a:cs typeface="Arial"/>
              </a:rPr>
              <a:t>enefits of pneumococcal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smtClean="0">
                <a:latin typeface="Arial"/>
                <a:cs typeface="Arial"/>
              </a:rPr>
              <a:t>vaccination</a:t>
            </a:r>
            <a:r>
              <a:rPr lang="en-US" sz="3200" b="1" dirty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4" name="Content Placeholder 3" descr="Insigh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4" r="-17454"/>
          <a:stretch>
            <a:fillRect/>
          </a:stretch>
        </p:blipFill>
        <p:spPr>
          <a:xfrm>
            <a:off x="493173" y="1447800"/>
            <a:ext cx="7944389" cy="4503738"/>
          </a:xfrm>
        </p:spPr>
      </p:pic>
      <p:sp>
        <p:nvSpPr>
          <p:cNvPr id="5" name="Rectangle 4"/>
          <p:cNvSpPr/>
          <p:nvPr/>
        </p:nvSpPr>
        <p:spPr>
          <a:xfrm>
            <a:off x="76200" y="6211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blogs.nejm.org</a:t>
            </a:r>
            <a:r>
              <a:rPr lang="en-US" dirty="0"/>
              <a:t>/now/</a:t>
            </a:r>
            <a:r>
              <a:rPr lang="en-US" dirty="0" err="1"/>
              <a:t>index.php</a:t>
            </a:r>
            <a:r>
              <a:rPr lang="en-US" dirty="0"/>
              <a:t>/does-serotype-replacement-erode-the-benefits-of-pneumococcal-vaccination/2013/07/10/</a:t>
            </a:r>
          </a:p>
        </p:txBody>
      </p:sp>
    </p:spTree>
    <p:extLst>
      <p:ext uri="{BB962C8B-B14F-4D97-AF65-F5344CB8AC3E}">
        <p14:creationId xmlns:p14="http://schemas.microsoft.com/office/powerpoint/2010/main" val="25172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1-strain endemic model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4800" y="6477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**s,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and r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proportions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1371600"/>
            <a:ext cx="5562600" cy="3134261"/>
            <a:chOff x="381000" y="1371600"/>
            <a:chExt cx="5562600" cy="3134261"/>
          </a:xfrm>
        </p:grpSpPr>
        <p:sp>
          <p:nvSpPr>
            <p:cNvPr id="2" name="Rectangle 1"/>
            <p:cNvSpPr/>
            <p:nvPr/>
          </p:nvSpPr>
          <p:spPr>
            <a:xfrm>
              <a:off x="381000" y="1371600"/>
              <a:ext cx="5562600" cy="3134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hape 10"/>
            <p:cNvCxnSpPr/>
            <p:nvPr/>
          </p:nvCxnSpPr>
          <p:spPr>
            <a:xfrm rot="16200000" flipH="1" flipV="1">
              <a:off x="2463220" y="1834585"/>
              <a:ext cx="319483" cy="1050066"/>
            </a:xfrm>
            <a:prstGeom prst="curvedConnector4">
              <a:avLst>
                <a:gd name="adj1" fmla="val -115466"/>
                <a:gd name="adj2" fmla="val 93328"/>
              </a:avLst>
            </a:prstGeom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57200" y="1752600"/>
              <a:ext cx="5054811" cy="1638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525564" y="2190559"/>
              <a:ext cx="1033659" cy="689552"/>
              <a:chOff x="242" y="1001"/>
              <a:chExt cx="756" cy="518"/>
            </a:xfrm>
          </p:grpSpPr>
          <p:grpSp>
            <p:nvGrpSpPr>
              <p:cNvPr id="1032" name="Group 8"/>
              <p:cNvGrpSpPr>
                <a:grpSpLocks/>
              </p:cNvGrpSpPr>
              <p:nvPr/>
            </p:nvGrpSpPr>
            <p:grpSpPr bwMode="auto">
              <a:xfrm>
                <a:off x="242" y="1001"/>
                <a:ext cx="756" cy="518"/>
                <a:chOff x="242" y="1001"/>
                <a:chExt cx="756" cy="518"/>
              </a:xfrm>
            </p:grpSpPr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Rectangle 7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36" y="1141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2657144" y="2190559"/>
              <a:ext cx="1033659" cy="689552"/>
              <a:chOff x="1801" y="1001"/>
              <a:chExt cx="756" cy="518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1801" y="1001"/>
                <a:ext cx="756" cy="518"/>
                <a:chOff x="1801" y="1001"/>
                <a:chExt cx="756" cy="518"/>
              </a:xfrm>
            </p:grpSpPr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2094" y="1141"/>
                <a:ext cx="18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4528941" y="2190559"/>
              <a:ext cx="1033659" cy="689552"/>
              <a:chOff x="3170" y="1001"/>
              <a:chExt cx="756" cy="518"/>
            </a:xfrm>
          </p:grpSpPr>
          <p:grpSp>
            <p:nvGrpSpPr>
              <p:cNvPr id="1042" name="Group 18"/>
              <p:cNvGrpSpPr>
                <a:grpSpLocks/>
              </p:cNvGrpSpPr>
              <p:nvPr/>
            </p:nvGrpSpPr>
            <p:grpSpPr bwMode="auto">
              <a:xfrm>
                <a:off x="3170" y="1001"/>
                <a:ext cx="756" cy="518"/>
                <a:chOff x="3170" y="1001"/>
                <a:chExt cx="756" cy="518"/>
              </a:xfrm>
            </p:grpSpPr>
            <p:sp>
              <p:nvSpPr>
                <p:cNvPr id="1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Rectangle 17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3464" y="1141"/>
                <a:ext cx="27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5" name="Freeform 21"/>
            <p:cNvSpPr>
              <a:spLocks noEditPoints="1"/>
            </p:cNvSpPr>
            <p:nvPr/>
          </p:nvSpPr>
          <p:spPr bwMode="auto">
            <a:xfrm>
              <a:off x="1559223" y="2464782"/>
              <a:ext cx="1097921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auto">
            <a:xfrm>
              <a:off x="3690803" y="2464782"/>
              <a:ext cx="838139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1002743" y="1815166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938480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EditPoints="1"/>
            </p:cNvSpPr>
            <p:nvPr/>
          </p:nvSpPr>
          <p:spPr bwMode="auto">
            <a:xfrm>
              <a:off x="4941858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250219" y="1807179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185957" y="305982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5189335" y="2997255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1895572" y="2182572"/>
              <a:ext cx="239273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4027152" y="2120006"/>
              <a:ext cx="221498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525564" y="2190559"/>
              <a:ext cx="1033659" cy="689552"/>
              <a:chOff x="242" y="1001"/>
              <a:chExt cx="756" cy="518"/>
            </a:xfrm>
          </p:grpSpPr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927542" y="2376924"/>
              <a:ext cx="334982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3" name="Group 39"/>
            <p:cNvGrpSpPr>
              <a:grpSpLocks/>
            </p:cNvGrpSpPr>
            <p:nvPr/>
          </p:nvGrpSpPr>
          <p:grpSpPr bwMode="auto">
            <a:xfrm>
              <a:off x="525564" y="2190559"/>
              <a:ext cx="1033659" cy="689552"/>
              <a:chOff x="242" y="1001"/>
              <a:chExt cx="756" cy="518"/>
            </a:xfrm>
          </p:grpSpPr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927542" y="2376924"/>
              <a:ext cx="334982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7" name="Group 43"/>
            <p:cNvGrpSpPr>
              <a:grpSpLocks/>
            </p:cNvGrpSpPr>
            <p:nvPr/>
          </p:nvGrpSpPr>
          <p:grpSpPr bwMode="auto">
            <a:xfrm>
              <a:off x="2657144" y="2190559"/>
              <a:ext cx="1033659" cy="689552"/>
              <a:chOff x="1801" y="1001"/>
              <a:chExt cx="756" cy="518"/>
            </a:xfrm>
          </p:grpSpPr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057755" y="2376924"/>
              <a:ext cx="257047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1" name="Group 47"/>
            <p:cNvGrpSpPr>
              <a:grpSpLocks/>
            </p:cNvGrpSpPr>
            <p:nvPr/>
          </p:nvGrpSpPr>
          <p:grpSpPr bwMode="auto">
            <a:xfrm>
              <a:off x="2657144" y="2190559"/>
              <a:ext cx="1033659" cy="689552"/>
              <a:chOff x="1801" y="1001"/>
              <a:chExt cx="756" cy="518"/>
            </a:xfrm>
          </p:grpSpPr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3057755" y="2376924"/>
              <a:ext cx="213997" cy="40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5" name="Group 51"/>
            <p:cNvGrpSpPr>
              <a:grpSpLocks/>
            </p:cNvGrpSpPr>
            <p:nvPr/>
          </p:nvGrpSpPr>
          <p:grpSpPr bwMode="auto">
            <a:xfrm>
              <a:off x="4528941" y="2190559"/>
              <a:ext cx="1033659" cy="689552"/>
              <a:chOff x="3170" y="1001"/>
              <a:chExt cx="756" cy="518"/>
            </a:xfrm>
          </p:grpSpPr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4930920" y="2376924"/>
              <a:ext cx="374633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9" name="Group 55"/>
            <p:cNvGrpSpPr>
              <a:grpSpLocks/>
            </p:cNvGrpSpPr>
            <p:nvPr/>
          </p:nvGrpSpPr>
          <p:grpSpPr bwMode="auto">
            <a:xfrm>
              <a:off x="4528941" y="2190559"/>
              <a:ext cx="1033659" cy="689552"/>
              <a:chOff x="3170" y="1001"/>
              <a:chExt cx="756" cy="518"/>
            </a:xfrm>
          </p:grpSpPr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4930920" y="2376924"/>
              <a:ext cx="374633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Freeform 57"/>
            <p:cNvSpPr>
              <a:spLocks noEditPoints="1"/>
            </p:cNvSpPr>
            <p:nvPr/>
          </p:nvSpPr>
          <p:spPr bwMode="auto">
            <a:xfrm>
              <a:off x="1559223" y="2464782"/>
              <a:ext cx="1097921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EditPoints="1"/>
            </p:cNvSpPr>
            <p:nvPr/>
          </p:nvSpPr>
          <p:spPr bwMode="auto">
            <a:xfrm>
              <a:off x="3690803" y="2464782"/>
              <a:ext cx="838139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EditPoints="1"/>
            </p:cNvSpPr>
            <p:nvPr/>
          </p:nvSpPr>
          <p:spPr bwMode="auto">
            <a:xfrm>
              <a:off x="1002743" y="1815166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EditPoints="1"/>
            </p:cNvSpPr>
            <p:nvPr/>
          </p:nvSpPr>
          <p:spPr bwMode="auto">
            <a:xfrm>
              <a:off x="938480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 noEditPoints="1"/>
            </p:cNvSpPr>
            <p:nvPr/>
          </p:nvSpPr>
          <p:spPr bwMode="auto">
            <a:xfrm>
              <a:off x="3200400" y="2895600"/>
              <a:ext cx="76200" cy="457200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EditPoints="1"/>
            </p:cNvSpPr>
            <p:nvPr/>
          </p:nvSpPr>
          <p:spPr bwMode="auto">
            <a:xfrm>
              <a:off x="4941858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1250219" y="1807179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1185957" y="305982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3429000" y="297180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189335" y="2997255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1895572" y="2182572"/>
              <a:ext cx="1565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027152" y="2120006"/>
              <a:ext cx="1410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Freeform 61"/>
            <p:cNvSpPr>
              <a:spLocks noEditPoints="1"/>
            </p:cNvSpPr>
            <p:nvPr/>
          </p:nvSpPr>
          <p:spPr bwMode="auto">
            <a:xfrm>
              <a:off x="2743200" y="2895600"/>
              <a:ext cx="76200" cy="396489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2895600" y="2971800"/>
              <a:ext cx="2393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205389"/>
              </p:ext>
            </p:extLst>
          </p:nvPr>
        </p:nvGraphicFramePr>
        <p:xfrm>
          <a:off x="5457825" y="3816350"/>
          <a:ext cx="2843213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" imgW="1384300" imgH="1384300" progId="Equation.3">
                  <p:embed/>
                </p:oleObj>
              </mc:Choice>
              <mc:Fallback>
                <p:oleObj name="Equation" r:id="rId3" imgW="13843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816350"/>
                        <a:ext cx="2843213" cy="2597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32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2-strain endemic model with complete </a:t>
            </a:r>
            <a:r>
              <a:rPr lang="en-US" sz="3200" b="1" dirty="0" smtClean="0">
                <a:latin typeface="Arial"/>
                <a:cs typeface="Arial"/>
              </a:rPr>
              <a:t>cross-immunity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05000" y="5105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Either strain confers lifelong immunity to both strains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No co</a:t>
            </a:r>
            <a:r>
              <a:rPr lang="en-US" smtClean="0">
                <a:solidFill>
                  <a:srgbClr val="FFFF00"/>
                </a:solidFill>
              </a:rPr>
              <a:t>-infection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1524000"/>
            <a:ext cx="5562600" cy="3134261"/>
            <a:chOff x="1828800" y="1524000"/>
            <a:chExt cx="5562600" cy="3134261"/>
          </a:xfrm>
        </p:grpSpPr>
        <p:sp>
          <p:nvSpPr>
            <p:cNvPr id="2" name="Rectangle 1"/>
            <p:cNvSpPr/>
            <p:nvPr/>
          </p:nvSpPr>
          <p:spPr>
            <a:xfrm>
              <a:off x="1828800" y="1524000"/>
              <a:ext cx="5562600" cy="3134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hape 10"/>
            <p:cNvCxnSpPr/>
            <p:nvPr/>
          </p:nvCxnSpPr>
          <p:spPr>
            <a:xfrm rot="16200000" flipH="1" flipV="1">
              <a:off x="4215820" y="1834585"/>
              <a:ext cx="319483" cy="1050066"/>
            </a:xfrm>
            <a:prstGeom prst="curvedConnector4">
              <a:avLst>
                <a:gd name="adj1" fmla="val -60000"/>
                <a:gd name="adj2" fmla="val 93328"/>
              </a:avLst>
            </a:prstGeom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09800" y="1752600"/>
              <a:ext cx="5054811" cy="1638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2278164" y="2190559"/>
              <a:ext cx="1033659" cy="689552"/>
              <a:chOff x="242" y="1001"/>
              <a:chExt cx="756" cy="518"/>
            </a:xfrm>
          </p:grpSpPr>
          <p:grpSp>
            <p:nvGrpSpPr>
              <p:cNvPr id="1032" name="Group 8"/>
              <p:cNvGrpSpPr>
                <a:grpSpLocks/>
              </p:cNvGrpSpPr>
              <p:nvPr/>
            </p:nvGrpSpPr>
            <p:grpSpPr bwMode="auto">
              <a:xfrm>
                <a:off x="242" y="1001"/>
                <a:ext cx="756" cy="518"/>
                <a:chOff x="242" y="1001"/>
                <a:chExt cx="756" cy="518"/>
              </a:xfrm>
            </p:grpSpPr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Rectangle 7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36" y="1141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4409744" y="2190559"/>
              <a:ext cx="1033659" cy="689552"/>
              <a:chOff x="1801" y="1001"/>
              <a:chExt cx="756" cy="518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1801" y="1001"/>
                <a:ext cx="756" cy="518"/>
                <a:chOff x="1801" y="1001"/>
                <a:chExt cx="756" cy="518"/>
              </a:xfrm>
            </p:grpSpPr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2094" y="1141"/>
                <a:ext cx="18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6281541" y="2190559"/>
              <a:ext cx="1033659" cy="689552"/>
              <a:chOff x="3170" y="1001"/>
              <a:chExt cx="756" cy="518"/>
            </a:xfrm>
          </p:grpSpPr>
          <p:grpSp>
            <p:nvGrpSpPr>
              <p:cNvPr id="1042" name="Group 18"/>
              <p:cNvGrpSpPr>
                <a:grpSpLocks/>
              </p:cNvGrpSpPr>
              <p:nvPr/>
            </p:nvGrpSpPr>
            <p:grpSpPr bwMode="auto">
              <a:xfrm>
                <a:off x="3170" y="1001"/>
                <a:ext cx="756" cy="518"/>
                <a:chOff x="3170" y="1001"/>
                <a:chExt cx="756" cy="518"/>
              </a:xfrm>
            </p:grpSpPr>
            <p:sp>
              <p:nvSpPr>
                <p:cNvPr id="1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Rectangle 17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3464" y="1141"/>
                <a:ext cx="27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5" name="Freeform 21"/>
            <p:cNvSpPr>
              <a:spLocks noEditPoints="1"/>
            </p:cNvSpPr>
            <p:nvPr/>
          </p:nvSpPr>
          <p:spPr bwMode="auto">
            <a:xfrm>
              <a:off x="3311823" y="2464782"/>
              <a:ext cx="1097921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auto">
            <a:xfrm>
              <a:off x="5443403" y="2464782"/>
              <a:ext cx="838139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2755343" y="1815166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2691080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EditPoints="1"/>
            </p:cNvSpPr>
            <p:nvPr/>
          </p:nvSpPr>
          <p:spPr bwMode="auto">
            <a:xfrm>
              <a:off x="4834966" y="405288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EditPoints="1"/>
            </p:cNvSpPr>
            <p:nvPr/>
          </p:nvSpPr>
          <p:spPr bwMode="auto">
            <a:xfrm>
              <a:off x="6694458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3002819" y="1807179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2938557" y="305982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 flipH="1">
              <a:off x="4953000" y="4180674"/>
              <a:ext cx="762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6941935" y="2997255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3648172" y="2182572"/>
              <a:ext cx="239273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5779752" y="2120006"/>
              <a:ext cx="221498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2278164" y="2190559"/>
              <a:ext cx="1033659" cy="689552"/>
              <a:chOff x="242" y="1001"/>
              <a:chExt cx="756" cy="518"/>
            </a:xfrm>
          </p:grpSpPr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2680142" y="2376924"/>
              <a:ext cx="334982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3" name="Group 39"/>
            <p:cNvGrpSpPr>
              <a:grpSpLocks/>
            </p:cNvGrpSpPr>
            <p:nvPr/>
          </p:nvGrpSpPr>
          <p:grpSpPr bwMode="auto">
            <a:xfrm>
              <a:off x="2278164" y="2190559"/>
              <a:ext cx="1033659" cy="689552"/>
              <a:chOff x="242" y="1001"/>
              <a:chExt cx="756" cy="518"/>
            </a:xfrm>
          </p:grpSpPr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2680142" y="2376924"/>
              <a:ext cx="334982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7" name="Group 43"/>
            <p:cNvGrpSpPr>
              <a:grpSpLocks/>
            </p:cNvGrpSpPr>
            <p:nvPr/>
          </p:nvGrpSpPr>
          <p:grpSpPr bwMode="auto">
            <a:xfrm>
              <a:off x="4409744" y="2190559"/>
              <a:ext cx="1033659" cy="689552"/>
              <a:chOff x="1801" y="1001"/>
              <a:chExt cx="756" cy="518"/>
            </a:xfrm>
          </p:grpSpPr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4810355" y="2376924"/>
              <a:ext cx="257047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1" name="Group 47"/>
            <p:cNvGrpSpPr>
              <a:grpSpLocks/>
            </p:cNvGrpSpPr>
            <p:nvPr/>
          </p:nvGrpSpPr>
          <p:grpSpPr bwMode="auto">
            <a:xfrm>
              <a:off x="4409744" y="2190559"/>
              <a:ext cx="1033659" cy="689552"/>
              <a:chOff x="1801" y="1001"/>
              <a:chExt cx="756" cy="518"/>
            </a:xfrm>
          </p:grpSpPr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4810355" y="2376924"/>
              <a:ext cx="213997" cy="40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5" name="Group 51"/>
            <p:cNvGrpSpPr>
              <a:grpSpLocks/>
            </p:cNvGrpSpPr>
            <p:nvPr/>
          </p:nvGrpSpPr>
          <p:grpSpPr bwMode="auto">
            <a:xfrm>
              <a:off x="6281541" y="2190559"/>
              <a:ext cx="1033659" cy="689552"/>
              <a:chOff x="3170" y="1001"/>
              <a:chExt cx="756" cy="518"/>
            </a:xfrm>
          </p:grpSpPr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6683520" y="2376924"/>
              <a:ext cx="374633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9" name="Group 55"/>
            <p:cNvGrpSpPr>
              <a:grpSpLocks/>
            </p:cNvGrpSpPr>
            <p:nvPr/>
          </p:nvGrpSpPr>
          <p:grpSpPr bwMode="auto">
            <a:xfrm>
              <a:off x="6281541" y="2190559"/>
              <a:ext cx="1033659" cy="689552"/>
              <a:chOff x="3170" y="1001"/>
              <a:chExt cx="756" cy="518"/>
            </a:xfrm>
          </p:grpSpPr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6683520" y="2376924"/>
              <a:ext cx="374633" cy="45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Freeform 57"/>
            <p:cNvSpPr>
              <a:spLocks noEditPoints="1"/>
            </p:cNvSpPr>
            <p:nvPr/>
          </p:nvSpPr>
          <p:spPr bwMode="auto">
            <a:xfrm>
              <a:off x="3311823" y="2464782"/>
              <a:ext cx="1097921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EditPoints="1"/>
            </p:cNvSpPr>
            <p:nvPr/>
          </p:nvSpPr>
          <p:spPr bwMode="auto">
            <a:xfrm>
              <a:off x="5443403" y="2464782"/>
              <a:ext cx="838139" cy="7854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EditPoints="1"/>
            </p:cNvSpPr>
            <p:nvPr/>
          </p:nvSpPr>
          <p:spPr bwMode="auto">
            <a:xfrm>
              <a:off x="2755343" y="1815166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EditPoints="1"/>
            </p:cNvSpPr>
            <p:nvPr/>
          </p:nvSpPr>
          <p:spPr bwMode="auto">
            <a:xfrm>
              <a:off x="2691080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 noEditPoints="1"/>
            </p:cNvSpPr>
            <p:nvPr/>
          </p:nvSpPr>
          <p:spPr bwMode="auto">
            <a:xfrm>
              <a:off x="4821293" y="2880111"/>
              <a:ext cx="79302" cy="278216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EditPoints="1"/>
            </p:cNvSpPr>
            <p:nvPr/>
          </p:nvSpPr>
          <p:spPr bwMode="auto">
            <a:xfrm>
              <a:off x="6694458" y="2880111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3002819" y="1807179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2938557" y="305982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4966224" y="2902740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6941935" y="2997255"/>
              <a:ext cx="246109" cy="34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648172" y="2182572"/>
              <a:ext cx="212616" cy="30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5779752" y="2120006"/>
              <a:ext cx="183624" cy="30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oup 47"/>
            <p:cNvGrpSpPr>
              <a:grpSpLocks/>
            </p:cNvGrpSpPr>
            <p:nvPr/>
          </p:nvGrpSpPr>
          <p:grpSpPr bwMode="auto">
            <a:xfrm>
              <a:off x="4441191" y="3350017"/>
              <a:ext cx="1033659" cy="689552"/>
              <a:chOff x="1801" y="1001"/>
              <a:chExt cx="756" cy="518"/>
            </a:xfrm>
          </p:grpSpPr>
          <p:sp>
            <p:nvSpPr>
              <p:cNvPr id="77" name="Rectangle 45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769336" y="3477811"/>
              <a:ext cx="213997" cy="400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5491257" y="2647154"/>
              <a:ext cx="787550" cy="102234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8"/>
            <p:cNvSpPr>
              <a:spLocks noChangeArrowheads="1"/>
            </p:cNvSpPr>
            <p:nvPr/>
          </p:nvSpPr>
          <p:spPr bwMode="auto">
            <a:xfrm>
              <a:off x="5688144" y="3477811"/>
              <a:ext cx="183624" cy="30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Arrow Connector 83"/>
            <p:cNvCxnSpPr>
              <a:stCxn id="1081" idx="7"/>
              <a:endCxn id="78" idx="1"/>
            </p:cNvCxnSpPr>
            <p:nvPr/>
          </p:nvCxnSpPr>
          <p:spPr>
            <a:xfrm>
              <a:off x="3312463" y="2464832"/>
              <a:ext cx="1128727" cy="12299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67"/>
            <p:cNvSpPr>
              <a:spLocks noChangeArrowheads="1"/>
            </p:cNvSpPr>
            <p:nvPr/>
          </p:nvSpPr>
          <p:spPr bwMode="auto">
            <a:xfrm>
              <a:off x="3784899" y="2647154"/>
              <a:ext cx="212616" cy="309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hape 86"/>
            <p:cNvCxnSpPr/>
            <p:nvPr/>
          </p:nvCxnSpPr>
          <p:spPr>
            <a:xfrm rot="10800000">
              <a:off x="3850528" y="3094430"/>
              <a:ext cx="918808" cy="2555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61"/>
            <p:cNvSpPr>
              <a:spLocks noEditPoints="1"/>
            </p:cNvSpPr>
            <p:nvPr/>
          </p:nvSpPr>
          <p:spPr bwMode="auto">
            <a:xfrm>
              <a:off x="5181600" y="2895600"/>
              <a:ext cx="79302" cy="278216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5"/>
            <p:cNvSpPr>
              <a:spLocks noEditPoints="1"/>
            </p:cNvSpPr>
            <p:nvPr/>
          </p:nvSpPr>
          <p:spPr bwMode="auto">
            <a:xfrm>
              <a:off x="5181600" y="4038600"/>
              <a:ext cx="80670" cy="37539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5"/>
            <p:cNvSpPr>
              <a:spLocks noChangeArrowheads="1"/>
            </p:cNvSpPr>
            <p:nvPr/>
          </p:nvSpPr>
          <p:spPr bwMode="auto">
            <a:xfrm>
              <a:off x="5257800" y="29718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65"/>
            <p:cNvSpPr>
              <a:spLocks noChangeArrowheads="1"/>
            </p:cNvSpPr>
            <p:nvPr/>
          </p:nvSpPr>
          <p:spPr bwMode="auto">
            <a:xfrm>
              <a:off x="5334000" y="41910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83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7800"/>
            <a:ext cx="5562600" cy="3134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75361"/>
              </p:ext>
            </p:extLst>
          </p:nvPr>
        </p:nvGraphicFramePr>
        <p:xfrm>
          <a:off x="5486400" y="3376862"/>
          <a:ext cx="3549650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1726920" imgH="1854000" progId="Equation.3">
                  <p:embed/>
                </p:oleObj>
              </mc:Choice>
              <mc:Fallback>
                <p:oleObj name="Equation" r:id="rId3" imgW="172692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76862"/>
                        <a:ext cx="3549650" cy="347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88"/>
          <p:cNvGrpSpPr/>
          <p:nvPr/>
        </p:nvGrpSpPr>
        <p:grpSpPr>
          <a:xfrm>
            <a:off x="381000" y="1447800"/>
            <a:ext cx="5105400" cy="2770188"/>
            <a:chOff x="381000" y="990600"/>
            <a:chExt cx="5927725" cy="3303588"/>
          </a:xfrm>
        </p:grpSpPr>
        <p:cxnSp>
          <p:nvCxnSpPr>
            <p:cNvPr id="11" name="Shape 10"/>
            <p:cNvCxnSpPr/>
            <p:nvPr/>
          </p:nvCxnSpPr>
          <p:spPr>
            <a:xfrm rot="16200000" flipH="1" flipV="1">
              <a:off x="2705100" y="1104900"/>
              <a:ext cx="381000" cy="1219200"/>
            </a:xfrm>
            <a:prstGeom prst="curvedConnector4">
              <a:avLst>
                <a:gd name="adj1" fmla="val -60000"/>
                <a:gd name="adj2" fmla="val 93328"/>
              </a:avLst>
            </a:prstGeom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1000" y="990600"/>
              <a:ext cx="5868988" cy="195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460375" y="1512888"/>
              <a:ext cx="1200150" cy="822325"/>
              <a:chOff x="242" y="1001"/>
              <a:chExt cx="756" cy="518"/>
            </a:xfrm>
          </p:grpSpPr>
          <p:grpSp>
            <p:nvGrpSpPr>
              <p:cNvPr id="1032" name="Group 8"/>
              <p:cNvGrpSpPr>
                <a:grpSpLocks/>
              </p:cNvGrpSpPr>
              <p:nvPr/>
            </p:nvGrpSpPr>
            <p:grpSpPr bwMode="auto">
              <a:xfrm>
                <a:off x="242" y="1001"/>
                <a:ext cx="756" cy="518"/>
                <a:chOff x="242" y="1001"/>
                <a:chExt cx="756" cy="518"/>
              </a:xfrm>
            </p:grpSpPr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Rectangle 7"/>
                <p:cNvSpPr>
                  <a:spLocks noChangeArrowheads="1"/>
                </p:cNvSpPr>
                <p:nvPr/>
              </p:nvSpPr>
              <p:spPr bwMode="auto">
                <a:xfrm>
                  <a:off x="242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36" y="1141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>
              <a:off x="2935288" y="1512888"/>
              <a:ext cx="1200150" cy="822325"/>
              <a:chOff x="1801" y="1001"/>
              <a:chExt cx="756" cy="518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1801" y="1001"/>
                <a:ext cx="756" cy="518"/>
                <a:chOff x="1801" y="1001"/>
                <a:chExt cx="756" cy="518"/>
              </a:xfrm>
            </p:grpSpPr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01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2094" y="1141"/>
                <a:ext cx="188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5108575" y="1512888"/>
              <a:ext cx="1200150" cy="822325"/>
              <a:chOff x="3170" y="1001"/>
              <a:chExt cx="756" cy="518"/>
            </a:xfrm>
          </p:grpSpPr>
          <p:grpSp>
            <p:nvGrpSpPr>
              <p:cNvPr id="1042" name="Group 18"/>
              <p:cNvGrpSpPr>
                <a:grpSpLocks/>
              </p:cNvGrpSpPr>
              <p:nvPr/>
            </p:nvGrpSpPr>
            <p:grpSpPr bwMode="auto">
              <a:xfrm>
                <a:off x="3170" y="1001"/>
                <a:ext cx="756" cy="518"/>
                <a:chOff x="3170" y="1001"/>
                <a:chExt cx="756" cy="518"/>
              </a:xfrm>
            </p:grpSpPr>
            <p:sp>
              <p:nvSpPr>
                <p:cNvPr id="1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Rectangle 17"/>
                <p:cNvSpPr>
                  <a:spLocks noChangeArrowheads="1"/>
                </p:cNvSpPr>
                <p:nvPr/>
              </p:nvSpPr>
              <p:spPr bwMode="auto">
                <a:xfrm>
                  <a:off x="3170" y="1001"/>
                  <a:ext cx="756" cy="518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3464" y="1141"/>
                <a:ext cx="27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5" name="Freeform 21"/>
            <p:cNvSpPr>
              <a:spLocks noEditPoints="1"/>
            </p:cNvSpPr>
            <p:nvPr/>
          </p:nvSpPr>
          <p:spPr bwMode="auto">
            <a:xfrm>
              <a:off x="1660525" y="1839913"/>
              <a:ext cx="1274763" cy="936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auto">
            <a:xfrm>
              <a:off x="4135438" y="1839913"/>
              <a:ext cx="973138" cy="936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1014413" y="106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939800" y="233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EditPoints="1"/>
            </p:cNvSpPr>
            <p:nvPr/>
          </p:nvSpPr>
          <p:spPr bwMode="auto">
            <a:xfrm>
              <a:off x="3429000" y="3733800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EditPoints="1"/>
            </p:cNvSpPr>
            <p:nvPr/>
          </p:nvSpPr>
          <p:spPr bwMode="auto">
            <a:xfrm>
              <a:off x="5588000" y="233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301750" y="1055688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227138" y="2549525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3657600" y="3886200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5875338" y="2474913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2051050" y="1503363"/>
              <a:ext cx="277813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4525963" y="1428750"/>
              <a:ext cx="257175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460375" y="1512888"/>
              <a:ext cx="1200150" cy="822325"/>
              <a:chOff x="242" y="1001"/>
              <a:chExt cx="756" cy="518"/>
            </a:xfrm>
          </p:grpSpPr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34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927100" y="1735138"/>
              <a:ext cx="388938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3" name="Group 39"/>
            <p:cNvGrpSpPr>
              <a:grpSpLocks/>
            </p:cNvGrpSpPr>
            <p:nvPr/>
          </p:nvGrpSpPr>
          <p:grpSpPr bwMode="auto">
            <a:xfrm>
              <a:off x="460375" y="1512888"/>
              <a:ext cx="1200150" cy="822325"/>
              <a:chOff x="242" y="1001"/>
              <a:chExt cx="756" cy="518"/>
            </a:xfrm>
          </p:grpSpPr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242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927100" y="1735138"/>
              <a:ext cx="388938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7" name="Group 43"/>
            <p:cNvGrpSpPr>
              <a:grpSpLocks/>
            </p:cNvGrpSpPr>
            <p:nvPr/>
          </p:nvGrpSpPr>
          <p:grpSpPr bwMode="auto">
            <a:xfrm>
              <a:off x="2935288" y="1512888"/>
              <a:ext cx="1200150" cy="822325"/>
              <a:chOff x="1801" y="1001"/>
              <a:chExt cx="756" cy="518"/>
            </a:xfrm>
          </p:grpSpPr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400425" y="1735138"/>
              <a:ext cx="298450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1" name="Group 47"/>
            <p:cNvGrpSpPr>
              <a:grpSpLocks/>
            </p:cNvGrpSpPr>
            <p:nvPr/>
          </p:nvGrpSpPr>
          <p:grpSpPr bwMode="auto">
            <a:xfrm>
              <a:off x="2935288" y="1512888"/>
              <a:ext cx="1200150" cy="822325"/>
              <a:chOff x="1801" y="1001"/>
              <a:chExt cx="756" cy="518"/>
            </a:xfrm>
          </p:grpSpPr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3400425" y="1735138"/>
              <a:ext cx="24846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5" name="Group 51"/>
            <p:cNvGrpSpPr>
              <a:grpSpLocks/>
            </p:cNvGrpSpPr>
            <p:nvPr/>
          </p:nvGrpSpPr>
          <p:grpSpPr bwMode="auto">
            <a:xfrm>
              <a:off x="5108575" y="1512888"/>
              <a:ext cx="1200150" cy="822325"/>
              <a:chOff x="3170" y="1001"/>
              <a:chExt cx="756" cy="518"/>
            </a:xfrm>
          </p:grpSpPr>
          <p:sp>
            <p:nvSpPr>
              <p:cNvPr id="1073" name="Rectangle 49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5575300" y="1735138"/>
              <a:ext cx="434975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9" name="Group 55"/>
            <p:cNvGrpSpPr>
              <a:grpSpLocks/>
            </p:cNvGrpSpPr>
            <p:nvPr/>
          </p:nvGrpSpPr>
          <p:grpSpPr bwMode="auto">
            <a:xfrm>
              <a:off x="5108575" y="1512888"/>
              <a:ext cx="1200150" cy="822325"/>
              <a:chOff x="3170" y="1001"/>
              <a:chExt cx="756" cy="518"/>
            </a:xfrm>
          </p:grpSpPr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54"/>
              <p:cNvSpPr>
                <a:spLocks noChangeArrowheads="1"/>
              </p:cNvSpPr>
              <p:nvPr/>
            </p:nvSpPr>
            <p:spPr bwMode="auto">
              <a:xfrm>
                <a:off x="3170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5575300" y="1735138"/>
              <a:ext cx="434975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Freeform 57"/>
            <p:cNvSpPr>
              <a:spLocks noEditPoints="1"/>
            </p:cNvSpPr>
            <p:nvPr/>
          </p:nvSpPr>
          <p:spPr bwMode="auto">
            <a:xfrm>
              <a:off x="1660525" y="1839913"/>
              <a:ext cx="1274763" cy="936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54" y="19"/>
                </a:cxn>
                <a:cxn ang="0">
                  <a:pos x="75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744" y="0"/>
                </a:cxn>
                <a:cxn ang="0">
                  <a:pos x="803" y="29"/>
                </a:cxn>
                <a:cxn ang="0">
                  <a:pos x="744" y="59"/>
                </a:cxn>
                <a:cxn ang="0">
                  <a:pos x="744" y="0"/>
                </a:cxn>
              </a:cxnLst>
              <a:rect l="0" t="0" r="r" b="b"/>
              <a:pathLst>
                <a:path w="803" h="59">
                  <a:moveTo>
                    <a:pt x="0" y="19"/>
                  </a:moveTo>
                  <a:lnTo>
                    <a:pt x="754" y="19"/>
                  </a:lnTo>
                  <a:lnTo>
                    <a:pt x="75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744" y="0"/>
                  </a:moveTo>
                  <a:lnTo>
                    <a:pt x="803" y="29"/>
                  </a:lnTo>
                  <a:lnTo>
                    <a:pt x="744" y="59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EditPoints="1"/>
            </p:cNvSpPr>
            <p:nvPr/>
          </p:nvSpPr>
          <p:spPr bwMode="auto">
            <a:xfrm>
              <a:off x="4135438" y="1839913"/>
              <a:ext cx="973138" cy="936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4" y="19"/>
                </a:cxn>
                <a:cxn ang="0">
                  <a:pos x="564" y="39"/>
                </a:cxn>
                <a:cxn ang="0">
                  <a:pos x="0" y="39"/>
                </a:cxn>
                <a:cxn ang="0">
                  <a:pos x="0" y="19"/>
                </a:cxn>
                <a:cxn ang="0">
                  <a:pos x="554" y="0"/>
                </a:cxn>
                <a:cxn ang="0">
                  <a:pos x="613" y="29"/>
                </a:cxn>
                <a:cxn ang="0">
                  <a:pos x="554" y="59"/>
                </a:cxn>
                <a:cxn ang="0">
                  <a:pos x="554" y="0"/>
                </a:cxn>
              </a:cxnLst>
              <a:rect l="0" t="0" r="r" b="b"/>
              <a:pathLst>
                <a:path w="613" h="59">
                  <a:moveTo>
                    <a:pt x="0" y="19"/>
                  </a:moveTo>
                  <a:lnTo>
                    <a:pt x="564" y="19"/>
                  </a:lnTo>
                  <a:lnTo>
                    <a:pt x="564" y="39"/>
                  </a:lnTo>
                  <a:lnTo>
                    <a:pt x="0" y="39"/>
                  </a:lnTo>
                  <a:lnTo>
                    <a:pt x="0" y="19"/>
                  </a:lnTo>
                  <a:close/>
                  <a:moveTo>
                    <a:pt x="554" y="0"/>
                  </a:moveTo>
                  <a:lnTo>
                    <a:pt x="613" y="29"/>
                  </a:lnTo>
                  <a:lnTo>
                    <a:pt x="554" y="5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EditPoints="1"/>
            </p:cNvSpPr>
            <p:nvPr/>
          </p:nvSpPr>
          <p:spPr bwMode="auto">
            <a:xfrm>
              <a:off x="1014413" y="106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EditPoints="1"/>
            </p:cNvSpPr>
            <p:nvPr/>
          </p:nvSpPr>
          <p:spPr bwMode="auto">
            <a:xfrm>
              <a:off x="939800" y="233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 noEditPoints="1"/>
            </p:cNvSpPr>
            <p:nvPr/>
          </p:nvSpPr>
          <p:spPr bwMode="auto">
            <a:xfrm>
              <a:off x="3413125" y="2335213"/>
              <a:ext cx="92075" cy="3317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20" y="233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30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20" y="233"/>
                  </a:lnTo>
                  <a:lnTo>
                    <a:pt x="20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30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EditPoints="1"/>
            </p:cNvSpPr>
            <p:nvPr/>
          </p:nvSpPr>
          <p:spPr bwMode="auto">
            <a:xfrm>
              <a:off x="5588000" y="2335213"/>
              <a:ext cx="93663" cy="44767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233"/>
                </a:cxn>
                <a:cxn ang="0">
                  <a:pos x="19" y="233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59" y="223"/>
                </a:cxn>
                <a:cxn ang="0">
                  <a:pos x="29" y="282"/>
                </a:cxn>
                <a:cxn ang="0">
                  <a:pos x="0" y="223"/>
                </a:cxn>
                <a:cxn ang="0">
                  <a:pos x="59" y="223"/>
                </a:cxn>
              </a:cxnLst>
              <a:rect l="0" t="0" r="r" b="b"/>
              <a:pathLst>
                <a:path w="59" h="282">
                  <a:moveTo>
                    <a:pt x="39" y="0"/>
                  </a:moveTo>
                  <a:lnTo>
                    <a:pt x="39" y="233"/>
                  </a:lnTo>
                  <a:lnTo>
                    <a:pt x="19" y="233"/>
                  </a:lnTo>
                  <a:lnTo>
                    <a:pt x="19" y="0"/>
                  </a:lnTo>
                  <a:lnTo>
                    <a:pt x="39" y="0"/>
                  </a:lnTo>
                  <a:close/>
                  <a:moveTo>
                    <a:pt x="59" y="223"/>
                  </a:moveTo>
                  <a:lnTo>
                    <a:pt x="29" y="282"/>
                  </a:lnTo>
                  <a:lnTo>
                    <a:pt x="0" y="223"/>
                  </a:lnTo>
                  <a:lnTo>
                    <a:pt x="59" y="22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1301750" y="1055688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1227138" y="2549525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3581400" y="2362200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875338" y="2474913"/>
              <a:ext cx="285750" cy="40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μ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2051050" y="1503363"/>
              <a:ext cx="246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525963" y="1428750"/>
              <a:ext cx="213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oup 47"/>
            <p:cNvGrpSpPr>
              <a:grpSpLocks/>
            </p:cNvGrpSpPr>
            <p:nvPr/>
          </p:nvGrpSpPr>
          <p:grpSpPr bwMode="auto">
            <a:xfrm>
              <a:off x="2971800" y="2895600"/>
              <a:ext cx="1200150" cy="822325"/>
              <a:chOff x="1801" y="1001"/>
              <a:chExt cx="756" cy="518"/>
            </a:xfrm>
          </p:grpSpPr>
          <p:sp>
            <p:nvSpPr>
              <p:cNvPr id="77" name="Rectangle 45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solidFill>
                <a:srgbClr val="00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1801" y="1001"/>
                <a:ext cx="756" cy="51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3352800" y="3048000"/>
              <a:ext cx="24846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191000" y="2057400"/>
              <a:ext cx="914400" cy="12192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8"/>
            <p:cNvSpPr>
              <a:spLocks noChangeArrowheads="1"/>
            </p:cNvSpPr>
            <p:nvPr/>
          </p:nvSpPr>
          <p:spPr bwMode="auto">
            <a:xfrm>
              <a:off x="4419600" y="3048000"/>
              <a:ext cx="213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γ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Arrow Connector 83"/>
            <p:cNvCxnSpPr>
              <a:stCxn id="1081" idx="7"/>
              <a:endCxn id="78" idx="1"/>
            </p:cNvCxnSpPr>
            <p:nvPr/>
          </p:nvCxnSpPr>
          <p:spPr>
            <a:xfrm>
              <a:off x="1661269" y="1839972"/>
              <a:ext cx="1310531" cy="146679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67"/>
            <p:cNvSpPr>
              <a:spLocks noChangeArrowheads="1"/>
            </p:cNvSpPr>
            <p:nvPr/>
          </p:nvSpPr>
          <p:spPr bwMode="auto">
            <a:xfrm>
              <a:off x="2209800" y="2057400"/>
              <a:ext cx="246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β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hape 86"/>
            <p:cNvCxnSpPr/>
            <p:nvPr/>
          </p:nvCxnSpPr>
          <p:spPr>
            <a:xfrm rot="10800000">
              <a:off x="2286000" y="2590800"/>
              <a:ext cx="1066800" cy="3048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04800" y="6477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**s, I, and r denotes proportions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7200" y="5105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strain confers lifelong immunity to both</a:t>
            </a:r>
            <a:endParaRPr lang="en-US" dirty="0"/>
          </a:p>
        </p:txBody>
      </p:sp>
      <p:sp>
        <p:nvSpPr>
          <p:cNvPr id="85" name="Title 8"/>
          <p:cNvSpPr txBox="1">
            <a:spLocks/>
          </p:cNvSpPr>
          <p:nvPr/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latin typeface="Arial"/>
                <a:cs typeface="Arial"/>
              </a:rPr>
              <a:t>2-strain endemic model with complete cross-immunity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68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Complete cross-immunity leads to competitive exclusion</a:t>
            </a:r>
            <a:endParaRPr lang="en-US" b="1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78896"/>
              </p:ext>
            </p:extLst>
          </p:nvPr>
        </p:nvGraphicFramePr>
        <p:xfrm>
          <a:off x="2667000" y="1600200"/>
          <a:ext cx="2667000" cy="194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1218960" imgH="888840" progId="Equation.3">
                  <p:embed/>
                </p:oleObj>
              </mc:Choice>
              <mc:Fallback>
                <p:oleObj name="Equation" r:id="rId3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2667000" cy="19454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962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competing strains provide complete protection for each other, the strain with the largest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 forces the other strain to </a:t>
            </a:r>
            <a:r>
              <a:rPr lang="en-US" sz="2000" dirty="0" smtClean="0"/>
              <a:t>extinction.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510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Evolutionary implications?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4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4159</TotalTime>
  <Words>762</Words>
  <Application>Microsoft Macintosh PowerPoint</Application>
  <PresentationFormat>On-screen Show (4:3)</PresentationFormat>
  <Paragraphs>170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Depth</vt:lpstr>
      <vt:lpstr>Equation</vt:lpstr>
      <vt:lpstr>Microsoft Equation</vt:lpstr>
      <vt:lpstr>    Multi-strain models  </vt:lpstr>
      <vt:lpstr>Learning objectives</vt:lpstr>
      <vt:lpstr>Many diseases are caused by pathogens with multiple strains</vt:lpstr>
      <vt:lpstr>Interactions among strains are important to understand pathogen evolution</vt:lpstr>
      <vt:lpstr>Does serotype replacement erode the benefits of pneumococcal vaccination?</vt:lpstr>
      <vt:lpstr>1-strain endemic model</vt:lpstr>
      <vt:lpstr>2-strain endemic model with complete cross-immunity</vt:lpstr>
      <vt:lpstr>PowerPoint Presentation</vt:lpstr>
      <vt:lpstr>Complete cross-immunity leads to competitive exclusion</vt:lpstr>
      <vt:lpstr>Evolutionary implications of complete cross-immunity</vt:lpstr>
      <vt:lpstr>PowerPoint Presentation</vt:lpstr>
      <vt:lpstr>Mechanisms that favor coexistence ?</vt:lpstr>
      <vt:lpstr>Phylodynamics</vt:lpstr>
      <vt:lpstr>2-strain model with partial cross-immunity</vt:lpstr>
      <vt:lpstr>PowerPoint Presentation</vt:lpstr>
      <vt:lpstr>2-strain model with partial cross-immunity</vt:lpstr>
      <vt:lpstr>2-strain model with partial cross-immunity </vt:lpstr>
      <vt:lpstr>Partial cross-immunity: model complexity</vt:lpstr>
      <vt:lpstr>Summary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clanzas</cp:lastModifiedBy>
  <cp:revision>290</cp:revision>
  <cp:lastPrinted>2015-10-13T15:34:06Z</cp:lastPrinted>
  <dcterms:created xsi:type="dcterms:W3CDTF">2010-08-11T19:38:13Z</dcterms:created>
  <dcterms:modified xsi:type="dcterms:W3CDTF">2015-10-13T16:02:50Z</dcterms:modified>
</cp:coreProperties>
</file>