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9"/>
  </p:notesMasterIdLst>
  <p:handoutMasterIdLst>
    <p:handoutMasterId r:id="rId20"/>
  </p:handoutMasterIdLst>
  <p:sldIdLst>
    <p:sldId id="279" r:id="rId2"/>
    <p:sldId id="280" r:id="rId3"/>
    <p:sldId id="303" r:id="rId4"/>
    <p:sldId id="343" r:id="rId5"/>
    <p:sldId id="350" r:id="rId6"/>
    <p:sldId id="351" r:id="rId7"/>
    <p:sldId id="352" r:id="rId8"/>
    <p:sldId id="353" r:id="rId9"/>
    <p:sldId id="355" r:id="rId10"/>
    <p:sldId id="357" r:id="rId11"/>
    <p:sldId id="356" r:id="rId12"/>
    <p:sldId id="358" r:id="rId13"/>
    <p:sldId id="359" r:id="rId14"/>
    <p:sldId id="354" r:id="rId15"/>
    <p:sldId id="360" r:id="rId16"/>
    <p:sldId id="361" r:id="rId17"/>
    <p:sldId id="36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7" autoAdjust="0"/>
    <p:restoredTop sz="86401" autoAdjust="0"/>
  </p:normalViewPr>
  <p:slideViewPr>
    <p:cSldViewPr>
      <p:cViewPr varScale="1">
        <p:scale>
          <a:sx n="132" d="100"/>
          <a:sy n="132" d="100"/>
        </p:scale>
        <p:origin x="-1328" y="-120"/>
      </p:cViewPr>
      <p:guideLst>
        <p:guide orient="horz" pos="2160"/>
        <p:guide pos="2880"/>
      </p:guideLst>
    </p:cSldViewPr>
  </p:slideViewPr>
  <p:outlineViewPr>
    <p:cViewPr>
      <p:scale>
        <a:sx n="33" d="100"/>
        <a:sy n="33" d="100"/>
      </p:scale>
      <p:origin x="0" y="-157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C1E73-CABE-DC40-A7BD-81DF3E8B2AA1}" type="datetimeFigureOut">
              <a:rPr lang="en-US" smtClean="0"/>
              <a:t>10/12/15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48A94C-4A37-BA40-B312-27DAA92C6978}" type="slidenum">
              <a:rPr lang="en-US" smtClean="0"/>
              <a:t>‹#›</a:t>
            </a:fld>
            <a:endParaRPr lang="en-US"/>
          </a:p>
        </p:txBody>
      </p:sp>
    </p:spTree>
    <p:extLst>
      <p:ext uri="{BB962C8B-B14F-4D97-AF65-F5344CB8AC3E}">
        <p14:creationId xmlns:p14="http://schemas.microsoft.com/office/powerpoint/2010/main" val="76136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6E8A5B-EF14-4110-83BF-D29E53375E42}" type="slidenum">
              <a:rPr lang="en-US"/>
              <a:pPr>
                <a:defRPr/>
              </a:pPr>
              <a:t>‹#›</a:t>
            </a:fld>
            <a:endParaRPr lang="en-US"/>
          </a:p>
        </p:txBody>
      </p:sp>
    </p:spTree>
    <p:extLst>
      <p:ext uri="{BB962C8B-B14F-4D97-AF65-F5344CB8AC3E}">
        <p14:creationId xmlns:p14="http://schemas.microsoft.com/office/powerpoint/2010/main" val="372502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6E8A5B-EF14-4110-83BF-D29E53375E42}" type="slidenum">
              <a:rPr lang="en-US" smtClean="0"/>
              <a:pPr>
                <a:defRPr/>
              </a:pPr>
              <a:t>2</a:t>
            </a:fld>
            <a:endParaRPr lang="en-US"/>
          </a:p>
        </p:txBody>
      </p:sp>
    </p:spTree>
    <p:extLst>
      <p:ext uri="{BB962C8B-B14F-4D97-AF65-F5344CB8AC3E}">
        <p14:creationId xmlns:p14="http://schemas.microsoft.com/office/powerpoint/2010/main" val="194385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6E8A5B-EF14-4110-83BF-D29E53375E42}" type="slidenum">
              <a:rPr lang="en-US" smtClean="0"/>
              <a:pPr>
                <a:defRPr/>
              </a:pPr>
              <a:t>3</a:t>
            </a:fld>
            <a:endParaRPr lang="en-US"/>
          </a:p>
        </p:txBody>
      </p:sp>
    </p:spTree>
    <p:extLst>
      <p:ext uri="{BB962C8B-B14F-4D97-AF65-F5344CB8AC3E}">
        <p14:creationId xmlns:p14="http://schemas.microsoft.com/office/powerpoint/2010/main" val="356064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EF579B-C198-4174-8548-868A0A91A36D}" type="slidenum">
              <a:rPr lang="en-US" smtClean="0"/>
              <a:pPr>
                <a:defRPr/>
              </a:pPr>
              <a:t>‹#›</a:t>
            </a:fld>
            <a:endParaRPr lang="en-US"/>
          </a:p>
        </p:txBody>
      </p:sp>
    </p:spTree>
    <p:extLst>
      <p:ext uri="{BB962C8B-B14F-4D97-AF65-F5344CB8AC3E}">
        <p14:creationId xmlns:p14="http://schemas.microsoft.com/office/powerpoint/2010/main" val="301907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1021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33450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9158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51469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1330333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409103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224EF6-2163-4B9E-B0B6-4B4063CED978}" type="slidenum">
              <a:rPr lang="en-US" smtClean="0"/>
              <a:pPr>
                <a:defRPr/>
              </a:pPr>
              <a:t>‹#›</a:t>
            </a:fld>
            <a:endParaRPr lang="en-US"/>
          </a:p>
        </p:txBody>
      </p:sp>
    </p:spTree>
    <p:extLst>
      <p:ext uri="{BB962C8B-B14F-4D97-AF65-F5344CB8AC3E}">
        <p14:creationId xmlns:p14="http://schemas.microsoft.com/office/powerpoint/2010/main" val="313761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AFA90C8-566B-4548-BD7C-6F4E09108F00}" type="slidenum">
              <a:rPr lang="en-US" smtClean="0"/>
              <a:pPr>
                <a:defRPr/>
              </a:pPr>
              <a:t>‹#›</a:t>
            </a:fld>
            <a:endParaRPr lang="en-US"/>
          </a:p>
        </p:txBody>
      </p:sp>
    </p:spTree>
    <p:extLst>
      <p:ext uri="{BB962C8B-B14F-4D97-AF65-F5344CB8AC3E}">
        <p14:creationId xmlns:p14="http://schemas.microsoft.com/office/powerpoint/2010/main" val="377569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106B4E-F0BA-46F9-89C0-1B7A725982FC}" type="slidenum">
              <a:rPr lang="en-US" smtClean="0"/>
              <a:pPr>
                <a:defRPr/>
              </a:pPr>
              <a:t>‹#›</a:t>
            </a:fld>
            <a:endParaRPr lang="en-US"/>
          </a:p>
        </p:txBody>
      </p:sp>
    </p:spTree>
    <p:extLst>
      <p:ext uri="{BB962C8B-B14F-4D97-AF65-F5344CB8AC3E}">
        <p14:creationId xmlns:p14="http://schemas.microsoft.com/office/powerpoint/2010/main" val="12220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B211F5-B3EA-408D-84CA-1F069BBEC1DA}" type="slidenum">
              <a:rPr lang="en-US" smtClean="0"/>
              <a:pPr>
                <a:defRPr/>
              </a:pPr>
              <a:t>‹#›</a:t>
            </a:fld>
            <a:endParaRPr lang="en-US"/>
          </a:p>
        </p:txBody>
      </p:sp>
    </p:spTree>
    <p:extLst>
      <p:ext uri="{BB962C8B-B14F-4D97-AF65-F5344CB8AC3E}">
        <p14:creationId xmlns:p14="http://schemas.microsoft.com/office/powerpoint/2010/main" val="41333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31C640-3C2D-4CCD-A817-98B17D622A33}" type="slidenum">
              <a:rPr lang="en-US" smtClean="0"/>
              <a:pPr>
                <a:defRPr/>
              </a:pPr>
              <a:t>‹#›</a:t>
            </a:fld>
            <a:endParaRPr lang="en-US"/>
          </a:p>
        </p:txBody>
      </p:sp>
    </p:spTree>
    <p:extLst>
      <p:ext uri="{BB962C8B-B14F-4D97-AF65-F5344CB8AC3E}">
        <p14:creationId xmlns:p14="http://schemas.microsoft.com/office/powerpoint/2010/main" val="12868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B8BB89F-8C1F-4D23-913A-BC190955CE6F}" type="slidenum">
              <a:rPr lang="en-US" smtClean="0"/>
              <a:pPr>
                <a:defRPr/>
              </a:pPr>
              <a:t>‹#›</a:t>
            </a:fld>
            <a:endParaRPr lang="en-US"/>
          </a:p>
        </p:txBody>
      </p:sp>
    </p:spTree>
    <p:extLst>
      <p:ext uri="{BB962C8B-B14F-4D97-AF65-F5344CB8AC3E}">
        <p14:creationId xmlns:p14="http://schemas.microsoft.com/office/powerpoint/2010/main" val="414837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587B421-BE73-4F46-A154-5A9FC6937CFF}" type="slidenum">
              <a:rPr lang="en-US" smtClean="0"/>
              <a:pPr>
                <a:defRPr/>
              </a:pPr>
              <a:t>‹#›</a:t>
            </a:fld>
            <a:endParaRPr lang="en-US"/>
          </a:p>
        </p:txBody>
      </p:sp>
    </p:spTree>
    <p:extLst>
      <p:ext uri="{BB962C8B-B14F-4D97-AF65-F5344CB8AC3E}">
        <p14:creationId xmlns:p14="http://schemas.microsoft.com/office/powerpoint/2010/main" val="222724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403DD2F-2B71-4E1A-B0A5-73416694902C}" type="slidenum">
              <a:rPr lang="en-US" smtClean="0"/>
              <a:pPr>
                <a:defRPr/>
              </a:pPr>
              <a:t>‹#›</a:t>
            </a:fld>
            <a:endParaRPr lang="en-US"/>
          </a:p>
        </p:txBody>
      </p:sp>
    </p:spTree>
    <p:extLst>
      <p:ext uri="{BB962C8B-B14F-4D97-AF65-F5344CB8AC3E}">
        <p14:creationId xmlns:p14="http://schemas.microsoft.com/office/powerpoint/2010/main" val="39089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0611CF-A673-4832-915A-36C874DA1006}" type="slidenum">
              <a:rPr lang="en-US" smtClean="0"/>
              <a:pPr>
                <a:defRPr/>
              </a:pPr>
              <a:t>‹#›</a:t>
            </a:fld>
            <a:endParaRPr lang="en-US"/>
          </a:p>
        </p:txBody>
      </p:sp>
    </p:spTree>
    <p:extLst>
      <p:ext uri="{BB962C8B-B14F-4D97-AF65-F5344CB8AC3E}">
        <p14:creationId xmlns:p14="http://schemas.microsoft.com/office/powerpoint/2010/main" val="17678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2E62BD9-F34B-42D7-ACE4-DC9F382F35A7}" type="slidenum">
              <a:rPr lang="en-US" smtClean="0"/>
              <a:pPr>
                <a:defRPr/>
              </a:pPr>
              <a:t>‹#›</a:t>
            </a:fld>
            <a:endParaRPr lang="en-US"/>
          </a:p>
        </p:txBody>
      </p:sp>
    </p:spTree>
    <p:extLst>
      <p:ext uri="{BB962C8B-B14F-4D97-AF65-F5344CB8AC3E}">
        <p14:creationId xmlns:p14="http://schemas.microsoft.com/office/powerpoint/2010/main" val="38850587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30773012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gif"/><Relationship Id="rId10" Type="http://schemas.openxmlformats.org/officeDocument/2006/relationships/image" Target="../media/image9.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8305800" cy="2362200"/>
          </a:xfrm>
        </p:spPr>
        <p:txBody>
          <a:bodyPr>
            <a:normAutofit/>
          </a:bodyPr>
          <a:lstStyle/>
          <a:p>
            <a:pPr algn="l"/>
            <a:r>
              <a:rPr lang="en-US" sz="4000" b="1" dirty="0" smtClean="0"/>
              <a:t>   </a:t>
            </a:r>
            <a:br>
              <a:rPr lang="en-US" sz="4000" b="1" dirty="0" smtClean="0"/>
            </a:br>
            <a:r>
              <a:rPr lang="en-US" sz="6000" b="1" dirty="0" smtClean="0"/>
              <a:t>Models for </a:t>
            </a:r>
            <a:r>
              <a:rPr lang="en-US" sz="6000" b="1" dirty="0" err="1" smtClean="0"/>
              <a:t>macroparasites</a:t>
            </a:r>
            <a:r>
              <a:rPr lang="en-US" sz="6000" b="1" dirty="0"/>
              <a:t/>
            </a:r>
            <a:br>
              <a:rPr lang="en-US" sz="6000" b="1" dirty="0"/>
            </a:br>
            <a:endParaRPr lang="en-US" sz="6000" b="1" dirty="0"/>
          </a:p>
        </p:txBody>
      </p:sp>
      <p:sp>
        <p:nvSpPr>
          <p:cNvPr id="3" name="Subtitle 2"/>
          <p:cNvSpPr>
            <a:spLocks noGrp="1"/>
          </p:cNvSpPr>
          <p:nvPr>
            <p:ph type="subTitle" idx="1"/>
          </p:nvPr>
        </p:nvSpPr>
        <p:spPr>
          <a:xfrm>
            <a:off x="1295400" y="4572000"/>
            <a:ext cx="7086600" cy="1600200"/>
          </a:xfrm>
        </p:spPr>
        <p:txBody>
          <a:bodyPr/>
          <a:lstStyle/>
          <a:p>
            <a:r>
              <a:rPr lang="en-US" dirty="0" smtClean="0">
                <a:latin typeface="Arial" panose="020B0604020202020204" pitchFamily="34" charset="0"/>
                <a:cs typeface="Arial" panose="020B0604020202020204" pitchFamily="34" charset="0"/>
              </a:rPr>
              <a:t>Cristina </a:t>
            </a:r>
            <a:r>
              <a:rPr lang="en-US" dirty="0" err="1" smtClean="0">
                <a:latin typeface="Arial" panose="020B0604020202020204" pitchFamily="34" charset="0"/>
                <a:cs typeface="Arial" panose="020B0604020202020204" pitchFamily="34" charset="0"/>
              </a:rPr>
              <a:t>Lanzas</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CBS 810 Infectious disease modeling</a:t>
            </a:r>
          </a:p>
          <a:p>
            <a:r>
              <a:rPr lang="en-US" dirty="0" smtClean="0">
                <a:latin typeface="Arial" panose="020B0604020202020204" pitchFamily="34" charset="0"/>
                <a:cs typeface="Arial" panose="020B0604020202020204" pitchFamily="34" charset="0"/>
              </a:rPr>
              <a:t>2015</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461665"/>
          </a:xfrm>
          <a:prstGeom prst="rect">
            <a:avLst/>
          </a:prstGeom>
          <a:noFill/>
        </p:spPr>
        <p:txBody>
          <a:bodyPr wrap="square" rtlCol="0">
            <a:spAutoFit/>
          </a:bodyPr>
          <a:lstStyle/>
          <a:p>
            <a:r>
              <a:rPr lang="en-US" sz="2400" dirty="0" smtClean="0"/>
              <a:t>Model for nematode parasites in ruminants</a:t>
            </a:r>
            <a:endParaRPr lang="en-US" sz="2400" dirty="0"/>
          </a:p>
        </p:txBody>
      </p:sp>
      <p:pic>
        <p:nvPicPr>
          <p:cNvPr id="3" name="Picture 2"/>
          <p:cNvPicPr>
            <a:picLocks noChangeAspect="1"/>
          </p:cNvPicPr>
          <p:nvPr/>
        </p:nvPicPr>
        <p:blipFill>
          <a:blip r:embed="rId2"/>
          <a:stretch>
            <a:fillRect/>
          </a:stretch>
        </p:blipFill>
        <p:spPr>
          <a:xfrm>
            <a:off x="0" y="1358900"/>
            <a:ext cx="9144000" cy="4131013"/>
          </a:xfrm>
          <a:prstGeom prst="rect">
            <a:avLst/>
          </a:prstGeom>
        </p:spPr>
      </p:pic>
    </p:spTree>
    <p:extLst>
      <p:ext uri="{BB962C8B-B14F-4D97-AF65-F5344CB8AC3E}">
        <p14:creationId xmlns:p14="http://schemas.microsoft.com/office/powerpoint/2010/main" val="249580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1905000"/>
            <a:ext cx="8305800" cy="3065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110000"/>
              </a:lnSpc>
            </a:pPr>
            <a:r>
              <a:rPr lang="en-US" sz="2400" dirty="0" smtClean="0">
                <a:latin typeface="+mn-lt"/>
              </a:rPr>
              <a:t>Similar to </a:t>
            </a:r>
            <a:r>
              <a:rPr lang="en-US" sz="2400" b="1" dirty="0" smtClean="0">
                <a:latin typeface="+mn-lt"/>
              </a:rPr>
              <a:t>“Demographic” </a:t>
            </a:r>
            <a:r>
              <a:rPr lang="en-US" sz="2400" b="1" i="1" dirty="0">
                <a:latin typeface="+mn-lt"/>
              </a:rPr>
              <a:t>R</a:t>
            </a:r>
            <a:r>
              <a:rPr lang="en-US" sz="2400" b="1" baseline="-25000" dirty="0">
                <a:latin typeface="+mn-lt"/>
              </a:rPr>
              <a:t>0 </a:t>
            </a:r>
            <a:endParaRPr lang="en-US" sz="2400" b="1" dirty="0" smtClean="0">
              <a:latin typeface="+mn-lt"/>
            </a:endParaRPr>
          </a:p>
          <a:p>
            <a:pPr>
              <a:lnSpc>
                <a:spcPct val="110000"/>
              </a:lnSpc>
            </a:pPr>
            <a:r>
              <a:rPr lang="en-US" sz="2400" dirty="0" smtClean="0">
                <a:latin typeface="+mn-lt"/>
              </a:rPr>
              <a:t> </a:t>
            </a:r>
            <a:endParaRPr lang="en-US" sz="2400" dirty="0">
              <a:latin typeface="+mn-lt"/>
            </a:endParaRPr>
          </a:p>
          <a:p>
            <a:pPr>
              <a:lnSpc>
                <a:spcPct val="110000"/>
              </a:lnSpc>
            </a:pPr>
            <a:r>
              <a:rPr lang="en-US" sz="2400" i="1" dirty="0">
                <a:latin typeface="+mn-lt"/>
              </a:rPr>
              <a:t>R</a:t>
            </a:r>
            <a:r>
              <a:rPr lang="en-US" sz="2400" baseline="-25000" dirty="0">
                <a:latin typeface="+mn-lt"/>
              </a:rPr>
              <a:t>0</a:t>
            </a:r>
            <a:r>
              <a:rPr lang="en-US" sz="2400" dirty="0">
                <a:latin typeface="+mn-lt"/>
              </a:rPr>
              <a:t> is the </a:t>
            </a:r>
            <a:r>
              <a:rPr lang="en-US" sz="2400" dirty="0" smtClean="0">
                <a:latin typeface="+mn-lt"/>
              </a:rPr>
              <a:t>expected</a:t>
            </a:r>
            <a:r>
              <a:rPr lang="en-US" sz="2400" dirty="0" smtClean="0">
                <a:latin typeface="+mn-lt"/>
              </a:rPr>
              <a:t> </a:t>
            </a:r>
            <a:r>
              <a:rPr lang="en-US" sz="2400" dirty="0">
                <a:latin typeface="+mn-lt"/>
              </a:rPr>
              <a:t>number of </a:t>
            </a:r>
            <a:r>
              <a:rPr lang="en-US" sz="2400" dirty="0" smtClean="0">
                <a:latin typeface="+mn-lt"/>
              </a:rPr>
              <a:t>adult parasites</a:t>
            </a:r>
            <a:r>
              <a:rPr lang="en-US" sz="2400" dirty="0" smtClean="0">
                <a:latin typeface="+mn-lt"/>
              </a:rPr>
              <a:t> that reach </a:t>
            </a:r>
            <a:r>
              <a:rPr lang="en-US" sz="2400" dirty="0" smtClean="0">
                <a:solidFill>
                  <a:srgbClr val="FFFF00"/>
                </a:solidFill>
                <a:latin typeface="+mn-lt"/>
              </a:rPr>
              <a:t>reproductive maturity </a:t>
            </a:r>
            <a:r>
              <a:rPr lang="en-US" sz="2400" dirty="0" smtClean="0">
                <a:solidFill>
                  <a:srgbClr val="FFFFFF"/>
                </a:solidFill>
                <a:latin typeface="+mn-lt"/>
              </a:rPr>
              <a:t>produce by one adult parasite during </a:t>
            </a:r>
            <a:r>
              <a:rPr lang="en-US" sz="2400" dirty="0" smtClean="0">
                <a:solidFill>
                  <a:srgbClr val="FFFF00"/>
                </a:solidFill>
                <a:latin typeface="+mn-lt"/>
              </a:rPr>
              <a:t>its lifetime </a:t>
            </a:r>
            <a:r>
              <a:rPr lang="en-US" sz="2400" dirty="0" smtClean="0">
                <a:latin typeface="+mn-lt"/>
              </a:rPr>
              <a:t>in </a:t>
            </a:r>
            <a:r>
              <a:rPr lang="en-US" sz="2400" dirty="0">
                <a:latin typeface="+mn-lt"/>
              </a:rPr>
              <a:t>the </a:t>
            </a:r>
            <a:r>
              <a:rPr lang="en-US" sz="2400" dirty="0">
                <a:solidFill>
                  <a:srgbClr val="FFFF00"/>
                </a:solidFill>
                <a:latin typeface="+mn-lt"/>
              </a:rPr>
              <a:t>absence of density-dependent constraints </a:t>
            </a:r>
            <a:r>
              <a:rPr lang="en-US" sz="2400" dirty="0">
                <a:latin typeface="+mn-lt"/>
              </a:rPr>
              <a:t>on the parasite establishment, survival or reproduction.</a:t>
            </a:r>
          </a:p>
          <a:p>
            <a:pPr>
              <a:lnSpc>
                <a:spcPct val="110000"/>
              </a:lnSpc>
              <a:spcBef>
                <a:spcPct val="50000"/>
              </a:spcBef>
            </a:pPr>
            <a:endParaRPr lang="en-US" sz="2200" dirty="0"/>
          </a:p>
        </p:txBody>
      </p:sp>
      <p:sp>
        <p:nvSpPr>
          <p:cNvPr id="3" name="Text Box 3"/>
          <p:cNvSpPr txBox="1">
            <a:spLocks noChangeArrowheads="1"/>
          </p:cNvSpPr>
          <p:nvPr/>
        </p:nvSpPr>
        <p:spPr bwMode="auto">
          <a:xfrm>
            <a:off x="228599" y="301625"/>
            <a:ext cx="6172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spcBef>
                <a:spcPct val="50000"/>
              </a:spcBef>
            </a:pPr>
            <a:r>
              <a:rPr lang="en-US" sz="3600" b="1" i="1" dirty="0">
                <a:solidFill>
                  <a:srgbClr val="FFFF00"/>
                </a:solidFill>
                <a:latin typeface="+mn-lt"/>
              </a:rPr>
              <a:t>R</a:t>
            </a:r>
            <a:r>
              <a:rPr lang="en-US" sz="3600" b="1" baseline="-25000" dirty="0">
                <a:solidFill>
                  <a:srgbClr val="FFFF00"/>
                </a:solidFill>
                <a:latin typeface="+mn-lt"/>
              </a:rPr>
              <a:t>0</a:t>
            </a:r>
            <a:r>
              <a:rPr lang="en-US" sz="3600" b="1" dirty="0">
                <a:solidFill>
                  <a:srgbClr val="FFFF00"/>
                </a:solidFill>
                <a:latin typeface="+mn-lt"/>
              </a:rPr>
              <a:t> for </a:t>
            </a:r>
            <a:r>
              <a:rPr lang="en-US" sz="3600" b="1" dirty="0" err="1">
                <a:solidFill>
                  <a:srgbClr val="FFFF00"/>
                </a:solidFill>
                <a:latin typeface="+mn-lt"/>
              </a:rPr>
              <a:t>macroparasites</a:t>
            </a:r>
            <a:endParaRPr lang="en-US" sz="3600" dirty="0">
              <a:solidFill>
                <a:srgbClr val="FFFF00"/>
              </a:solidFill>
              <a:latin typeface="+mn-lt"/>
            </a:endParaRPr>
          </a:p>
        </p:txBody>
      </p:sp>
    </p:spTree>
    <p:extLst>
      <p:ext uri="{BB962C8B-B14F-4D97-AF65-F5344CB8AC3E}">
        <p14:creationId xmlns:p14="http://schemas.microsoft.com/office/powerpoint/2010/main" val="37709682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8599" y="301625"/>
            <a:ext cx="6172201"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spcBef>
                <a:spcPct val="50000"/>
              </a:spcBef>
            </a:pPr>
            <a:r>
              <a:rPr lang="en-US" sz="2600" b="1" i="1" dirty="0">
                <a:solidFill>
                  <a:srgbClr val="FFFF00"/>
                </a:solidFill>
                <a:latin typeface="+mn-lt"/>
              </a:rPr>
              <a:t>R</a:t>
            </a:r>
            <a:r>
              <a:rPr lang="en-US" sz="2600" b="1" baseline="-25000" dirty="0">
                <a:solidFill>
                  <a:srgbClr val="FFFF00"/>
                </a:solidFill>
                <a:latin typeface="+mn-lt"/>
              </a:rPr>
              <a:t>0</a:t>
            </a:r>
            <a:r>
              <a:rPr lang="en-US" sz="2600" b="1" dirty="0">
                <a:solidFill>
                  <a:srgbClr val="FFFF00"/>
                </a:solidFill>
                <a:latin typeface="+mn-lt"/>
              </a:rPr>
              <a:t> for </a:t>
            </a:r>
            <a:r>
              <a:rPr lang="en-US" sz="2600" b="1" dirty="0" err="1" smtClean="0">
                <a:solidFill>
                  <a:srgbClr val="FFFF00"/>
                </a:solidFill>
                <a:latin typeface="+mn-lt"/>
              </a:rPr>
              <a:t>macroparasites</a:t>
            </a:r>
            <a:endParaRPr lang="en-US" sz="2600" dirty="0">
              <a:solidFill>
                <a:srgbClr val="FFFF00"/>
              </a:solidFill>
              <a:latin typeface="+mn-lt"/>
            </a:endParaRPr>
          </a:p>
        </p:txBody>
      </p:sp>
      <p:sp>
        <p:nvSpPr>
          <p:cNvPr id="3" name="TextBox 2"/>
          <p:cNvSpPr txBox="1"/>
          <p:nvPr/>
        </p:nvSpPr>
        <p:spPr>
          <a:xfrm>
            <a:off x="381000" y="1066800"/>
            <a:ext cx="8229600" cy="923330"/>
          </a:xfrm>
          <a:prstGeom prst="rect">
            <a:avLst/>
          </a:prstGeom>
          <a:noFill/>
        </p:spPr>
        <p:txBody>
          <a:bodyPr wrap="square" rtlCol="0">
            <a:spAutoFit/>
          </a:bodyPr>
          <a:lstStyle/>
          <a:p>
            <a:r>
              <a:rPr lang="en-US" dirty="0" smtClean="0"/>
              <a:t>Choose a reference point in the life cycle (usually ‘being newborn’ or ‘becoming adult’) and calculate for one individual at the reference point, the expected number of offspring reaching the reference point (without density-dependent feedback effects)</a:t>
            </a:r>
            <a:endParaRPr lang="en-US" dirty="0"/>
          </a:p>
        </p:txBody>
      </p:sp>
      <p:sp>
        <p:nvSpPr>
          <p:cNvPr id="5" name="TextBox 4"/>
          <p:cNvSpPr txBox="1"/>
          <p:nvPr/>
        </p:nvSpPr>
        <p:spPr>
          <a:xfrm>
            <a:off x="1676400" y="3810000"/>
            <a:ext cx="2667000" cy="923330"/>
          </a:xfrm>
          <a:prstGeom prst="rect">
            <a:avLst/>
          </a:prstGeom>
          <a:noFill/>
        </p:spPr>
        <p:txBody>
          <a:bodyPr wrap="square" rtlCol="0">
            <a:spAutoFit/>
          </a:bodyPr>
          <a:lstStyle/>
          <a:p>
            <a:r>
              <a:rPr lang="en-US" dirty="0" smtClean="0"/>
              <a:t>Free living larvae produced during the lifespan of one adult</a:t>
            </a:r>
            <a:endParaRPr lang="en-US" dirty="0"/>
          </a:p>
        </p:txBody>
      </p:sp>
      <p:sp>
        <p:nvSpPr>
          <p:cNvPr id="6" name="TextBox 5"/>
          <p:cNvSpPr txBox="1"/>
          <p:nvPr/>
        </p:nvSpPr>
        <p:spPr>
          <a:xfrm>
            <a:off x="5029200" y="3810000"/>
            <a:ext cx="3048000" cy="923330"/>
          </a:xfrm>
          <a:prstGeom prst="rect">
            <a:avLst/>
          </a:prstGeom>
          <a:noFill/>
        </p:spPr>
        <p:txBody>
          <a:bodyPr wrap="square" rtlCol="0">
            <a:spAutoFit/>
          </a:bodyPr>
          <a:lstStyle/>
          <a:p>
            <a:r>
              <a:rPr lang="en-US" dirty="0" smtClean="0"/>
              <a:t>Probability of making into an adult during the lifespan of the free living larvae</a:t>
            </a:r>
            <a:endParaRPr lang="en-US" dirty="0"/>
          </a:p>
        </p:txBody>
      </p:sp>
      <p:pic>
        <p:nvPicPr>
          <p:cNvPr id="4" name="Picture 3"/>
          <p:cNvPicPr>
            <a:picLocks noChangeAspect="1"/>
          </p:cNvPicPr>
          <p:nvPr/>
        </p:nvPicPr>
        <p:blipFill>
          <a:blip r:embed="rId2"/>
          <a:stretch>
            <a:fillRect/>
          </a:stretch>
        </p:blipFill>
        <p:spPr>
          <a:xfrm>
            <a:off x="1828800" y="2438400"/>
            <a:ext cx="1727200" cy="1219200"/>
          </a:xfrm>
          <a:prstGeom prst="rect">
            <a:avLst/>
          </a:prstGeom>
        </p:spPr>
      </p:pic>
      <p:pic>
        <p:nvPicPr>
          <p:cNvPr id="7" name="Picture 6"/>
          <p:cNvPicPr>
            <a:picLocks noChangeAspect="1"/>
          </p:cNvPicPr>
          <p:nvPr/>
        </p:nvPicPr>
        <p:blipFill>
          <a:blip r:embed="rId3"/>
          <a:stretch>
            <a:fillRect/>
          </a:stretch>
        </p:blipFill>
        <p:spPr>
          <a:xfrm>
            <a:off x="5105400" y="2362200"/>
            <a:ext cx="2273300" cy="1320800"/>
          </a:xfrm>
          <a:prstGeom prst="rect">
            <a:avLst/>
          </a:prstGeom>
        </p:spPr>
      </p:pic>
      <p:pic>
        <p:nvPicPr>
          <p:cNvPr id="8" name="Picture 7"/>
          <p:cNvPicPr>
            <a:picLocks noChangeAspect="1"/>
          </p:cNvPicPr>
          <p:nvPr/>
        </p:nvPicPr>
        <p:blipFill>
          <a:blip r:embed="rId4"/>
          <a:stretch>
            <a:fillRect/>
          </a:stretch>
        </p:blipFill>
        <p:spPr>
          <a:xfrm>
            <a:off x="2971800" y="4953000"/>
            <a:ext cx="3581400" cy="1608595"/>
          </a:xfrm>
          <a:prstGeom prst="rect">
            <a:avLst/>
          </a:prstGeom>
        </p:spPr>
      </p:pic>
    </p:spTree>
    <p:extLst>
      <p:ext uri="{BB962C8B-B14F-4D97-AF65-F5344CB8AC3E}">
        <p14:creationId xmlns:p14="http://schemas.microsoft.com/office/powerpoint/2010/main" val="103467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1077218"/>
          </a:xfrm>
          <a:prstGeom prst="rect">
            <a:avLst/>
          </a:prstGeom>
          <a:noFill/>
        </p:spPr>
        <p:txBody>
          <a:bodyPr wrap="square" rtlCol="0">
            <a:spAutoFit/>
          </a:bodyPr>
          <a:lstStyle/>
          <a:p>
            <a:r>
              <a:rPr lang="en-US" sz="3200" dirty="0" smtClean="0"/>
              <a:t>Model for </a:t>
            </a:r>
            <a:r>
              <a:rPr lang="en-US" sz="3200" dirty="0" err="1" smtClean="0"/>
              <a:t>macroparasites</a:t>
            </a:r>
            <a:r>
              <a:rPr lang="en-US" sz="3200" dirty="0" smtClean="0"/>
              <a:t> (host-parasite feedbacks) </a:t>
            </a:r>
            <a:endParaRPr lang="en-US" sz="3200" dirty="0"/>
          </a:p>
        </p:txBody>
      </p:sp>
      <p:sp>
        <p:nvSpPr>
          <p:cNvPr id="3" name="TextBox 2"/>
          <p:cNvSpPr txBox="1"/>
          <p:nvPr/>
        </p:nvSpPr>
        <p:spPr>
          <a:xfrm>
            <a:off x="533400" y="1295400"/>
            <a:ext cx="8001000" cy="369332"/>
          </a:xfrm>
          <a:prstGeom prst="rect">
            <a:avLst/>
          </a:prstGeom>
          <a:noFill/>
        </p:spPr>
        <p:txBody>
          <a:bodyPr wrap="square" rtlCol="0">
            <a:spAutoFit/>
          </a:bodyPr>
          <a:lstStyle/>
          <a:p>
            <a:r>
              <a:rPr lang="en-US" dirty="0" err="1" smtClean="0"/>
              <a:t>Macroparasite</a:t>
            </a:r>
            <a:r>
              <a:rPr lang="en-US" dirty="0" smtClean="0"/>
              <a:t> with a direct life cycle</a:t>
            </a:r>
            <a:endParaRPr lang="en-US" dirty="0"/>
          </a:p>
        </p:txBody>
      </p:sp>
      <p:sp>
        <p:nvSpPr>
          <p:cNvPr id="4" name="Oval 3"/>
          <p:cNvSpPr/>
          <p:nvPr/>
        </p:nvSpPr>
        <p:spPr>
          <a:xfrm>
            <a:off x="2209800" y="2133600"/>
            <a:ext cx="1066800" cy="1066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p:cNvSpPr txBox="1"/>
          <p:nvPr/>
        </p:nvSpPr>
        <p:spPr>
          <a:xfrm>
            <a:off x="2438400" y="2343834"/>
            <a:ext cx="609600" cy="646331"/>
          </a:xfrm>
          <a:prstGeom prst="rect">
            <a:avLst/>
          </a:prstGeom>
          <a:noFill/>
        </p:spPr>
        <p:txBody>
          <a:bodyPr wrap="square" rtlCol="0">
            <a:spAutoFit/>
          </a:bodyPr>
          <a:lstStyle/>
          <a:p>
            <a:r>
              <a:rPr lang="en-US" sz="3600" b="1" dirty="0" smtClean="0"/>
              <a:t>H</a:t>
            </a:r>
            <a:endParaRPr lang="en-US" sz="3600" b="1" dirty="0"/>
          </a:p>
        </p:txBody>
      </p:sp>
      <p:cxnSp>
        <p:nvCxnSpPr>
          <p:cNvPr id="7" name="Straight Arrow Connector 6"/>
          <p:cNvCxnSpPr>
            <a:endCxn id="4" idx="2"/>
          </p:cNvCxnSpPr>
          <p:nvPr/>
        </p:nvCxnSpPr>
        <p:spPr>
          <a:xfrm>
            <a:off x="1219200" y="2666999"/>
            <a:ext cx="9906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4" idx="6"/>
          </p:cNvCxnSpPr>
          <p:nvPr/>
        </p:nvCxnSpPr>
        <p:spPr>
          <a:xfrm flipV="1">
            <a:off x="3276600" y="2666999"/>
            <a:ext cx="8382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197429" y="2122714"/>
            <a:ext cx="914400" cy="381000"/>
          </a:xfrm>
          <a:prstGeom prst="rect">
            <a:avLst/>
          </a:prstGeom>
          <a:noFill/>
        </p:spPr>
        <p:txBody>
          <a:bodyPr wrap="square" rtlCol="0">
            <a:spAutoFit/>
          </a:bodyPr>
          <a:lstStyle/>
          <a:p>
            <a:r>
              <a:rPr lang="en-US" dirty="0" smtClean="0"/>
              <a:t>Births</a:t>
            </a:r>
            <a:endParaRPr lang="en-US" dirty="0"/>
          </a:p>
        </p:txBody>
      </p:sp>
      <p:sp>
        <p:nvSpPr>
          <p:cNvPr id="11" name="TextBox 10"/>
          <p:cNvSpPr txBox="1"/>
          <p:nvPr/>
        </p:nvSpPr>
        <p:spPr>
          <a:xfrm>
            <a:off x="3298371" y="2153334"/>
            <a:ext cx="914400" cy="381000"/>
          </a:xfrm>
          <a:prstGeom prst="rect">
            <a:avLst/>
          </a:prstGeom>
          <a:noFill/>
        </p:spPr>
        <p:txBody>
          <a:bodyPr wrap="square" rtlCol="0">
            <a:spAutoFit/>
          </a:bodyPr>
          <a:lstStyle/>
          <a:p>
            <a:r>
              <a:rPr lang="en-US" dirty="0" smtClean="0"/>
              <a:t>Deaths</a:t>
            </a:r>
            <a:endParaRPr lang="en-US" dirty="0"/>
          </a:p>
        </p:txBody>
      </p:sp>
      <p:sp>
        <p:nvSpPr>
          <p:cNvPr id="12" name="TextBox 11"/>
          <p:cNvSpPr txBox="1"/>
          <p:nvPr/>
        </p:nvSpPr>
        <p:spPr>
          <a:xfrm>
            <a:off x="5257800" y="2364823"/>
            <a:ext cx="3124200" cy="369332"/>
          </a:xfrm>
          <a:prstGeom prst="rect">
            <a:avLst/>
          </a:prstGeom>
          <a:noFill/>
        </p:spPr>
        <p:txBody>
          <a:bodyPr wrap="square" rtlCol="0">
            <a:spAutoFit/>
          </a:bodyPr>
          <a:lstStyle/>
          <a:p>
            <a:r>
              <a:rPr lang="en-US" dirty="0" smtClean="0"/>
              <a:t>H(t): Definitive host population</a:t>
            </a:r>
            <a:endParaRPr lang="en-US" dirty="0"/>
          </a:p>
        </p:txBody>
      </p:sp>
      <p:sp>
        <p:nvSpPr>
          <p:cNvPr id="13" name="Oval 12"/>
          <p:cNvSpPr/>
          <p:nvPr/>
        </p:nvSpPr>
        <p:spPr>
          <a:xfrm>
            <a:off x="2275115" y="3505200"/>
            <a:ext cx="1066800" cy="1066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p:cNvSpPr txBox="1"/>
          <p:nvPr/>
        </p:nvSpPr>
        <p:spPr>
          <a:xfrm>
            <a:off x="2503715" y="3715434"/>
            <a:ext cx="609600" cy="646331"/>
          </a:xfrm>
          <a:prstGeom prst="rect">
            <a:avLst/>
          </a:prstGeom>
          <a:noFill/>
        </p:spPr>
        <p:txBody>
          <a:bodyPr wrap="square" rtlCol="0">
            <a:spAutoFit/>
          </a:bodyPr>
          <a:lstStyle/>
          <a:p>
            <a:r>
              <a:rPr lang="en-US" sz="3600" b="1" dirty="0"/>
              <a:t>P</a:t>
            </a:r>
          </a:p>
        </p:txBody>
      </p:sp>
      <p:cxnSp>
        <p:nvCxnSpPr>
          <p:cNvPr id="16" name="Straight Arrow Connector 15"/>
          <p:cNvCxnSpPr/>
          <p:nvPr/>
        </p:nvCxnSpPr>
        <p:spPr>
          <a:xfrm flipV="1">
            <a:off x="3363686" y="3910595"/>
            <a:ext cx="8382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152400" y="4355068"/>
            <a:ext cx="1589315" cy="369332"/>
          </a:xfrm>
          <a:prstGeom prst="rect">
            <a:avLst/>
          </a:prstGeom>
          <a:noFill/>
        </p:spPr>
        <p:txBody>
          <a:bodyPr wrap="square" rtlCol="0">
            <a:spAutoFit/>
          </a:bodyPr>
          <a:lstStyle/>
          <a:p>
            <a:r>
              <a:rPr lang="en-US" dirty="0" smtClean="0"/>
              <a:t>Transmission</a:t>
            </a:r>
            <a:endParaRPr lang="en-US" dirty="0"/>
          </a:p>
        </p:txBody>
      </p:sp>
      <p:sp>
        <p:nvSpPr>
          <p:cNvPr id="18" name="TextBox 17"/>
          <p:cNvSpPr txBox="1"/>
          <p:nvPr/>
        </p:nvSpPr>
        <p:spPr>
          <a:xfrm>
            <a:off x="3363686" y="3524934"/>
            <a:ext cx="914400" cy="381000"/>
          </a:xfrm>
          <a:prstGeom prst="rect">
            <a:avLst/>
          </a:prstGeom>
          <a:noFill/>
        </p:spPr>
        <p:txBody>
          <a:bodyPr wrap="square" rtlCol="0">
            <a:spAutoFit/>
          </a:bodyPr>
          <a:lstStyle/>
          <a:p>
            <a:r>
              <a:rPr lang="en-US" dirty="0" smtClean="0"/>
              <a:t>Deaths</a:t>
            </a:r>
            <a:endParaRPr lang="en-US" dirty="0"/>
          </a:p>
        </p:txBody>
      </p:sp>
      <p:sp>
        <p:nvSpPr>
          <p:cNvPr id="19" name="TextBox 18"/>
          <p:cNvSpPr txBox="1"/>
          <p:nvPr/>
        </p:nvSpPr>
        <p:spPr>
          <a:xfrm>
            <a:off x="5257800" y="3725929"/>
            <a:ext cx="3581400" cy="369332"/>
          </a:xfrm>
          <a:prstGeom prst="rect">
            <a:avLst/>
          </a:prstGeom>
          <a:noFill/>
        </p:spPr>
        <p:txBody>
          <a:bodyPr wrap="square" rtlCol="0">
            <a:spAutoFit/>
          </a:bodyPr>
          <a:lstStyle/>
          <a:p>
            <a:r>
              <a:rPr lang="en-US" dirty="0"/>
              <a:t>P</a:t>
            </a:r>
            <a:r>
              <a:rPr lang="en-US" dirty="0" smtClean="0"/>
              <a:t>(t): Parasite (Adults) population</a:t>
            </a:r>
            <a:endParaRPr lang="en-US" dirty="0"/>
          </a:p>
        </p:txBody>
      </p:sp>
      <p:sp>
        <p:nvSpPr>
          <p:cNvPr id="20" name="Oval 19"/>
          <p:cNvSpPr/>
          <p:nvPr/>
        </p:nvSpPr>
        <p:spPr>
          <a:xfrm>
            <a:off x="2231572" y="4876800"/>
            <a:ext cx="1066800" cy="1066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p:cNvSpPr txBox="1"/>
          <p:nvPr/>
        </p:nvSpPr>
        <p:spPr>
          <a:xfrm>
            <a:off x="2460172" y="5087034"/>
            <a:ext cx="609600" cy="646331"/>
          </a:xfrm>
          <a:prstGeom prst="rect">
            <a:avLst/>
          </a:prstGeom>
          <a:noFill/>
        </p:spPr>
        <p:txBody>
          <a:bodyPr wrap="square" rtlCol="0">
            <a:spAutoFit/>
          </a:bodyPr>
          <a:lstStyle/>
          <a:p>
            <a:r>
              <a:rPr lang="en-US" sz="3600" b="1" dirty="0" smtClean="0"/>
              <a:t>W</a:t>
            </a:r>
            <a:endParaRPr lang="en-US" sz="3600" b="1" dirty="0"/>
          </a:p>
        </p:txBody>
      </p:sp>
      <p:cxnSp>
        <p:nvCxnSpPr>
          <p:cNvPr id="24" name="Curved Connector 23"/>
          <p:cNvCxnSpPr>
            <a:stCxn id="20" idx="2"/>
            <a:endCxn id="13" idx="2"/>
          </p:cNvCxnSpPr>
          <p:nvPr/>
        </p:nvCxnSpPr>
        <p:spPr>
          <a:xfrm rot="10800000" flipH="1">
            <a:off x="2231571" y="4038600"/>
            <a:ext cx="43543" cy="1371600"/>
          </a:xfrm>
          <a:prstGeom prst="curvedConnector3">
            <a:avLst>
              <a:gd name="adj1" fmla="val -899998"/>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Curved Connector 25"/>
          <p:cNvCxnSpPr/>
          <p:nvPr/>
        </p:nvCxnSpPr>
        <p:spPr>
          <a:xfrm rot="10800000" flipH="1">
            <a:off x="3265715" y="4038600"/>
            <a:ext cx="43543" cy="1371600"/>
          </a:xfrm>
          <a:prstGeom prst="curvedConnector3">
            <a:avLst>
              <a:gd name="adj1" fmla="val 1199995"/>
            </a:avLst>
          </a:prstGeom>
          <a:ln>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3962400" y="4507468"/>
            <a:ext cx="2857500" cy="646331"/>
          </a:xfrm>
          <a:prstGeom prst="rect">
            <a:avLst/>
          </a:prstGeom>
          <a:noFill/>
        </p:spPr>
        <p:txBody>
          <a:bodyPr wrap="square" rtlCol="0">
            <a:spAutoFit/>
          </a:bodyPr>
          <a:lstStyle/>
          <a:p>
            <a:r>
              <a:rPr lang="en-US" dirty="0" smtClean="0"/>
              <a:t>Production of infected stages </a:t>
            </a:r>
            <a:endParaRPr lang="en-US" dirty="0"/>
          </a:p>
        </p:txBody>
      </p:sp>
      <p:sp>
        <p:nvSpPr>
          <p:cNvPr id="30" name="TextBox 29"/>
          <p:cNvSpPr txBox="1"/>
          <p:nvPr/>
        </p:nvSpPr>
        <p:spPr>
          <a:xfrm>
            <a:off x="4724400" y="5733365"/>
            <a:ext cx="4191000" cy="369332"/>
          </a:xfrm>
          <a:prstGeom prst="rect">
            <a:avLst/>
          </a:prstGeom>
          <a:noFill/>
        </p:spPr>
        <p:txBody>
          <a:bodyPr wrap="square" rtlCol="0">
            <a:spAutoFit/>
          </a:bodyPr>
          <a:lstStyle/>
          <a:p>
            <a:r>
              <a:rPr lang="en-US" dirty="0" smtClean="0"/>
              <a:t>W(t): Free living infective stage population</a:t>
            </a:r>
            <a:endParaRPr lang="en-US" dirty="0"/>
          </a:p>
        </p:txBody>
      </p:sp>
    </p:spTree>
    <p:extLst>
      <p:ext uri="{BB962C8B-B14F-4D97-AF65-F5344CB8AC3E}">
        <p14:creationId xmlns:p14="http://schemas.microsoft.com/office/powerpoint/2010/main" val="8036426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 y="0"/>
            <a:ext cx="9050639" cy="6858000"/>
          </a:xfrm>
          <a:prstGeom prst="rect">
            <a:avLst/>
          </a:prstGeom>
        </p:spPr>
      </p:pic>
    </p:spTree>
    <p:extLst>
      <p:ext uri="{BB962C8B-B14F-4D97-AF65-F5344CB8AC3E}">
        <p14:creationId xmlns:p14="http://schemas.microsoft.com/office/powerpoint/2010/main" val="406622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4300"/>
            <a:ext cx="9144000" cy="6618595"/>
          </a:xfrm>
          <a:prstGeom prst="rect">
            <a:avLst/>
          </a:prstGeom>
        </p:spPr>
      </p:pic>
    </p:spTree>
    <p:extLst>
      <p:ext uri="{BB962C8B-B14F-4D97-AF65-F5344CB8AC3E}">
        <p14:creationId xmlns:p14="http://schemas.microsoft.com/office/powerpoint/2010/main" val="10671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200" y="0"/>
            <a:ext cx="8729103" cy="6858000"/>
          </a:xfrm>
          <a:prstGeom prst="rect">
            <a:avLst/>
          </a:prstGeom>
        </p:spPr>
      </p:pic>
    </p:spTree>
    <p:extLst>
      <p:ext uri="{BB962C8B-B14F-4D97-AF65-F5344CB8AC3E}">
        <p14:creationId xmlns:p14="http://schemas.microsoft.com/office/powerpoint/2010/main" val="10522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143000"/>
            <a:ext cx="6019800" cy="369332"/>
          </a:xfrm>
          <a:prstGeom prst="rect">
            <a:avLst/>
          </a:prstGeom>
          <a:noFill/>
        </p:spPr>
        <p:txBody>
          <a:bodyPr wrap="square" rtlCol="0">
            <a:spAutoFit/>
          </a:bodyPr>
          <a:lstStyle/>
          <a:p>
            <a:r>
              <a:rPr lang="en-US" dirty="0" smtClean="0"/>
              <a:t>Some useful references</a:t>
            </a:r>
          </a:p>
        </p:txBody>
      </p:sp>
      <p:sp>
        <p:nvSpPr>
          <p:cNvPr id="3" name="Rectangle 2"/>
          <p:cNvSpPr/>
          <p:nvPr/>
        </p:nvSpPr>
        <p:spPr>
          <a:xfrm>
            <a:off x="457200" y="1219200"/>
            <a:ext cx="8153400" cy="4431983"/>
          </a:xfrm>
          <a:prstGeom prst="rect">
            <a:avLst/>
          </a:prstGeom>
        </p:spPr>
        <p:txBody>
          <a:bodyPr wrap="square">
            <a:spAutoFit/>
          </a:bodyPr>
          <a:lstStyle/>
          <a:p>
            <a:endParaRPr lang="en-US" sz="2400" dirty="0"/>
          </a:p>
          <a:p>
            <a:endParaRPr lang="en-US" sz="2400" dirty="0" smtClean="0"/>
          </a:p>
          <a:p>
            <a:pPr marL="285750" indent="-285750">
              <a:buFont typeface="Arial" pitchFamily="34" charset="0"/>
              <a:buChar char="•"/>
            </a:pPr>
            <a:r>
              <a:rPr lang="en-US" dirty="0" smtClean="0"/>
              <a:t>Hudson </a:t>
            </a:r>
            <a:r>
              <a:rPr lang="en-US" dirty="0"/>
              <a:t>PJ, Grenfell BT, Rizzoli A, </a:t>
            </a:r>
            <a:r>
              <a:rPr lang="en-US" dirty="0" err="1"/>
              <a:t>Heesterbeek</a:t>
            </a:r>
            <a:r>
              <a:rPr lang="en-US" dirty="0"/>
              <a:t> H, Dobson A (2002) The Ecology of Wildlife Diseases. New York, NY: Oxford University Press</a:t>
            </a:r>
            <a:r>
              <a:rPr lang="en-US" dirty="0" smtClean="0"/>
              <a:t>.</a:t>
            </a:r>
          </a:p>
          <a:p>
            <a:endParaRPr lang="en-US" dirty="0"/>
          </a:p>
          <a:p>
            <a:pPr marL="285750" indent="-285750">
              <a:buFont typeface="Arial" pitchFamily="34" charset="0"/>
              <a:buChar char="•"/>
            </a:pPr>
            <a:r>
              <a:rPr lang="en-US" dirty="0" smtClean="0"/>
              <a:t>Anderson </a:t>
            </a:r>
            <a:r>
              <a:rPr lang="en-US" dirty="0"/>
              <a:t>RM, May RM (1978) Regulation and Stability of Host-Parasite Population Interactions: I. Regulatory Processes. Journal of Animal Ecology 47: 219-247</a:t>
            </a:r>
            <a:r>
              <a:rPr lang="en-US" dirty="0" smtClean="0"/>
              <a:t>.</a:t>
            </a:r>
          </a:p>
          <a:p>
            <a:endParaRPr lang="en-US" dirty="0"/>
          </a:p>
          <a:p>
            <a:pPr marL="285750" indent="-285750">
              <a:buFont typeface="Arial" pitchFamily="34" charset="0"/>
              <a:buChar char="•"/>
            </a:pPr>
            <a:r>
              <a:rPr lang="en-US" dirty="0" smtClean="0"/>
              <a:t>May </a:t>
            </a:r>
            <a:r>
              <a:rPr lang="en-US" dirty="0"/>
              <a:t>RM, Anderson RM (1978) Regulation and Stability of Host-Parasite Population Interactions: II. Destabilizing Processes. Journal of Animal Ecology 47: 249-267</a:t>
            </a:r>
            <a:r>
              <a:rPr lang="en-US" dirty="0" smtClean="0"/>
              <a:t>.</a:t>
            </a:r>
          </a:p>
          <a:p>
            <a:endParaRPr lang="en-US" dirty="0"/>
          </a:p>
          <a:p>
            <a:pPr marL="285750" indent="-285750">
              <a:buFont typeface="Arial" pitchFamily="34" charset="0"/>
              <a:buChar char="•"/>
            </a:pPr>
            <a:r>
              <a:rPr lang="en-US" dirty="0" err="1" smtClean="0"/>
              <a:t>Heesterbeek</a:t>
            </a:r>
            <a:r>
              <a:rPr lang="en-US" dirty="0" smtClean="0"/>
              <a:t> </a:t>
            </a:r>
            <a:r>
              <a:rPr lang="en-US" dirty="0"/>
              <a:t>JA, Roberts MG (1995) Threshold quantities for </a:t>
            </a:r>
            <a:r>
              <a:rPr lang="en-US" dirty="0" err="1"/>
              <a:t>helminth</a:t>
            </a:r>
            <a:r>
              <a:rPr lang="en-US" dirty="0"/>
              <a:t> infections. J Math </a:t>
            </a:r>
            <a:r>
              <a:rPr lang="en-US" dirty="0" err="1"/>
              <a:t>Biol</a:t>
            </a:r>
            <a:r>
              <a:rPr lang="en-US" dirty="0"/>
              <a:t> 33: 415-434.</a:t>
            </a:r>
          </a:p>
        </p:txBody>
      </p:sp>
    </p:spTree>
    <p:extLst>
      <p:ext uri="{BB962C8B-B14F-4D97-AF65-F5344CB8AC3E}">
        <p14:creationId xmlns:p14="http://schemas.microsoft.com/office/powerpoint/2010/main" val="203079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Learning objectives</a:t>
            </a:r>
            <a:endParaRPr lang="en-US" b="1"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latin typeface="Arial"/>
                <a:cs typeface="Arial"/>
              </a:rPr>
              <a:t>Explain key characteristics of the dynamics of </a:t>
            </a:r>
            <a:r>
              <a:rPr lang="en-US" dirty="0" err="1" smtClean="0">
                <a:latin typeface="Arial"/>
                <a:cs typeface="Arial"/>
              </a:rPr>
              <a:t>macroparasites</a:t>
            </a:r>
            <a:r>
              <a:rPr lang="en-US" dirty="0" smtClean="0">
                <a:latin typeface="Arial"/>
                <a:cs typeface="Arial"/>
              </a:rPr>
              <a:t> (complex life-cycles, heterogeneity on the parasite burden, density-dependent constraints)</a:t>
            </a:r>
          </a:p>
          <a:p>
            <a:endParaRPr lang="en-US" dirty="0">
              <a:latin typeface="Arial"/>
              <a:cs typeface="Arial"/>
            </a:endParaRPr>
          </a:p>
          <a:p>
            <a:r>
              <a:rPr lang="en-US" dirty="0" smtClean="0">
                <a:latin typeface="Arial"/>
                <a:cs typeface="Arial"/>
              </a:rPr>
              <a:t>Define the basic reproduction number for </a:t>
            </a:r>
            <a:r>
              <a:rPr lang="en-US" dirty="0" err="1" smtClean="0">
                <a:latin typeface="Arial"/>
                <a:cs typeface="Arial"/>
              </a:rPr>
              <a:t>macroparasites</a:t>
            </a:r>
            <a:endParaRPr lang="en-US" dirty="0" smtClean="0">
              <a:latin typeface="Arial"/>
              <a:cs typeface="Arial"/>
            </a:endParaRPr>
          </a:p>
          <a:p>
            <a:endParaRPr lang="en-US" dirty="0">
              <a:latin typeface="Arial"/>
              <a:cs typeface="Arial"/>
            </a:endParaRPr>
          </a:p>
          <a:p>
            <a:r>
              <a:rPr lang="en-US" dirty="0" smtClean="0">
                <a:latin typeface="Arial"/>
                <a:cs typeface="Arial"/>
              </a:rPr>
              <a:t>Explain how host-parasite feedbacks are incorporated in </a:t>
            </a:r>
            <a:r>
              <a:rPr lang="en-US" dirty="0" err="1" smtClean="0">
                <a:latin typeface="Arial"/>
                <a:cs typeface="Arial"/>
              </a:rPr>
              <a:t>macroparasite</a:t>
            </a:r>
            <a:r>
              <a:rPr lang="en-US" dirty="0" smtClean="0">
                <a:latin typeface="Arial"/>
                <a:cs typeface="Arial"/>
              </a:rPr>
              <a:t> models. </a:t>
            </a:r>
            <a:endParaRPr lang="en-US"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0"/>
            <a:ext cx="7391400" cy="584775"/>
          </a:xfrm>
          <a:prstGeom prst="rect">
            <a:avLst/>
          </a:prstGeom>
          <a:noFill/>
        </p:spPr>
        <p:txBody>
          <a:bodyPr wrap="square" rtlCol="0">
            <a:spAutoFit/>
          </a:bodyPr>
          <a:lstStyle/>
          <a:p>
            <a:r>
              <a:rPr lang="en-US" sz="3200" b="1" dirty="0" smtClean="0"/>
              <a:t>Classification of infectious agents</a:t>
            </a:r>
            <a:endParaRPr lang="en-US" sz="3200" b="1" dirty="0"/>
          </a:p>
        </p:txBody>
      </p:sp>
      <p:sp>
        <p:nvSpPr>
          <p:cNvPr id="3" name="TextBox 2"/>
          <p:cNvSpPr txBox="1"/>
          <p:nvPr/>
        </p:nvSpPr>
        <p:spPr>
          <a:xfrm>
            <a:off x="218090" y="644935"/>
            <a:ext cx="3581400" cy="523220"/>
          </a:xfrm>
          <a:prstGeom prst="rect">
            <a:avLst/>
          </a:prstGeom>
          <a:noFill/>
        </p:spPr>
        <p:txBody>
          <a:bodyPr wrap="square" rtlCol="0">
            <a:spAutoFit/>
          </a:bodyPr>
          <a:lstStyle/>
          <a:p>
            <a:r>
              <a:rPr lang="en-US" sz="2800" b="1" dirty="0" smtClean="0">
                <a:solidFill>
                  <a:srgbClr val="FFFF00"/>
                </a:solidFill>
              </a:rPr>
              <a:t>MICROPARASITES</a:t>
            </a:r>
          </a:p>
        </p:txBody>
      </p:sp>
      <p:pic>
        <p:nvPicPr>
          <p:cNvPr id="6" name="Picture 12" descr="ebola"/>
          <p:cNvPicPr>
            <a:picLocks noChangeAspect="1" noChangeArrowheads="1"/>
          </p:cNvPicPr>
          <p:nvPr/>
        </p:nvPicPr>
        <p:blipFill>
          <a:blip r:embed="rId3" cstate="print"/>
          <a:srcRect/>
          <a:stretch>
            <a:fillRect/>
          </a:stretch>
        </p:blipFill>
        <p:spPr bwMode="auto">
          <a:xfrm>
            <a:off x="6172200" y="679965"/>
            <a:ext cx="1611014" cy="1447800"/>
          </a:xfrm>
          <a:prstGeom prst="rect">
            <a:avLst/>
          </a:prstGeom>
          <a:noFill/>
        </p:spPr>
      </p:pic>
      <p:sp>
        <p:nvSpPr>
          <p:cNvPr id="7" name="Text Box 7"/>
          <p:cNvSpPr txBox="1">
            <a:spLocks noChangeArrowheads="1"/>
          </p:cNvSpPr>
          <p:nvPr/>
        </p:nvSpPr>
        <p:spPr bwMode="auto">
          <a:xfrm>
            <a:off x="7705641" y="685800"/>
            <a:ext cx="1438359" cy="371513"/>
          </a:xfrm>
          <a:prstGeom prst="rect">
            <a:avLst/>
          </a:prstGeom>
          <a:noFill/>
          <a:ln w="38100">
            <a:noFill/>
            <a:miter lim="800000"/>
            <a:headEnd/>
            <a:tailEnd/>
          </a:ln>
          <a:effectLst/>
        </p:spPr>
        <p:txBody>
          <a:bodyPr wrap="square" lIns="90000" tIns="46800" rIns="90000" bIns="46800" anchor="ctr">
            <a:spAutoFit/>
          </a:bodyPr>
          <a:lstStyle/>
          <a:p>
            <a:pPr algn="ctr" eaLnBrk="0" hangingPunct="0"/>
            <a:r>
              <a:rPr lang="en-GB" i="1" dirty="0">
                <a:solidFill>
                  <a:srgbClr val="FFFF00"/>
                </a:solidFill>
              </a:rPr>
              <a:t>Ebola virus</a:t>
            </a:r>
          </a:p>
        </p:txBody>
      </p:sp>
      <p:sp>
        <p:nvSpPr>
          <p:cNvPr id="8" name="Rectangle 7"/>
          <p:cNvSpPr/>
          <p:nvPr/>
        </p:nvSpPr>
        <p:spPr>
          <a:xfrm>
            <a:off x="152400" y="4343400"/>
            <a:ext cx="3569182" cy="523220"/>
          </a:xfrm>
          <a:prstGeom prst="rect">
            <a:avLst/>
          </a:prstGeom>
        </p:spPr>
        <p:txBody>
          <a:bodyPr wrap="none">
            <a:spAutoFit/>
          </a:bodyPr>
          <a:lstStyle/>
          <a:p>
            <a:r>
              <a:rPr lang="en-US" sz="2800" b="1" dirty="0" smtClean="0"/>
              <a:t>MACROPARASITES</a:t>
            </a:r>
            <a:endParaRPr lang="en-US" sz="2800" b="1" dirty="0"/>
          </a:p>
        </p:txBody>
      </p:sp>
      <p:pic>
        <p:nvPicPr>
          <p:cNvPr id="13" name="Picture 27" descr="trypanosoma"/>
          <p:cNvPicPr>
            <a:picLocks noChangeAspect="1" noChangeArrowheads="1"/>
          </p:cNvPicPr>
          <p:nvPr/>
        </p:nvPicPr>
        <p:blipFill>
          <a:blip r:embed="rId4" cstate="print"/>
          <a:srcRect/>
          <a:stretch>
            <a:fillRect/>
          </a:stretch>
        </p:blipFill>
        <p:spPr bwMode="auto">
          <a:xfrm>
            <a:off x="304800" y="2514600"/>
            <a:ext cx="1447800" cy="1681163"/>
          </a:xfrm>
          <a:prstGeom prst="rect">
            <a:avLst/>
          </a:prstGeom>
          <a:noFill/>
        </p:spPr>
      </p:pic>
      <p:sp>
        <p:nvSpPr>
          <p:cNvPr id="14" name="Text Box 14"/>
          <p:cNvSpPr txBox="1">
            <a:spLocks noChangeArrowheads="1"/>
          </p:cNvSpPr>
          <p:nvPr/>
        </p:nvSpPr>
        <p:spPr bwMode="auto">
          <a:xfrm>
            <a:off x="170584" y="2153009"/>
            <a:ext cx="1581150" cy="366713"/>
          </a:xfrm>
          <a:prstGeom prst="rect">
            <a:avLst/>
          </a:prstGeom>
          <a:noFill/>
          <a:ln w="9525">
            <a:noFill/>
            <a:miter lim="800000"/>
            <a:headEnd/>
            <a:tailEnd/>
          </a:ln>
          <a:effectLst/>
        </p:spPr>
        <p:txBody>
          <a:bodyPr wrap="none">
            <a:spAutoFit/>
          </a:bodyPr>
          <a:lstStyle/>
          <a:p>
            <a:r>
              <a:rPr lang="en-US" i="1" dirty="0" err="1">
                <a:solidFill>
                  <a:srgbClr val="FFFF00"/>
                </a:solidFill>
              </a:rPr>
              <a:t>Trypanosoma</a:t>
            </a:r>
            <a:endParaRPr lang="en-US" i="1" dirty="0">
              <a:solidFill>
                <a:srgbClr val="FFFF00"/>
              </a:solidFill>
            </a:endParaRPr>
          </a:p>
        </p:txBody>
      </p:sp>
      <p:pic>
        <p:nvPicPr>
          <p:cNvPr id="15" name="Picture 14" descr="e-coli-o157h7-4800_0_thumbnail.jpg"/>
          <p:cNvPicPr>
            <a:picLocks noChangeAspect="1"/>
          </p:cNvPicPr>
          <p:nvPr/>
        </p:nvPicPr>
        <p:blipFill>
          <a:blip r:embed="rId5" cstate="print"/>
          <a:stretch>
            <a:fillRect/>
          </a:stretch>
        </p:blipFill>
        <p:spPr>
          <a:xfrm>
            <a:off x="2198410" y="2211076"/>
            <a:ext cx="1600200" cy="1600200"/>
          </a:xfrm>
          <a:prstGeom prst="rect">
            <a:avLst/>
          </a:prstGeom>
        </p:spPr>
      </p:pic>
      <p:sp>
        <p:nvSpPr>
          <p:cNvPr id="16" name="Text Box 14"/>
          <p:cNvSpPr txBox="1">
            <a:spLocks noChangeArrowheads="1"/>
          </p:cNvSpPr>
          <p:nvPr/>
        </p:nvSpPr>
        <p:spPr bwMode="auto">
          <a:xfrm>
            <a:off x="2150153" y="3834944"/>
            <a:ext cx="2868164" cy="369332"/>
          </a:xfrm>
          <a:prstGeom prst="rect">
            <a:avLst/>
          </a:prstGeom>
          <a:noFill/>
          <a:ln w="9525">
            <a:noFill/>
            <a:miter lim="800000"/>
            <a:headEnd/>
            <a:tailEnd/>
          </a:ln>
          <a:effectLst/>
        </p:spPr>
        <p:txBody>
          <a:bodyPr wrap="square">
            <a:spAutoFit/>
          </a:bodyPr>
          <a:lstStyle/>
          <a:p>
            <a:r>
              <a:rPr lang="en-US" i="1" dirty="0" smtClean="0">
                <a:solidFill>
                  <a:srgbClr val="FFFF00"/>
                </a:solidFill>
              </a:rPr>
              <a:t>Escherichia coli O157</a:t>
            </a:r>
            <a:endParaRPr lang="en-US" i="1" dirty="0">
              <a:solidFill>
                <a:srgbClr val="FFFF00"/>
              </a:solidFill>
            </a:endParaRPr>
          </a:p>
        </p:txBody>
      </p:sp>
      <p:pic>
        <p:nvPicPr>
          <p:cNvPr id="17" name="Picture 16" descr="aspergillius.jpg"/>
          <p:cNvPicPr>
            <a:picLocks noChangeAspect="1"/>
          </p:cNvPicPr>
          <p:nvPr/>
        </p:nvPicPr>
        <p:blipFill>
          <a:blip r:embed="rId6" cstate="print"/>
          <a:stretch>
            <a:fillRect/>
          </a:stretch>
        </p:blipFill>
        <p:spPr>
          <a:xfrm>
            <a:off x="7240026" y="2495610"/>
            <a:ext cx="1750548" cy="1524000"/>
          </a:xfrm>
          <a:prstGeom prst="rect">
            <a:avLst/>
          </a:prstGeom>
        </p:spPr>
      </p:pic>
      <p:sp>
        <p:nvSpPr>
          <p:cNvPr id="18" name="Text Box 14"/>
          <p:cNvSpPr txBox="1">
            <a:spLocks noChangeArrowheads="1"/>
          </p:cNvSpPr>
          <p:nvPr/>
        </p:nvSpPr>
        <p:spPr bwMode="auto">
          <a:xfrm>
            <a:off x="7649210" y="4038600"/>
            <a:ext cx="1313180" cy="369332"/>
          </a:xfrm>
          <a:prstGeom prst="rect">
            <a:avLst/>
          </a:prstGeom>
          <a:noFill/>
          <a:ln w="9525">
            <a:noFill/>
            <a:miter lim="800000"/>
            <a:headEnd/>
            <a:tailEnd/>
          </a:ln>
          <a:effectLst/>
        </p:spPr>
        <p:txBody>
          <a:bodyPr wrap="none">
            <a:spAutoFit/>
          </a:bodyPr>
          <a:lstStyle/>
          <a:p>
            <a:r>
              <a:rPr lang="en-US" i="1" dirty="0" err="1" smtClean="0">
                <a:solidFill>
                  <a:srgbClr val="FFFF00"/>
                </a:solidFill>
              </a:rPr>
              <a:t>Aspergillus</a:t>
            </a:r>
            <a:endParaRPr lang="en-US" i="1" dirty="0">
              <a:solidFill>
                <a:srgbClr val="FFFF00"/>
              </a:solidFill>
            </a:endParaRPr>
          </a:p>
        </p:txBody>
      </p:sp>
      <p:sp>
        <p:nvSpPr>
          <p:cNvPr id="24" name="TextBox 23"/>
          <p:cNvSpPr txBox="1"/>
          <p:nvPr/>
        </p:nvSpPr>
        <p:spPr>
          <a:xfrm>
            <a:off x="228600" y="1752600"/>
            <a:ext cx="1600200" cy="400110"/>
          </a:xfrm>
          <a:prstGeom prst="rect">
            <a:avLst/>
          </a:prstGeom>
          <a:noFill/>
        </p:spPr>
        <p:txBody>
          <a:bodyPr wrap="square" rtlCol="0">
            <a:spAutoFit/>
          </a:bodyPr>
          <a:lstStyle/>
          <a:p>
            <a:r>
              <a:rPr lang="en-US" sz="2000" b="1" dirty="0" smtClean="0">
                <a:solidFill>
                  <a:srgbClr val="FFFF00"/>
                </a:solidFill>
              </a:rPr>
              <a:t>Protozoa</a:t>
            </a:r>
            <a:endParaRPr lang="en-US" sz="2000" b="1" dirty="0">
              <a:solidFill>
                <a:srgbClr val="FFFF00"/>
              </a:solidFill>
            </a:endParaRPr>
          </a:p>
        </p:txBody>
      </p:sp>
      <p:sp>
        <p:nvSpPr>
          <p:cNvPr id="25" name="TextBox 24"/>
          <p:cNvSpPr txBox="1"/>
          <p:nvPr/>
        </p:nvSpPr>
        <p:spPr>
          <a:xfrm>
            <a:off x="2323234" y="1761581"/>
            <a:ext cx="1600200" cy="400110"/>
          </a:xfrm>
          <a:prstGeom prst="rect">
            <a:avLst/>
          </a:prstGeom>
          <a:noFill/>
        </p:spPr>
        <p:txBody>
          <a:bodyPr wrap="square" rtlCol="0">
            <a:spAutoFit/>
          </a:bodyPr>
          <a:lstStyle/>
          <a:p>
            <a:r>
              <a:rPr lang="en-US" sz="2000" b="1" dirty="0" smtClean="0">
                <a:solidFill>
                  <a:srgbClr val="FFFF00"/>
                </a:solidFill>
              </a:rPr>
              <a:t>Bacteria</a:t>
            </a:r>
            <a:endParaRPr lang="en-US" sz="2000" b="1" dirty="0">
              <a:solidFill>
                <a:srgbClr val="FFFF00"/>
              </a:solidFill>
            </a:endParaRPr>
          </a:p>
        </p:txBody>
      </p:sp>
      <p:sp>
        <p:nvSpPr>
          <p:cNvPr id="26" name="TextBox 25"/>
          <p:cNvSpPr txBox="1"/>
          <p:nvPr/>
        </p:nvSpPr>
        <p:spPr>
          <a:xfrm>
            <a:off x="5181600" y="990600"/>
            <a:ext cx="990600" cy="400110"/>
          </a:xfrm>
          <a:prstGeom prst="rect">
            <a:avLst/>
          </a:prstGeom>
          <a:noFill/>
        </p:spPr>
        <p:txBody>
          <a:bodyPr wrap="square" rtlCol="0">
            <a:spAutoFit/>
          </a:bodyPr>
          <a:lstStyle/>
          <a:p>
            <a:r>
              <a:rPr lang="en-US" sz="2000" b="1" dirty="0" smtClean="0">
                <a:solidFill>
                  <a:srgbClr val="FFFF00"/>
                </a:solidFill>
              </a:rPr>
              <a:t>Virus</a:t>
            </a:r>
            <a:endParaRPr lang="en-US" sz="2000" b="1" dirty="0">
              <a:solidFill>
                <a:srgbClr val="FFFF00"/>
              </a:solidFill>
            </a:endParaRPr>
          </a:p>
        </p:txBody>
      </p:sp>
      <p:sp>
        <p:nvSpPr>
          <p:cNvPr id="27" name="TextBox 26"/>
          <p:cNvSpPr txBox="1"/>
          <p:nvPr/>
        </p:nvSpPr>
        <p:spPr>
          <a:xfrm>
            <a:off x="8162290" y="2054679"/>
            <a:ext cx="1600200" cy="400110"/>
          </a:xfrm>
          <a:prstGeom prst="rect">
            <a:avLst/>
          </a:prstGeom>
          <a:noFill/>
        </p:spPr>
        <p:txBody>
          <a:bodyPr wrap="square" rtlCol="0">
            <a:spAutoFit/>
          </a:bodyPr>
          <a:lstStyle/>
          <a:p>
            <a:r>
              <a:rPr lang="en-US" sz="2000" b="1" dirty="0" smtClean="0">
                <a:solidFill>
                  <a:srgbClr val="FFFF00"/>
                </a:solidFill>
              </a:rPr>
              <a:t>Fungi</a:t>
            </a:r>
            <a:endParaRPr lang="en-US" sz="2000" b="1" dirty="0">
              <a:solidFill>
                <a:srgbClr val="FFFF00"/>
              </a:solidFill>
            </a:endParaRPr>
          </a:p>
        </p:txBody>
      </p:sp>
      <p:pic>
        <p:nvPicPr>
          <p:cNvPr id="28" name="Picture 4" descr="PHIL Image 11194"/>
          <p:cNvPicPr>
            <a:picLocks noChangeAspect="1" noChangeArrowheads="1"/>
          </p:cNvPicPr>
          <p:nvPr/>
        </p:nvPicPr>
        <p:blipFill>
          <a:blip r:embed="rId7" cstate="print"/>
          <a:srcRect/>
          <a:stretch>
            <a:fillRect/>
          </a:stretch>
        </p:blipFill>
        <p:spPr bwMode="auto">
          <a:xfrm>
            <a:off x="7162800" y="4724400"/>
            <a:ext cx="1524000" cy="1061357"/>
          </a:xfrm>
          <a:prstGeom prst="rect">
            <a:avLst/>
          </a:prstGeom>
          <a:noFill/>
          <a:ln w="9525">
            <a:noFill/>
            <a:miter lim="800000"/>
            <a:headEnd/>
            <a:tailEnd/>
          </a:ln>
        </p:spPr>
      </p:pic>
      <p:sp>
        <p:nvSpPr>
          <p:cNvPr id="29" name="Rectangle 4"/>
          <p:cNvSpPr>
            <a:spLocks noChangeArrowheads="1"/>
          </p:cNvSpPr>
          <p:nvPr/>
        </p:nvSpPr>
        <p:spPr bwMode="auto">
          <a:xfrm>
            <a:off x="6553200" y="5867400"/>
            <a:ext cx="3124200" cy="369332"/>
          </a:xfrm>
          <a:prstGeom prst="rect">
            <a:avLst/>
          </a:prstGeom>
          <a:noFill/>
          <a:ln w="9525">
            <a:noFill/>
            <a:miter lim="800000"/>
            <a:headEnd/>
            <a:tailEnd/>
          </a:ln>
        </p:spPr>
        <p:txBody>
          <a:bodyPr wrap="square">
            <a:spAutoFit/>
          </a:bodyPr>
          <a:lstStyle/>
          <a:p>
            <a:r>
              <a:rPr lang="en-US" i="1" dirty="0" err="1"/>
              <a:t>Schistosoma</a:t>
            </a:r>
            <a:r>
              <a:rPr lang="en-US" i="1" dirty="0"/>
              <a:t> </a:t>
            </a:r>
            <a:r>
              <a:rPr lang="en-US" i="1" dirty="0" err="1" smtClean="0"/>
              <a:t>mansoni</a:t>
            </a:r>
            <a:endParaRPr lang="en-US" dirty="0"/>
          </a:p>
        </p:txBody>
      </p:sp>
      <p:sp>
        <p:nvSpPr>
          <p:cNvPr id="30" name="TextBox 29"/>
          <p:cNvSpPr txBox="1"/>
          <p:nvPr/>
        </p:nvSpPr>
        <p:spPr>
          <a:xfrm>
            <a:off x="5638800" y="4648200"/>
            <a:ext cx="2057400" cy="400110"/>
          </a:xfrm>
          <a:prstGeom prst="rect">
            <a:avLst/>
          </a:prstGeom>
          <a:noFill/>
        </p:spPr>
        <p:txBody>
          <a:bodyPr wrap="square" rtlCol="0">
            <a:spAutoFit/>
          </a:bodyPr>
          <a:lstStyle/>
          <a:p>
            <a:r>
              <a:rPr lang="en-US" sz="2000" b="1" dirty="0" err="1" smtClean="0"/>
              <a:t>Trematodes</a:t>
            </a:r>
            <a:endParaRPr lang="en-US" sz="2000" b="1" dirty="0"/>
          </a:p>
        </p:txBody>
      </p:sp>
      <p:pic>
        <p:nvPicPr>
          <p:cNvPr id="31" name="Picture 2" descr="PHIL Image 8687"/>
          <p:cNvPicPr>
            <a:picLocks noChangeAspect="1" noChangeArrowheads="1"/>
          </p:cNvPicPr>
          <p:nvPr/>
        </p:nvPicPr>
        <p:blipFill>
          <a:blip r:embed="rId8" cstate="print"/>
          <a:srcRect/>
          <a:stretch>
            <a:fillRect/>
          </a:stretch>
        </p:blipFill>
        <p:spPr bwMode="auto">
          <a:xfrm>
            <a:off x="0" y="5098174"/>
            <a:ext cx="1371600" cy="1759826"/>
          </a:xfrm>
          <a:prstGeom prst="rect">
            <a:avLst/>
          </a:prstGeom>
          <a:noFill/>
          <a:ln w="9525">
            <a:noFill/>
            <a:miter lim="800000"/>
            <a:headEnd/>
            <a:tailEnd/>
          </a:ln>
        </p:spPr>
      </p:pic>
      <p:sp>
        <p:nvSpPr>
          <p:cNvPr id="32" name="Rectangle 2"/>
          <p:cNvSpPr>
            <a:spLocks noChangeArrowheads="1"/>
          </p:cNvSpPr>
          <p:nvPr/>
        </p:nvSpPr>
        <p:spPr bwMode="auto">
          <a:xfrm>
            <a:off x="152400" y="6488668"/>
            <a:ext cx="3276600" cy="369332"/>
          </a:xfrm>
          <a:prstGeom prst="rect">
            <a:avLst/>
          </a:prstGeom>
          <a:noFill/>
          <a:ln w="9525">
            <a:noFill/>
            <a:miter lim="800000"/>
            <a:headEnd/>
            <a:tailEnd/>
          </a:ln>
        </p:spPr>
        <p:txBody>
          <a:bodyPr wrap="square">
            <a:spAutoFit/>
          </a:bodyPr>
          <a:lstStyle/>
          <a:p>
            <a:r>
              <a:rPr lang="en-US" dirty="0" smtClean="0"/>
              <a:t>western </a:t>
            </a:r>
            <a:r>
              <a:rPr lang="en-US" dirty="0"/>
              <a:t>blacklegged tick</a:t>
            </a:r>
          </a:p>
        </p:txBody>
      </p:sp>
      <p:sp>
        <p:nvSpPr>
          <p:cNvPr id="33" name="TextBox 32"/>
          <p:cNvSpPr txBox="1"/>
          <p:nvPr/>
        </p:nvSpPr>
        <p:spPr>
          <a:xfrm>
            <a:off x="1371600" y="5105400"/>
            <a:ext cx="2057400" cy="400110"/>
          </a:xfrm>
          <a:prstGeom prst="rect">
            <a:avLst/>
          </a:prstGeom>
          <a:noFill/>
        </p:spPr>
        <p:txBody>
          <a:bodyPr wrap="square" rtlCol="0">
            <a:spAutoFit/>
          </a:bodyPr>
          <a:lstStyle/>
          <a:p>
            <a:r>
              <a:rPr lang="en-US" sz="2000" b="1" dirty="0" err="1" smtClean="0"/>
              <a:t>Ectoparasites</a:t>
            </a:r>
            <a:endParaRPr lang="en-US" sz="2000" b="1" dirty="0"/>
          </a:p>
        </p:txBody>
      </p:sp>
      <p:sp>
        <p:nvSpPr>
          <p:cNvPr id="35" name="TextBox 34"/>
          <p:cNvSpPr txBox="1"/>
          <p:nvPr/>
        </p:nvSpPr>
        <p:spPr>
          <a:xfrm>
            <a:off x="3429000" y="4800600"/>
            <a:ext cx="2057400" cy="400110"/>
          </a:xfrm>
          <a:prstGeom prst="rect">
            <a:avLst/>
          </a:prstGeom>
          <a:noFill/>
        </p:spPr>
        <p:txBody>
          <a:bodyPr wrap="square" rtlCol="0">
            <a:spAutoFit/>
          </a:bodyPr>
          <a:lstStyle/>
          <a:p>
            <a:r>
              <a:rPr lang="en-US" sz="2000" b="1" dirty="0" smtClean="0"/>
              <a:t>Nematodes</a:t>
            </a:r>
            <a:endParaRPr lang="en-US" sz="2000" b="1" dirty="0"/>
          </a:p>
        </p:txBody>
      </p:sp>
      <p:pic>
        <p:nvPicPr>
          <p:cNvPr id="2050" name="Picture 2" descr="c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8248" y="2514600"/>
            <a:ext cx="2054225" cy="129416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4646276" y="2035254"/>
            <a:ext cx="1600200" cy="400110"/>
          </a:xfrm>
          <a:prstGeom prst="rect">
            <a:avLst/>
          </a:prstGeom>
          <a:noFill/>
        </p:spPr>
        <p:txBody>
          <a:bodyPr wrap="square" rtlCol="0">
            <a:spAutoFit/>
          </a:bodyPr>
          <a:lstStyle/>
          <a:p>
            <a:r>
              <a:rPr lang="en-US" sz="2000" b="1" dirty="0" smtClean="0">
                <a:solidFill>
                  <a:srgbClr val="FFFF00"/>
                </a:solidFill>
              </a:rPr>
              <a:t>Prions</a:t>
            </a:r>
            <a:endParaRPr lang="en-US" sz="2000" b="1" dirty="0">
              <a:solidFill>
                <a:srgbClr val="FFFF00"/>
              </a:solidFill>
            </a:endParaRPr>
          </a:p>
        </p:txBody>
      </p:sp>
      <p:pic>
        <p:nvPicPr>
          <p:cNvPr id="1026" name="Picture 2" descr="http://img.medscape.com/pi/emed/ckb/dermatology/1048885-1109642-213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62397" y="5290916"/>
            <a:ext cx="1764781" cy="11550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1012" y="6438804"/>
            <a:ext cx="2698175" cy="369332"/>
          </a:xfrm>
          <a:prstGeom prst="rect">
            <a:avLst/>
          </a:prstGeom>
        </p:spPr>
        <p:txBody>
          <a:bodyPr wrap="none">
            <a:spAutoFit/>
          </a:bodyPr>
          <a:lstStyle/>
          <a:p>
            <a:r>
              <a:rPr lang="en-US" i="1" dirty="0" err="1"/>
              <a:t>Mansonella</a:t>
            </a:r>
            <a:r>
              <a:rPr lang="en-US" i="1" dirty="0"/>
              <a:t> </a:t>
            </a:r>
            <a:r>
              <a:rPr lang="en-US" i="1" dirty="0" err="1"/>
              <a:t>streptocerca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4876800" cy="523220"/>
          </a:xfrm>
          <a:prstGeom prst="rect">
            <a:avLst/>
          </a:prstGeom>
          <a:noFill/>
        </p:spPr>
        <p:txBody>
          <a:bodyPr wrap="square" rtlCol="0">
            <a:spAutoFit/>
          </a:bodyPr>
          <a:lstStyle/>
          <a:p>
            <a:r>
              <a:rPr lang="en-US" sz="2800" u="sng" dirty="0" err="1" smtClean="0">
                <a:solidFill>
                  <a:srgbClr val="FFFF00"/>
                </a:solidFill>
              </a:rPr>
              <a:t>Macroparasites</a:t>
            </a:r>
            <a:endParaRPr lang="en-US" sz="2800" u="sng" dirty="0">
              <a:solidFill>
                <a:srgbClr val="FFFF00"/>
              </a:solidFill>
            </a:endParaRPr>
          </a:p>
        </p:txBody>
      </p:sp>
      <p:sp>
        <p:nvSpPr>
          <p:cNvPr id="3" name="Rectangle 2"/>
          <p:cNvSpPr/>
          <p:nvPr/>
        </p:nvSpPr>
        <p:spPr>
          <a:xfrm>
            <a:off x="914400" y="1201067"/>
            <a:ext cx="7365403" cy="5656933"/>
          </a:xfrm>
          <a:prstGeom prst="rect">
            <a:avLst/>
          </a:prstGeom>
        </p:spPr>
        <p:txBody>
          <a:bodyPr wrap="square">
            <a:spAutoFit/>
          </a:bodyPr>
          <a:lstStyle/>
          <a:p>
            <a:pPr marL="342900" indent="-342900">
              <a:spcBef>
                <a:spcPct val="20000"/>
              </a:spcBef>
              <a:buFontTx/>
              <a:buChar char="•"/>
            </a:pPr>
            <a:r>
              <a:rPr lang="en-GB" sz="2800" dirty="0"/>
              <a:t>Specialized infective stages and complex life </a:t>
            </a:r>
            <a:r>
              <a:rPr lang="en-GB" sz="2800" dirty="0" smtClean="0"/>
              <a:t>cycles</a:t>
            </a:r>
          </a:p>
          <a:p>
            <a:pPr marL="342900" indent="-342900">
              <a:spcBef>
                <a:spcPct val="20000"/>
              </a:spcBef>
              <a:buFontTx/>
              <a:buChar char="•"/>
            </a:pPr>
            <a:endParaRPr lang="en-GB" sz="2800" dirty="0"/>
          </a:p>
          <a:p>
            <a:pPr marL="342900" indent="-342900">
              <a:spcBef>
                <a:spcPct val="20000"/>
              </a:spcBef>
              <a:buFontTx/>
              <a:buChar char="•"/>
            </a:pPr>
            <a:r>
              <a:rPr lang="en-GB" sz="2800" dirty="0" smtClean="0"/>
              <a:t>Do not multiply within the host, reproduce and release eggs or larvae into the environment</a:t>
            </a:r>
          </a:p>
          <a:p>
            <a:pPr>
              <a:spcBef>
                <a:spcPct val="20000"/>
              </a:spcBef>
            </a:pPr>
            <a:endParaRPr lang="en-GB" sz="2800" dirty="0" smtClean="0"/>
          </a:p>
          <a:p>
            <a:pPr marL="342900" indent="-342900">
              <a:spcBef>
                <a:spcPct val="20000"/>
              </a:spcBef>
              <a:buFontTx/>
              <a:buChar char="•"/>
            </a:pPr>
            <a:r>
              <a:rPr lang="en-GB" sz="2800" dirty="0"/>
              <a:t>Host morbidity depends on </a:t>
            </a:r>
            <a:r>
              <a:rPr lang="en-GB" sz="2800" dirty="0" smtClean="0"/>
              <a:t>burden</a:t>
            </a:r>
          </a:p>
          <a:p>
            <a:pPr>
              <a:spcBef>
                <a:spcPct val="20000"/>
              </a:spcBef>
            </a:pPr>
            <a:endParaRPr lang="en-GB" sz="2800" dirty="0"/>
          </a:p>
          <a:p>
            <a:pPr marL="342900" indent="-342900">
              <a:spcBef>
                <a:spcPct val="20000"/>
              </a:spcBef>
              <a:buFontTx/>
              <a:buChar char="•"/>
            </a:pPr>
            <a:r>
              <a:rPr lang="en-GB" sz="2800" dirty="0" smtClean="0"/>
              <a:t>Unit of interest: </a:t>
            </a:r>
            <a:r>
              <a:rPr lang="en-GB" sz="2800" u="sng" dirty="0" smtClean="0"/>
              <a:t>Host parasite burden</a:t>
            </a:r>
          </a:p>
          <a:p>
            <a:pPr marL="342900" indent="-342900">
              <a:spcBef>
                <a:spcPct val="20000"/>
              </a:spcBef>
              <a:buFontTx/>
              <a:buChar char="•"/>
            </a:pPr>
            <a:endParaRPr lang="en-GB" sz="2000" u="sng" dirty="0"/>
          </a:p>
          <a:p>
            <a:pPr>
              <a:spcBef>
                <a:spcPct val="20000"/>
              </a:spcBef>
            </a:pPr>
            <a:endParaRPr lang="en-GB" sz="2000" u="sng" dirty="0" smtClean="0"/>
          </a:p>
        </p:txBody>
      </p:sp>
    </p:spTree>
    <p:extLst>
      <p:ext uri="{BB962C8B-B14F-4D97-AF65-F5344CB8AC3E}">
        <p14:creationId xmlns:p14="http://schemas.microsoft.com/office/powerpoint/2010/main" val="3849895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64514"/>
            <a:ext cx="7620000" cy="707886"/>
          </a:xfrm>
          <a:prstGeom prst="rect">
            <a:avLst/>
          </a:prstGeom>
          <a:noFill/>
        </p:spPr>
        <p:txBody>
          <a:bodyPr wrap="square" rtlCol="0">
            <a:spAutoFit/>
          </a:bodyPr>
          <a:lstStyle/>
          <a:p>
            <a:pPr algn="ctr"/>
            <a:r>
              <a:rPr lang="en-US" sz="4000" b="1" dirty="0" smtClean="0"/>
              <a:t>Life cycles</a:t>
            </a:r>
            <a:endParaRPr lang="en-US" sz="4000" b="1" dirty="0"/>
          </a:p>
        </p:txBody>
      </p:sp>
      <p:sp>
        <p:nvSpPr>
          <p:cNvPr id="3" name="TextBox 2"/>
          <p:cNvSpPr txBox="1"/>
          <p:nvPr/>
        </p:nvSpPr>
        <p:spPr>
          <a:xfrm>
            <a:off x="457200" y="1600200"/>
            <a:ext cx="8229600" cy="1384995"/>
          </a:xfrm>
          <a:prstGeom prst="rect">
            <a:avLst/>
          </a:prstGeom>
          <a:noFill/>
        </p:spPr>
        <p:txBody>
          <a:bodyPr wrap="square" rtlCol="0">
            <a:spAutoFit/>
          </a:bodyPr>
          <a:lstStyle/>
          <a:p>
            <a:r>
              <a:rPr lang="en-US" sz="2800" b="1" dirty="0" smtClean="0">
                <a:solidFill>
                  <a:srgbClr val="FFFF00"/>
                </a:solidFill>
              </a:rPr>
              <a:t>Direct life cycle: </a:t>
            </a:r>
            <a:r>
              <a:rPr lang="en-US" sz="2800" dirty="0" smtClean="0"/>
              <a:t>The parasite is transmitted to another host by means of a stage that lives free in the environment. </a:t>
            </a:r>
          </a:p>
        </p:txBody>
      </p:sp>
      <p:sp>
        <p:nvSpPr>
          <p:cNvPr id="10" name="TextBox 9"/>
          <p:cNvSpPr txBox="1"/>
          <p:nvPr/>
        </p:nvSpPr>
        <p:spPr>
          <a:xfrm>
            <a:off x="457200" y="3429000"/>
            <a:ext cx="8229600" cy="3108544"/>
          </a:xfrm>
          <a:prstGeom prst="rect">
            <a:avLst/>
          </a:prstGeom>
          <a:noFill/>
        </p:spPr>
        <p:txBody>
          <a:bodyPr wrap="square" rtlCol="0">
            <a:spAutoFit/>
          </a:bodyPr>
          <a:lstStyle/>
          <a:p>
            <a:r>
              <a:rPr lang="en-US" sz="2800" b="1" dirty="0" smtClean="0">
                <a:solidFill>
                  <a:srgbClr val="FFFF00"/>
                </a:solidFill>
              </a:rPr>
              <a:t>Indirect life cycle: </a:t>
            </a:r>
            <a:r>
              <a:rPr lang="en-US" sz="2800" dirty="0" smtClean="0"/>
              <a:t>more than one type of host is involved in the life cycle. </a:t>
            </a:r>
          </a:p>
          <a:p>
            <a:endParaRPr lang="en-US" sz="2800" dirty="0" smtClean="0"/>
          </a:p>
          <a:p>
            <a:r>
              <a:rPr lang="en-US" sz="2800" u="sng" dirty="0" smtClean="0"/>
              <a:t>Definitive host: </a:t>
            </a:r>
            <a:r>
              <a:rPr lang="en-US" sz="2800" dirty="0" smtClean="0"/>
              <a:t>sexual reproduction takes place</a:t>
            </a:r>
          </a:p>
          <a:p>
            <a:endParaRPr lang="en-US" sz="2800" dirty="0" smtClean="0"/>
          </a:p>
          <a:p>
            <a:r>
              <a:rPr lang="en-US" sz="2800" u="sng" dirty="0" smtClean="0"/>
              <a:t>Intermediate host: </a:t>
            </a:r>
            <a:r>
              <a:rPr lang="en-US" sz="2800" dirty="0" smtClean="0"/>
              <a:t>onward development or asexual reproduction</a:t>
            </a:r>
            <a:endParaRPr lang="en-US" sz="2800" dirty="0"/>
          </a:p>
        </p:txBody>
      </p:sp>
    </p:spTree>
    <p:extLst>
      <p:ext uri="{BB962C8B-B14F-4D97-AF65-F5344CB8AC3E}">
        <p14:creationId xmlns:p14="http://schemas.microsoft.com/office/powerpoint/2010/main" val="20765362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43571"/>
          </a:xfrm>
          <a:prstGeom prst="rect">
            <a:avLst/>
          </a:prstGeom>
        </p:spPr>
      </p:pic>
    </p:spTree>
    <p:extLst>
      <p:ext uri="{BB962C8B-B14F-4D97-AF65-F5344CB8AC3E}">
        <p14:creationId xmlns:p14="http://schemas.microsoft.com/office/powerpoint/2010/main" val="17672077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3733800" cy="923330"/>
          </a:xfrm>
          <a:prstGeom prst="rect">
            <a:avLst/>
          </a:prstGeom>
          <a:noFill/>
        </p:spPr>
        <p:txBody>
          <a:bodyPr wrap="square" rtlCol="0">
            <a:spAutoFit/>
          </a:bodyPr>
          <a:lstStyle/>
          <a:p>
            <a:r>
              <a:rPr lang="en-US" b="1" dirty="0" smtClean="0">
                <a:solidFill>
                  <a:srgbClr val="FFFF00"/>
                </a:solidFill>
              </a:rPr>
              <a:t>Life cycle for </a:t>
            </a:r>
            <a:r>
              <a:rPr lang="en-US" b="1" dirty="0" err="1" smtClean="0">
                <a:solidFill>
                  <a:srgbClr val="FFFF00"/>
                </a:solidFill>
              </a:rPr>
              <a:t>Parelaphostrongylus</a:t>
            </a:r>
            <a:r>
              <a:rPr lang="en-US" b="1" dirty="0" smtClean="0">
                <a:solidFill>
                  <a:srgbClr val="FFFF00"/>
                </a:solidFill>
              </a:rPr>
              <a:t> </a:t>
            </a:r>
            <a:r>
              <a:rPr lang="en-US" b="1" dirty="0" err="1" smtClean="0">
                <a:solidFill>
                  <a:srgbClr val="FFFF00"/>
                </a:solidFill>
              </a:rPr>
              <a:t>tenuis</a:t>
            </a:r>
            <a:r>
              <a:rPr lang="en-US" b="1" dirty="0" smtClean="0">
                <a:solidFill>
                  <a:srgbClr val="FFFF00"/>
                </a:solidFill>
              </a:rPr>
              <a:t> (</a:t>
            </a:r>
            <a:r>
              <a:rPr lang="en-US" dirty="0">
                <a:solidFill>
                  <a:srgbClr val="FFFF00"/>
                </a:solidFill>
              </a:rPr>
              <a:t>meningeal </a:t>
            </a:r>
            <a:r>
              <a:rPr lang="en-US" dirty="0" smtClean="0">
                <a:solidFill>
                  <a:srgbClr val="FFFF00"/>
                </a:solidFill>
              </a:rPr>
              <a:t>worm)</a:t>
            </a:r>
            <a:r>
              <a:rPr lang="en-US" b="1" dirty="0" smtClean="0">
                <a:solidFill>
                  <a:srgbClr val="FFFF00"/>
                </a:solidFill>
              </a:rPr>
              <a:t> </a:t>
            </a:r>
            <a:endParaRPr lang="en-US" b="1" dirty="0">
              <a:solidFill>
                <a:srgbClr val="FFFF00"/>
              </a:solidFill>
            </a:endParaRPr>
          </a:p>
        </p:txBody>
      </p:sp>
      <p:sp>
        <p:nvSpPr>
          <p:cNvPr id="3" name="Rectangle 2"/>
          <p:cNvSpPr/>
          <p:nvPr/>
        </p:nvSpPr>
        <p:spPr>
          <a:xfrm>
            <a:off x="152400" y="6324600"/>
            <a:ext cx="4572000" cy="338554"/>
          </a:xfrm>
          <a:prstGeom prst="rect">
            <a:avLst/>
          </a:prstGeom>
        </p:spPr>
        <p:txBody>
          <a:bodyPr wrap="square">
            <a:spAutoFit/>
          </a:bodyPr>
          <a:lstStyle/>
          <a:p>
            <a:r>
              <a:rPr lang="en-US" sz="1600" dirty="0"/>
              <a:t>http://www.dec.ny.gov/animals/72211.html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808" y="0"/>
            <a:ext cx="4815192" cy="6858000"/>
          </a:xfrm>
          <a:prstGeom prst="rect">
            <a:avLst/>
          </a:prstGeom>
        </p:spPr>
      </p:pic>
      <p:sp>
        <p:nvSpPr>
          <p:cNvPr id="6" name="TextBox 5"/>
          <p:cNvSpPr txBox="1"/>
          <p:nvPr/>
        </p:nvSpPr>
        <p:spPr>
          <a:xfrm>
            <a:off x="152400" y="2438400"/>
            <a:ext cx="3733800" cy="2031325"/>
          </a:xfrm>
          <a:prstGeom prst="rect">
            <a:avLst/>
          </a:prstGeom>
          <a:noFill/>
        </p:spPr>
        <p:txBody>
          <a:bodyPr wrap="square" rtlCol="0">
            <a:spAutoFit/>
          </a:bodyPr>
          <a:lstStyle/>
          <a:p>
            <a:r>
              <a:rPr lang="en-US" b="1" dirty="0" err="1" smtClean="0">
                <a:solidFill>
                  <a:srgbClr val="FFFF00"/>
                </a:solidFill>
              </a:rPr>
              <a:t>Prepatent</a:t>
            </a:r>
            <a:r>
              <a:rPr lang="en-US" b="1" dirty="0" smtClean="0">
                <a:solidFill>
                  <a:srgbClr val="FFFF00"/>
                </a:solidFill>
              </a:rPr>
              <a:t> period: </a:t>
            </a:r>
            <a:r>
              <a:rPr lang="en-US" dirty="0" smtClean="0"/>
              <a:t>Period between infection with a parasite and presence of infective forms in blood or feces.</a:t>
            </a:r>
          </a:p>
          <a:p>
            <a:endParaRPr lang="en-US" dirty="0"/>
          </a:p>
          <a:p>
            <a:r>
              <a:rPr lang="en-US" b="1" dirty="0" smtClean="0">
                <a:solidFill>
                  <a:srgbClr val="FFFF00"/>
                </a:solidFill>
              </a:rPr>
              <a:t>Intensity (=burden): </a:t>
            </a:r>
            <a:r>
              <a:rPr lang="en-US" dirty="0" smtClean="0"/>
              <a:t>Number of parasites per host</a:t>
            </a:r>
            <a:endParaRPr lang="en-US" b="1" dirty="0"/>
          </a:p>
        </p:txBody>
      </p:sp>
    </p:spTree>
    <p:extLst>
      <p:ext uri="{BB962C8B-B14F-4D97-AF65-F5344CB8AC3E}">
        <p14:creationId xmlns:p14="http://schemas.microsoft.com/office/powerpoint/2010/main" val="41195314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32472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76200"/>
            <a:ext cx="8305800" cy="1200329"/>
          </a:xfrm>
          <a:prstGeom prst="rect">
            <a:avLst/>
          </a:prstGeom>
          <a:noFill/>
        </p:spPr>
        <p:txBody>
          <a:bodyPr wrap="square" rtlCol="0">
            <a:spAutoFit/>
          </a:bodyPr>
          <a:lstStyle/>
          <a:p>
            <a:r>
              <a:rPr lang="en-US" sz="2400" b="1" dirty="0" smtClean="0"/>
              <a:t>The distribution of number of parasites/host is overdispersed (variance/mean &gt; 1) (Due to differences in exposure and susceptibility)</a:t>
            </a:r>
            <a:endParaRPr lang="en-US" sz="2400" b="1" dirty="0"/>
          </a:p>
        </p:txBody>
      </p:sp>
      <p:sp>
        <p:nvSpPr>
          <p:cNvPr id="3" name="TextBox 2"/>
          <p:cNvSpPr txBox="1"/>
          <p:nvPr/>
        </p:nvSpPr>
        <p:spPr>
          <a:xfrm>
            <a:off x="6400800" y="6372225"/>
            <a:ext cx="2286000" cy="369332"/>
          </a:xfrm>
          <a:prstGeom prst="rect">
            <a:avLst/>
          </a:prstGeom>
          <a:noFill/>
        </p:spPr>
        <p:txBody>
          <a:bodyPr wrap="square" rtlCol="0">
            <a:spAutoFit/>
          </a:bodyPr>
          <a:lstStyle/>
          <a:p>
            <a:r>
              <a:rPr lang="en-US" dirty="0" smtClean="0"/>
              <a:t>Wilson et al., 2001</a:t>
            </a:r>
            <a:endParaRPr lang="en-US" dirty="0"/>
          </a:p>
        </p:txBody>
      </p:sp>
    </p:spTree>
    <p:extLst>
      <p:ext uri="{BB962C8B-B14F-4D97-AF65-F5344CB8AC3E}">
        <p14:creationId xmlns:p14="http://schemas.microsoft.com/office/powerpoint/2010/main" val="28153472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874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5410200"/>
            <a:ext cx="7696200" cy="646331"/>
          </a:xfrm>
          <a:prstGeom prst="rect">
            <a:avLst/>
          </a:prstGeom>
          <a:noFill/>
        </p:spPr>
        <p:txBody>
          <a:bodyPr wrap="square" rtlCol="0">
            <a:spAutoFit/>
          </a:bodyPr>
          <a:lstStyle/>
          <a:p>
            <a:r>
              <a:rPr lang="en-US" dirty="0" smtClean="0"/>
              <a:t>Negative binomial distribution: </a:t>
            </a:r>
            <a:r>
              <a:rPr lang="en-US" dirty="0"/>
              <a:t>D</a:t>
            </a:r>
            <a:r>
              <a:rPr lang="en-US" dirty="0" smtClean="0"/>
              <a:t>istribution of the number of trials needed to get the n</a:t>
            </a:r>
            <a:r>
              <a:rPr lang="en-US" baseline="30000" dirty="0" smtClean="0"/>
              <a:t>th </a:t>
            </a:r>
            <a:r>
              <a:rPr lang="en-US" dirty="0" smtClean="0"/>
              <a:t>success</a:t>
            </a:r>
            <a:endParaRPr lang="en-US" dirty="0"/>
          </a:p>
        </p:txBody>
      </p:sp>
    </p:spTree>
    <p:extLst>
      <p:ext uri="{BB962C8B-B14F-4D97-AF65-F5344CB8AC3E}">
        <p14:creationId xmlns:p14="http://schemas.microsoft.com/office/powerpoint/2010/main" val="5060847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TC104033923[[fn=Depth]]</Template>
  <TotalTime>2334</TotalTime>
  <Words>581</Words>
  <Application>Microsoft Macintosh PowerPoint</Application>
  <PresentationFormat>On-screen Show (4:3)</PresentationFormat>
  <Paragraphs>85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Depth</vt:lpstr>
      <vt:lpstr>    Models for macroparasites </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Cristina Lanzas</dc:creator>
  <cp:lastModifiedBy>clanzas</cp:lastModifiedBy>
  <cp:revision>238</cp:revision>
  <cp:lastPrinted>2015-10-12T15:36:53Z</cp:lastPrinted>
  <dcterms:created xsi:type="dcterms:W3CDTF">2010-08-11T19:38:13Z</dcterms:created>
  <dcterms:modified xsi:type="dcterms:W3CDTF">2015-10-12T16:43:59Z</dcterms:modified>
</cp:coreProperties>
</file>