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508" r:id="rId1"/>
  </p:sldMasterIdLst>
  <p:notesMasterIdLst>
    <p:notesMasterId r:id="rId20"/>
  </p:notesMasterIdLst>
  <p:handoutMasterIdLst>
    <p:handoutMasterId r:id="rId21"/>
  </p:handoutMasterIdLst>
  <p:sldIdLst>
    <p:sldId id="256" r:id="rId2"/>
    <p:sldId id="262" r:id="rId3"/>
    <p:sldId id="264" r:id="rId4"/>
    <p:sldId id="310" r:id="rId5"/>
    <p:sldId id="258" r:id="rId6"/>
    <p:sldId id="287" r:id="rId7"/>
    <p:sldId id="274" r:id="rId8"/>
    <p:sldId id="268" r:id="rId9"/>
    <p:sldId id="286" r:id="rId10"/>
    <p:sldId id="311" r:id="rId11"/>
    <p:sldId id="312" r:id="rId12"/>
    <p:sldId id="316" r:id="rId13"/>
    <p:sldId id="315" r:id="rId14"/>
    <p:sldId id="314" r:id="rId15"/>
    <p:sldId id="280" r:id="rId16"/>
    <p:sldId id="281" r:id="rId17"/>
    <p:sldId id="276" r:id="rId18"/>
    <p:sldId id="306"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88516" autoAdjust="0"/>
  </p:normalViewPr>
  <p:slideViewPr>
    <p:cSldViewPr snapToGrid="0" snapToObjects="1">
      <p:cViewPr varScale="1">
        <p:scale>
          <a:sx n="122" d="100"/>
          <a:sy n="122" d="100"/>
        </p:scale>
        <p:origin x="-712"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302BD6-4A09-174C-8454-0F93B9AF76B3}" type="datetimeFigureOut">
              <a:rPr lang="en-US" smtClean="0"/>
              <a:t>7/6/15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1E12B8-DB95-CF45-A412-C160B70109BF}" type="slidenum">
              <a:rPr lang="en-US" smtClean="0"/>
              <a:t>‹#›</a:t>
            </a:fld>
            <a:endParaRPr lang="en-US"/>
          </a:p>
        </p:txBody>
      </p:sp>
    </p:spTree>
    <p:extLst>
      <p:ext uri="{BB962C8B-B14F-4D97-AF65-F5344CB8AC3E}">
        <p14:creationId xmlns:p14="http://schemas.microsoft.com/office/powerpoint/2010/main" val="17191497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FC1B1-6EDF-E14C-8D95-C4F40A3569DC}" type="datetimeFigureOut">
              <a:rPr lang="en-US" smtClean="0"/>
              <a:t>7/6/15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0FA8C7-ED6C-6F47-A2D7-C5B07B57E055}" type="slidenum">
              <a:rPr lang="en-US" smtClean="0"/>
              <a:t>‹#›</a:t>
            </a:fld>
            <a:endParaRPr lang="en-US"/>
          </a:p>
        </p:txBody>
      </p:sp>
    </p:spTree>
    <p:extLst>
      <p:ext uri="{BB962C8B-B14F-4D97-AF65-F5344CB8AC3E}">
        <p14:creationId xmlns:p14="http://schemas.microsoft.com/office/powerpoint/2010/main" val="17194950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Emerging infectious forest disease</a:t>
            </a:r>
          </a:p>
          <a:p>
            <a:r>
              <a:rPr lang="en-US" dirty="0" smtClean="0"/>
              <a:t>Moisture-dependent</a:t>
            </a:r>
            <a:r>
              <a:rPr lang="en-US" baseline="0" dirty="0" smtClean="0"/>
              <a:t>, temperature &amp; light sensitive</a:t>
            </a:r>
            <a:endParaRPr lang="en-US" dirty="0" smtClean="0"/>
          </a:p>
          <a:p>
            <a:r>
              <a:rPr lang="en-US" dirty="0" smtClean="0"/>
              <a:t>Disease triangle</a:t>
            </a:r>
          </a:p>
          <a:p>
            <a:endParaRPr lang="en-US" dirty="0" smtClean="0"/>
          </a:p>
          <a:p>
            <a:r>
              <a:rPr lang="en-US" dirty="0" smtClean="0"/>
              <a:t>To </a:t>
            </a:r>
            <a:r>
              <a:rPr lang="en-US" dirty="0" smtClean="0"/>
              <a:t>examine the relationships</a:t>
            </a:r>
            <a:r>
              <a:rPr lang="en-US" baseline="0" dirty="0" smtClean="0"/>
              <a:t> between pathogen spillover, coexistence, and environmental heterogeneity I focus on the forest disease sudden oak death. It is caused by </a:t>
            </a:r>
            <a:r>
              <a:rPr lang="en-US" i="1" dirty="0" smtClean="0"/>
              <a:t>P.</a:t>
            </a:r>
            <a:r>
              <a:rPr lang="en-US" i="1" baseline="0" dirty="0" smtClean="0"/>
              <a:t> </a:t>
            </a:r>
            <a:r>
              <a:rPr lang="en-US" i="1" baseline="0" dirty="0" err="1" smtClean="0"/>
              <a:t>ramorum</a:t>
            </a:r>
            <a:r>
              <a:rPr lang="en-US" baseline="0" dirty="0" smtClean="0"/>
              <a:t>, which is moisture dependent, and sensitive to temperature and light.</a:t>
            </a:r>
            <a:endParaRPr lang="en-US" dirty="0"/>
          </a:p>
        </p:txBody>
      </p:sp>
      <p:sp>
        <p:nvSpPr>
          <p:cNvPr id="4" name="Slide Number Placeholder 3"/>
          <p:cNvSpPr>
            <a:spLocks noGrp="1"/>
          </p:cNvSpPr>
          <p:nvPr>
            <p:ph type="sldNum" sz="quarter" idx="10"/>
          </p:nvPr>
        </p:nvSpPr>
        <p:spPr/>
        <p:txBody>
          <a:bodyPr/>
          <a:lstStyle/>
          <a:p>
            <a:fld id="{6C0FA8C7-ED6C-6F47-A2D7-C5B07B57E055}" type="slidenum">
              <a:rPr lang="en-US" smtClean="0"/>
              <a:t>2</a:t>
            </a:fld>
            <a:endParaRPr lang="en-US"/>
          </a:p>
        </p:txBody>
      </p:sp>
    </p:spTree>
    <p:extLst>
      <p:ext uri="{BB962C8B-B14F-4D97-AF65-F5344CB8AC3E}">
        <p14:creationId xmlns:p14="http://schemas.microsoft.com/office/powerpoint/2010/main" val="2404991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C0FA8C7-ED6C-6F47-A2D7-C5B07B57E055}" type="slidenum">
              <a:rPr lang="en-US" smtClean="0"/>
              <a:t>11</a:t>
            </a:fld>
            <a:endParaRPr lang="en-US"/>
          </a:p>
        </p:txBody>
      </p:sp>
    </p:spTree>
    <p:extLst>
      <p:ext uri="{BB962C8B-B14F-4D97-AF65-F5344CB8AC3E}">
        <p14:creationId xmlns:p14="http://schemas.microsoft.com/office/powerpoint/2010/main" val="286052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C0FA8C7-ED6C-6F47-A2D7-C5B07B57E055}" type="slidenum">
              <a:rPr lang="en-US" smtClean="0"/>
              <a:t>12</a:t>
            </a:fld>
            <a:endParaRPr lang="en-US"/>
          </a:p>
        </p:txBody>
      </p:sp>
    </p:spTree>
    <p:extLst>
      <p:ext uri="{BB962C8B-B14F-4D97-AF65-F5344CB8AC3E}">
        <p14:creationId xmlns:p14="http://schemas.microsoft.com/office/powerpoint/2010/main" val="286052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C0FA8C7-ED6C-6F47-A2D7-C5B07B57E055}" type="slidenum">
              <a:rPr lang="en-US" smtClean="0"/>
              <a:t>13</a:t>
            </a:fld>
            <a:endParaRPr lang="en-US"/>
          </a:p>
        </p:txBody>
      </p:sp>
    </p:spTree>
    <p:extLst>
      <p:ext uri="{BB962C8B-B14F-4D97-AF65-F5344CB8AC3E}">
        <p14:creationId xmlns:p14="http://schemas.microsoft.com/office/powerpoint/2010/main" val="2860524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C0FA8C7-ED6C-6F47-A2D7-C5B07B57E055}" type="slidenum">
              <a:rPr lang="en-US" smtClean="0"/>
              <a:t>14</a:t>
            </a:fld>
            <a:endParaRPr lang="en-US"/>
          </a:p>
        </p:txBody>
      </p:sp>
    </p:spTree>
    <p:extLst>
      <p:ext uri="{BB962C8B-B14F-4D97-AF65-F5344CB8AC3E}">
        <p14:creationId xmlns:p14="http://schemas.microsoft.com/office/powerpoint/2010/main" val="2860524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of the characteristics of the system we would expect</a:t>
            </a:r>
            <a:r>
              <a:rPr lang="en-US" baseline="0" dirty="0" smtClean="0"/>
              <a:t> there to be variation in disease intensity across the landscape and through time, resulting in hot spots where disease is high, and other locations were disease is low or absent. </a:t>
            </a:r>
            <a:r>
              <a:rPr lang="en-US" dirty="0" smtClean="0"/>
              <a:t>Visualization</a:t>
            </a:r>
            <a:r>
              <a:rPr lang="en-US" baseline="0" dirty="0" smtClean="0"/>
              <a:t> of disease intensity (symptomatic leaf counts) on bay laurel in space and time. This lends support to further examination of how the environment is influence pathogen spillover from bay laurel to oak. </a:t>
            </a:r>
            <a:r>
              <a:rPr lang="en-US" dirty="0" smtClean="0"/>
              <a:t>Since P. </a:t>
            </a:r>
            <a:r>
              <a:rPr lang="en-US" dirty="0" err="1" smtClean="0"/>
              <a:t>ramorum</a:t>
            </a:r>
            <a:r>
              <a:rPr lang="en-US" baseline="0" dirty="0" smtClean="0"/>
              <a:t> is sensitive to environmental factors and </a:t>
            </a:r>
            <a:r>
              <a:rPr lang="en-US" dirty="0" smtClean="0"/>
              <a:t>California</a:t>
            </a:r>
            <a:r>
              <a:rPr lang="en-US" baseline="0" dirty="0" smtClean="0"/>
              <a:t> bay laurel is the host that would be driving spillover we would expect that infection intensity would vary across the landscape, resulting in hot spots of infection. </a:t>
            </a:r>
            <a:endParaRPr lang="en-US" dirty="0"/>
          </a:p>
        </p:txBody>
      </p:sp>
      <p:sp>
        <p:nvSpPr>
          <p:cNvPr id="4" name="Slide Number Placeholder 3"/>
          <p:cNvSpPr>
            <a:spLocks noGrp="1"/>
          </p:cNvSpPr>
          <p:nvPr>
            <p:ph type="sldNum" sz="quarter" idx="10"/>
          </p:nvPr>
        </p:nvSpPr>
        <p:spPr/>
        <p:txBody>
          <a:bodyPr/>
          <a:lstStyle/>
          <a:p>
            <a:fld id="{6C0FA8C7-ED6C-6F47-A2D7-C5B07B57E055}" type="slidenum">
              <a:rPr lang="en-US" smtClean="0"/>
              <a:t>15</a:t>
            </a:fld>
            <a:endParaRPr lang="en-US"/>
          </a:p>
        </p:txBody>
      </p:sp>
    </p:spTree>
    <p:extLst>
      <p:ext uri="{BB962C8B-B14F-4D97-AF65-F5344CB8AC3E}">
        <p14:creationId xmlns:p14="http://schemas.microsoft.com/office/powerpoint/2010/main" val="2168593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This would apparent</a:t>
            </a:r>
            <a:r>
              <a:rPr lang="en-US" baseline="0" dirty="0" smtClean="0"/>
              <a:t> competition brought on by the pathogen, a destabilizing effect </a:t>
            </a:r>
            <a:r>
              <a:rPr lang="en-US" dirty="0" smtClean="0"/>
              <a:t>on what is presumably the current coexistence of these species. T</a:t>
            </a:r>
            <a:r>
              <a:rPr lang="en-US" baseline="0" dirty="0" smtClean="0"/>
              <a:t>he community could be sent on a new (or at least different) successional trajectory</a:t>
            </a:r>
            <a:r>
              <a:rPr lang="en-US" dirty="0" smtClean="0"/>
              <a:t>. We have observed some evidence for shifts</a:t>
            </a:r>
            <a:r>
              <a:rPr lang="en-US" baseline="0" dirty="0" smtClean="0"/>
              <a:t> in the dominant species of forest communities infested by P. </a:t>
            </a:r>
            <a:r>
              <a:rPr lang="en-US" baseline="0" dirty="0" err="1" smtClean="0"/>
              <a:t>ramorum</a:t>
            </a:r>
            <a:r>
              <a:rPr lang="en-US" baseline="0" dirty="0" smtClean="0"/>
              <a:t>.</a:t>
            </a:r>
            <a:r>
              <a:rPr lang="en-US" dirty="0" smtClean="0"/>
              <a:t>  (The case of pathogen mediated apparent competition? Examples of “destabilization” might especially be found at the </a:t>
            </a:r>
            <a:r>
              <a:rPr lang="en-US" dirty="0" err="1" smtClean="0"/>
              <a:t>ecotones</a:t>
            </a:r>
            <a:r>
              <a:rPr lang="en-US" baseline="0" dirty="0" smtClean="0"/>
              <a:t> of communities characterized by dominant species</a:t>
            </a:r>
            <a:r>
              <a:rPr lang="en-US" dirty="0" smtClean="0"/>
              <a:t>)</a:t>
            </a:r>
          </a:p>
        </p:txBody>
      </p:sp>
      <p:sp>
        <p:nvSpPr>
          <p:cNvPr id="4" name="Slide Number Placeholder 3"/>
          <p:cNvSpPr>
            <a:spLocks noGrp="1"/>
          </p:cNvSpPr>
          <p:nvPr>
            <p:ph type="sldNum" sz="quarter" idx="10"/>
          </p:nvPr>
        </p:nvSpPr>
        <p:spPr/>
        <p:txBody>
          <a:bodyPr/>
          <a:lstStyle/>
          <a:p>
            <a:fld id="{6C0FA8C7-ED6C-6F47-A2D7-C5B07B57E055}" type="slidenum">
              <a:rPr lang="en-US" smtClean="0"/>
              <a:t>16</a:t>
            </a:fld>
            <a:endParaRPr lang="en-US"/>
          </a:p>
        </p:txBody>
      </p:sp>
    </p:spTree>
    <p:extLst>
      <p:ext uri="{BB962C8B-B14F-4D97-AF65-F5344CB8AC3E}">
        <p14:creationId xmlns:p14="http://schemas.microsoft.com/office/powerpoint/2010/main" val="2364418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Combine the </a:t>
            </a:r>
            <a:r>
              <a:rPr lang="en-US" sz="1200"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probabilities into the </a:t>
            </a:r>
            <a:r>
              <a:rPr lang="en-US" sz="1200" i="1" kern="120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-statistic:</a:t>
            </a:r>
          </a:p>
          <a:p>
            <a:r>
              <a:rPr lang="en-US" sz="1200" kern="1200" dirty="0" smtClean="0">
                <a:solidFill>
                  <a:schemeClr val="tx1"/>
                </a:solidFill>
                <a:effectLst/>
                <a:latin typeface="+mn-lt"/>
                <a:ea typeface="+mn-ea"/>
                <a:cs typeface="+mn-cs"/>
              </a:rPr>
              <a:t>C=-2i=1k ln(Pi)</a:t>
            </a:r>
          </a:p>
          <a:p>
            <a:r>
              <a:rPr lang="en-US" sz="1200" kern="1200" dirty="0" smtClean="0">
                <a:solidFill>
                  <a:schemeClr val="tx1"/>
                </a:solidFill>
                <a:effectLst/>
                <a:latin typeface="+mn-lt"/>
                <a:ea typeface="+mn-ea"/>
                <a:cs typeface="+mn-cs"/>
              </a:rPr>
              <a:t>Compare this </a:t>
            </a:r>
            <a:r>
              <a:rPr lang="en-US" sz="1200" i="1" kern="120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-statistic to a χ2 distribution with 2</a:t>
            </a:r>
            <a:r>
              <a:rPr lang="en-US" sz="1200"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degrees of freedom (12 in this case). If the model fit according to this test is sufficient (i.e. p &gt; 0.05), then the coefficients from the</a:t>
            </a:r>
            <a:r>
              <a:rPr lang="en-US" sz="1200" kern="1200" baseline="0" dirty="0" smtClean="0">
                <a:solidFill>
                  <a:schemeClr val="tx1"/>
                </a:solidFill>
                <a:effectLst/>
                <a:latin typeface="+mn-lt"/>
                <a:ea typeface="+mn-ea"/>
                <a:cs typeface="+mn-cs"/>
              </a:rPr>
              <a:t> multiple regression</a:t>
            </a:r>
            <a:r>
              <a:rPr lang="en-US" sz="1200" kern="1200" dirty="0" smtClean="0">
                <a:solidFill>
                  <a:schemeClr val="tx1"/>
                </a:solidFill>
                <a:effectLst/>
                <a:latin typeface="+mn-lt"/>
                <a:ea typeface="+mn-ea"/>
                <a:cs typeface="+mn-cs"/>
              </a:rPr>
              <a:t> models may be applied to the appropriate paths.</a:t>
            </a:r>
            <a:r>
              <a:rPr lang="en-US" dirty="0" smtClean="0">
                <a:effectLst/>
              </a:rPr>
              <a:t> </a:t>
            </a:r>
            <a:r>
              <a:rPr lang="en-US" baseline="0" dirty="0" smtClean="0">
                <a:effectLst/>
              </a:rPr>
              <a:t> </a:t>
            </a:r>
          </a:p>
          <a:p>
            <a:r>
              <a:rPr lang="en-US" sz="1200" kern="1200" dirty="0" smtClean="0">
                <a:solidFill>
                  <a:schemeClr val="tx1"/>
                </a:solidFill>
                <a:effectLst/>
                <a:latin typeface="+mn-lt"/>
                <a:ea typeface="+mn-ea"/>
                <a:cs typeface="+mn-cs"/>
              </a:rPr>
              <a:t>1. The strength of a compound path is the product of coefficients along that path.</a:t>
            </a:r>
            <a:r>
              <a:rPr lang="en-US" sz="1200" kern="1200" baseline="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2. The total effect one variable has on another equals the sum of its direct and indirect effects through directed (causal) pathways</a:t>
            </a:r>
          </a:p>
          <a:p>
            <a:r>
              <a:rPr lang="en-US" sz="1200" kern="1200" dirty="0" smtClean="0">
                <a:solidFill>
                  <a:schemeClr val="tx1"/>
                </a:solidFill>
                <a:effectLst/>
                <a:latin typeface="+mn-lt"/>
                <a:ea typeface="+mn-ea"/>
                <a:cs typeface="+mn-cs"/>
              </a:rPr>
              <a:t>d-</a:t>
            </a:r>
            <a:r>
              <a:rPr lang="en-US" sz="1200" kern="1200" dirty="0" err="1" smtClean="0">
                <a:solidFill>
                  <a:schemeClr val="tx1"/>
                </a:solidFill>
                <a:effectLst/>
                <a:latin typeface="+mn-lt"/>
                <a:ea typeface="+mn-ea"/>
                <a:cs typeface="+mn-cs"/>
              </a:rPr>
              <a:t>sep</a:t>
            </a:r>
            <a:r>
              <a:rPr lang="en-US" sz="1200" kern="1200" dirty="0" smtClean="0">
                <a:solidFill>
                  <a:schemeClr val="tx1"/>
                </a:solidFill>
                <a:effectLst/>
                <a:latin typeface="+mn-lt"/>
                <a:ea typeface="+mn-ea"/>
                <a:cs typeface="+mn-cs"/>
              </a:rPr>
              <a:t> test can not be applied to models that</a:t>
            </a:r>
            <a:r>
              <a:rPr lang="en-US" sz="1200" kern="1200" baseline="0" dirty="0" smtClean="0">
                <a:solidFill>
                  <a:schemeClr val="tx1"/>
                </a:solidFill>
                <a:effectLst/>
                <a:latin typeface="+mn-lt"/>
                <a:ea typeface="+mn-ea"/>
                <a:cs typeface="+mn-cs"/>
              </a:rPr>
              <a:t> include latent variables (no probability estimate for unmeasured variables)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C0FA8C7-ED6C-6F47-A2D7-C5B07B57E055}" type="slidenum">
              <a:rPr lang="en-US" smtClean="0"/>
              <a:t>18</a:t>
            </a:fld>
            <a:endParaRPr lang="en-US"/>
          </a:p>
        </p:txBody>
      </p:sp>
    </p:spTree>
    <p:extLst>
      <p:ext uri="{BB962C8B-B14F-4D97-AF65-F5344CB8AC3E}">
        <p14:creationId xmlns:p14="http://schemas.microsoft.com/office/powerpoint/2010/main" val="959372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Of particular importance are Coast live oak, California black oak, tanoak, and California bay laurel. </a:t>
            </a:r>
          </a:p>
          <a:p>
            <a:r>
              <a:rPr lang="en-US" baseline="0" dirty="0" smtClean="0"/>
              <a:t>As the name suggests, the oak trees are killed by this disease, but that is only the beginning of the story because they do not effectively transmit the pathogen. </a:t>
            </a:r>
          </a:p>
          <a:p>
            <a:r>
              <a:rPr lang="en-US" baseline="0" dirty="0" smtClean="0"/>
              <a:t>	- They are “dead-end” hosts. </a:t>
            </a:r>
          </a:p>
          <a:p>
            <a:r>
              <a:rPr lang="en-US" baseline="0" dirty="0" smtClean="0"/>
              <a:t>Transmission is predominantly driven by the foliar host California bay laurel, which does not suffer negative effects from infections.</a:t>
            </a:r>
            <a:endParaRPr lang="en-US" dirty="0"/>
          </a:p>
        </p:txBody>
      </p:sp>
      <p:sp>
        <p:nvSpPr>
          <p:cNvPr id="4" name="Slide Number Placeholder 3"/>
          <p:cNvSpPr>
            <a:spLocks noGrp="1"/>
          </p:cNvSpPr>
          <p:nvPr>
            <p:ph type="sldNum" sz="quarter" idx="10"/>
          </p:nvPr>
        </p:nvSpPr>
        <p:spPr/>
        <p:txBody>
          <a:bodyPr/>
          <a:lstStyle/>
          <a:p>
            <a:fld id="{6C0FA8C7-ED6C-6F47-A2D7-C5B07B57E055}" type="slidenum">
              <a:rPr lang="en-US" smtClean="0"/>
              <a:t>3</a:t>
            </a:fld>
            <a:endParaRPr lang="en-US"/>
          </a:p>
        </p:txBody>
      </p:sp>
    </p:spTree>
    <p:extLst>
      <p:ext uri="{BB962C8B-B14F-4D97-AF65-F5344CB8AC3E}">
        <p14:creationId xmlns:p14="http://schemas.microsoft.com/office/powerpoint/2010/main" val="8167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asymmetry</a:t>
            </a:r>
            <a:r>
              <a:rPr lang="en-US" baseline="0" dirty="0" smtClean="0"/>
              <a:t> in host competency for pathogen transmission can be described by pathogen spillover.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Spillover is a predicted characteristic</a:t>
            </a:r>
            <a:r>
              <a:rPr lang="en-US" baseline="0" dirty="0" smtClean="0"/>
              <a:t> of </a:t>
            </a:r>
            <a:r>
              <a:rPr lang="en-US" baseline="0" dirty="0" err="1" smtClean="0"/>
              <a:t>multihost</a:t>
            </a:r>
            <a:r>
              <a:rPr lang="en-US" baseline="0" dirty="0" smtClean="0"/>
              <a:t> disease systems (interspecific).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Interspecific vs. Intraspecific: intraspecific if there are individuals responsible for greater proportion of transmission events.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Reference:</a:t>
            </a:r>
            <a:r>
              <a:rPr lang="en-US" baseline="0" dirty="0" smtClean="0"/>
              <a:t> “Pathogen Spillover in Disease Epidemics” Am. Nat.</a:t>
            </a:r>
            <a:endParaRPr lang="en-US" dirty="0" smtClean="0"/>
          </a:p>
          <a:p>
            <a:endParaRPr lang="en-US" dirty="0"/>
          </a:p>
        </p:txBody>
      </p:sp>
      <p:sp>
        <p:nvSpPr>
          <p:cNvPr id="4" name="Slide Number Placeholder 3"/>
          <p:cNvSpPr>
            <a:spLocks noGrp="1"/>
          </p:cNvSpPr>
          <p:nvPr>
            <p:ph type="sldNum" sz="quarter" idx="10"/>
          </p:nvPr>
        </p:nvSpPr>
        <p:spPr/>
        <p:txBody>
          <a:bodyPr/>
          <a:lstStyle/>
          <a:p>
            <a:fld id="{6C0FA8C7-ED6C-6F47-A2D7-C5B07B57E055}" type="slidenum">
              <a:rPr lang="en-US" smtClean="0"/>
              <a:t>4</a:t>
            </a:fld>
            <a:endParaRPr lang="en-US"/>
          </a:p>
        </p:txBody>
      </p:sp>
    </p:spTree>
    <p:extLst>
      <p:ext uri="{BB962C8B-B14F-4D97-AF65-F5344CB8AC3E}">
        <p14:creationId xmlns:p14="http://schemas.microsoft.com/office/powerpoint/2010/main" val="2702685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aim to examine how aspects of the environment influence pathogen spillover. </a:t>
            </a:r>
            <a:r>
              <a:rPr lang="en-US" dirty="0" smtClean="0"/>
              <a:t>In other words, how</a:t>
            </a:r>
            <a:r>
              <a:rPr lang="en-US" baseline="0" dirty="0" smtClean="0"/>
              <a:t> do environmental conditions, such as the temperature, rainfall, and local plant community, directly and indirectly affect pathogen reproduction and subsequent infection and mortality of oak species across the landscape? </a:t>
            </a:r>
            <a:endParaRPr lang="en-US" dirty="0"/>
          </a:p>
        </p:txBody>
      </p:sp>
      <p:sp>
        <p:nvSpPr>
          <p:cNvPr id="4" name="Slide Number Placeholder 3"/>
          <p:cNvSpPr>
            <a:spLocks noGrp="1"/>
          </p:cNvSpPr>
          <p:nvPr>
            <p:ph type="sldNum" sz="quarter" idx="10"/>
          </p:nvPr>
        </p:nvSpPr>
        <p:spPr/>
        <p:txBody>
          <a:bodyPr/>
          <a:lstStyle/>
          <a:p>
            <a:fld id="{6C0FA8C7-ED6C-6F47-A2D7-C5B07B57E055}" type="slidenum">
              <a:rPr lang="en-US" smtClean="0"/>
              <a:t>5</a:t>
            </a:fld>
            <a:endParaRPr lang="en-US"/>
          </a:p>
        </p:txBody>
      </p:sp>
    </p:spTree>
    <p:extLst>
      <p:ext uri="{BB962C8B-B14F-4D97-AF65-F5344CB8AC3E}">
        <p14:creationId xmlns:p14="http://schemas.microsoft.com/office/powerpoint/2010/main" val="2550337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SEM is better thought of as a scientific framework rather than a specific statistical technique.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when causal questions can’t be answered with randomized experiments” – Shipley 2004</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Explicitly relates observation to theory.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 </a:t>
            </a:r>
            <a:r>
              <a:rPr lang="en-US" baseline="0" dirty="0" smtClean="0"/>
              <a:t>may be used to conceptualize and test a comprehensive set of hypotheses about a system in either a confirmatory or exploratory effort. </a:t>
            </a:r>
            <a:endParaRPr lang="en-US" dirty="0" smtClean="0"/>
          </a:p>
        </p:txBody>
      </p:sp>
      <p:sp>
        <p:nvSpPr>
          <p:cNvPr id="4" name="Slide Number Placeholder 3"/>
          <p:cNvSpPr>
            <a:spLocks noGrp="1"/>
          </p:cNvSpPr>
          <p:nvPr>
            <p:ph type="sldNum" sz="quarter" idx="10"/>
          </p:nvPr>
        </p:nvSpPr>
        <p:spPr/>
        <p:txBody>
          <a:bodyPr/>
          <a:lstStyle/>
          <a:p>
            <a:fld id="{6C0FA8C7-ED6C-6F47-A2D7-C5B07B57E055}" type="slidenum">
              <a:rPr lang="en-US" smtClean="0"/>
              <a:t>6</a:t>
            </a:fld>
            <a:endParaRPr lang="en-US"/>
          </a:p>
        </p:txBody>
      </p:sp>
    </p:spTree>
    <p:extLst>
      <p:ext uri="{BB962C8B-B14F-4D97-AF65-F5344CB8AC3E}">
        <p14:creationId xmlns:p14="http://schemas.microsoft.com/office/powerpoint/2010/main" val="286052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Structural</a:t>
            </a:r>
            <a:r>
              <a:rPr lang="en-US" baseline="0" dirty="0" smtClean="0"/>
              <a:t> equation meta-model conceptualizing the relationships among theoretical constructs that influence infection and spillover in the SOD system.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Using </a:t>
            </a:r>
            <a:r>
              <a:rPr lang="en-US" baseline="0" dirty="0" smtClean="0"/>
              <a:t>this approach I </a:t>
            </a:r>
            <a:r>
              <a:rPr lang="en-US" baseline="0" dirty="0" smtClean="0"/>
              <a:t>aim to </a:t>
            </a:r>
            <a:r>
              <a:rPr lang="en-US" baseline="0" dirty="0" smtClean="0"/>
              <a:t>discern the direct, indirect, and total effect of </a:t>
            </a:r>
            <a:r>
              <a:rPr lang="en-US" baseline="0" dirty="0" smtClean="0"/>
              <a:t>the observed environment </a:t>
            </a:r>
            <a:r>
              <a:rPr lang="en-US" baseline="0" dirty="0" smtClean="0"/>
              <a:t>across hierarchical levels.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a:t>
            </a:r>
            <a:r>
              <a:rPr lang="en-US" baseline="0" dirty="0" smtClean="0"/>
              <a:t>example, a characteristic of the landscape may have a direct effect on disease, and also an indirect effect through microclimate and community.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smtClean="0"/>
              <a:t>total effect is composed of the direct and indirect effects.</a:t>
            </a:r>
            <a:endParaRPr lang="en-US" dirty="0" smtClean="0"/>
          </a:p>
        </p:txBody>
      </p:sp>
      <p:sp>
        <p:nvSpPr>
          <p:cNvPr id="4" name="Slide Number Placeholder 3"/>
          <p:cNvSpPr>
            <a:spLocks noGrp="1"/>
          </p:cNvSpPr>
          <p:nvPr>
            <p:ph type="sldNum" sz="quarter" idx="10"/>
          </p:nvPr>
        </p:nvSpPr>
        <p:spPr/>
        <p:txBody>
          <a:bodyPr/>
          <a:lstStyle/>
          <a:p>
            <a:fld id="{6C0FA8C7-ED6C-6F47-A2D7-C5B07B57E055}" type="slidenum">
              <a:rPr lang="en-US" smtClean="0"/>
              <a:t>7</a:t>
            </a:fld>
            <a:endParaRPr lang="en-US"/>
          </a:p>
        </p:txBody>
      </p:sp>
    </p:spTree>
    <p:extLst>
      <p:ext uri="{BB962C8B-B14F-4D97-AF65-F5344CB8AC3E}">
        <p14:creationId xmlns:p14="http://schemas.microsoft.com/office/powerpoint/2010/main" val="286052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200 15mx15m</a:t>
            </a:r>
            <a:r>
              <a:rPr lang="en-US" sz="1200" baseline="0" dirty="0" smtClean="0"/>
              <a:t> </a:t>
            </a:r>
            <a:r>
              <a:rPr lang="en-US" sz="1200" dirty="0" smtClean="0"/>
              <a:t>plots visited annually during April-May</a:t>
            </a:r>
            <a:r>
              <a:rPr lang="en-US" sz="1200" baseline="0" dirty="0" smtClean="0"/>
              <a:t> </a:t>
            </a:r>
            <a:r>
              <a:rPr lang="en-US" sz="1200" dirty="0" smtClean="0"/>
              <a:t>2004-2012,</a:t>
            </a:r>
            <a:r>
              <a:rPr lang="en-US" sz="1200" baseline="0" dirty="0" smtClean="0"/>
              <a:t> and most recently in 2014 across 275-square-km area. </a:t>
            </a:r>
          </a:p>
          <a:p>
            <a:pPr marL="0" indent="0">
              <a:buNone/>
            </a:pPr>
            <a:r>
              <a:rPr lang="en-US" sz="1200" baseline="0" dirty="0" smtClean="0"/>
              <a:t>This is typically near the end of California’s wet season. Measure disease on bay laurel via counts of leaves with characteristic symptoms, and on oaks via visual inspection for cankers. </a:t>
            </a:r>
          </a:p>
          <a:p>
            <a:pPr marL="0" indent="0">
              <a:buNone/>
            </a:pPr>
            <a:r>
              <a:rPr lang="en-US" sz="1200" baseline="0" dirty="0" smtClean="0"/>
              <a:t>These are reasonable but imperfect indicator metrics of disease because we may always have some observation error.</a:t>
            </a:r>
            <a:endParaRPr lang="en-US" dirty="0"/>
          </a:p>
        </p:txBody>
      </p:sp>
      <p:sp>
        <p:nvSpPr>
          <p:cNvPr id="4" name="Slide Number Placeholder 3"/>
          <p:cNvSpPr>
            <a:spLocks noGrp="1"/>
          </p:cNvSpPr>
          <p:nvPr>
            <p:ph type="sldNum" sz="quarter" idx="10"/>
          </p:nvPr>
        </p:nvSpPr>
        <p:spPr/>
        <p:txBody>
          <a:bodyPr/>
          <a:lstStyle/>
          <a:p>
            <a:fld id="{6C0FA8C7-ED6C-6F47-A2D7-C5B07B57E055}" type="slidenum">
              <a:rPr lang="en-US" smtClean="0"/>
              <a:t>8</a:t>
            </a:fld>
            <a:endParaRPr lang="en-US"/>
          </a:p>
        </p:txBody>
      </p:sp>
    </p:spTree>
    <p:extLst>
      <p:ext uri="{BB962C8B-B14F-4D97-AF65-F5344CB8AC3E}">
        <p14:creationId xmlns:p14="http://schemas.microsoft.com/office/powerpoint/2010/main" val="3495694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path model is a directed acyclic graph, and so based on graph theory it defines a set of independence</a:t>
            </a:r>
            <a:r>
              <a:rPr lang="en-US" baseline="0" dirty="0" smtClean="0"/>
              <a:t> claims. In short, any measurements that do not have an arrow directly between them are claimed to be independent conditional on the other measurements that are directly connected to each of the variables in the independence set. Enables testing each claim with appropriate model. If the C-statistic is not significantly different from a chi-square distribution with 2k degrees of freedom, then the data fits with the structure of the causal model.</a:t>
            </a:r>
            <a:endParaRPr lang="en-US" dirty="0" smtClean="0"/>
          </a:p>
        </p:txBody>
      </p:sp>
      <p:sp>
        <p:nvSpPr>
          <p:cNvPr id="4" name="Slide Number Placeholder 3"/>
          <p:cNvSpPr>
            <a:spLocks noGrp="1"/>
          </p:cNvSpPr>
          <p:nvPr>
            <p:ph type="sldNum" sz="quarter" idx="10"/>
          </p:nvPr>
        </p:nvSpPr>
        <p:spPr/>
        <p:txBody>
          <a:bodyPr/>
          <a:lstStyle/>
          <a:p>
            <a:fld id="{6C0FA8C7-ED6C-6F47-A2D7-C5B07B57E055}" type="slidenum">
              <a:rPr lang="en-US" smtClean="0"/>
              <a:t>9</a:t>
            </a:fld>
            <a:endParaRPr lang="en-US"/>
          </a:p>
        </p:txBody>
      </p:sp>
    </p:spTree>
    <p:extLst>
      <p:ext uri="{BB962C8B-B14F-4D97-AF65-F5344CB8AC3E}">
        <p14:creationId xmlns:p14="http://schemas.microsoft.com/office/powerpoint/2010/main" val="286052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Path</a:t>
            </a:r>
            <a:r>
              <a:rPr lang="en-US" baseline="0" dirty="0" smtClean="0"/>
              <a:t> coefficients are all scaled to a mean of zero and standard deviation of 1, so the effects may be interpreted relative to each other</a:t>
            </a:r>
            <a:endParaRPr lang="en-US" dirty="0" smtClean="0"/>
          </a:p>
        </p:txBody>
      </p:sp>
      <p:sp>
        <p:nvSpPr>
          <p:cNvPr id="4" name="Slide Number Placeholder 3"/>
          <p:cNvSpPr>
            <a:spLocks noGrp="1"/>
          </p:cNvSpPr>
          <p:nvPr>
            <p:ph type="sldNum" sz="quarter" idx="10"/>
          </p:nvPr>
        </p:nvSpPr>
        <p:spPr/>
        <p:txBody>
          <a:bodyPr/>
          <a:lstStyle/>
          <a:p>
            <a:fld id="{6C0FA8C7-ED6C-6F47-A2D7-C5B07B57E055}" type="slidenum">
              <a:rPr lang="en-US" smtClean="0"/>
              <a:t>10</a:t>
            </a:fld>
            <a:endParaRPr lang="en-US"/>
          </a:p>
        </p:txBody>
      </p:sp>
    </p:spTree>
    <p:extLst>
      <p:ext uri="{BB962C8B-B14F-4D97-AF65-F5344CB8AC3E}">
        <p14:creationId xmlns:p14="http://schemas.microsoft.com/office/powerpoint/2010/main" val="286052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D5B67E37-224D-8B47-B705-134B75C6C32A}" type="datetime1">
              <a:rPr lang="en-US" smtClean="0"/>
              <a:t>7/6/15</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CE8079A4-7AA8-4A4F-87E2-7781EC5097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1EA9C6-14B8-9E49-B5CD-62ACDAD7E60F}" type="datetime1">
              <a:rPr lang="en-US" smtClean="0"/>
              <a:t>7/6/15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7606D-E5C4-4C2F-8241-EC2663EF1C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B0795065-C176-6748-8E9E-B14EC5A4B838}" type="datetime1">
              <a:rPr lang="en-US" smtClean="0"/>
              <a:t>7/6/15</a:t>
            </a:fld>
            <a:endParaRPr lang="en-US" dirty="0"/>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CE8079A4-7AA8-4A4F-87E2-7781EC5097D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066495E-671C-0240-9A20-10704F3026C8}" type="datetime1">
              <a:rPr lang="en-US" smtClean="0"/>
              <a:t>7/6/15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E8079A4-7AA8-4A4F-87E2-7781EC5097DD}"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9F4C2C0-AD43-C84A-BED1-36C2E17401A9}" type="datetime1">
              <a:rPr lang="en-US" smtClean="0"/>
              <a:t>7/6/15</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CE8079A4-7AA8-4A4F-87E2-7781EC5097DD}" type="slidenum">
              <a:rPr lang="en-US" smtClean="0"/>
              <a:pPr/>
              <a:t>‹#›</a:t>
            </a:fld>
            <a:endParaRPr lang="en-US"/>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65EAE8F-B44A-AB4F-AB86-7AE2C3802967}" type="datetime1">
              <a:rPr lang="en-US" smtClean="0"/>
              <a:t>7/6/15</a:t>
            </a:fld>
            <a:endParaRPr lang="en-US"/>
          </a:p>
        </p:txBody>
      </p:sp>
      <p:sp>
        <p:nvSpPr>
          <p:cNvPr id="10" name="Slide Number Placeholder 9"/>
          <p:cNvSpPr>
            <a:spLocks noGrp="1"/>
          </p:cNvSpPr>
          <p:nvPr>
            <p:ph type="sldNum" sz="quarter" idx="16"/>
          </p:nvPr>
        </p:nvSpPr>
        <p:spPr/>
        <p:txBody>
          <a:bodyPr rtlCol="0"/>
          <a:lstStyle/>
          <a:p>
            <a:fld id="{CE8079A4-7AA8-4A4F-87E2-7781EC5097D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9CC8750-0F6B-7448-830F-4CBE6A158029}" type="datetime1">
              <a:rPr lang="en-US" smtClean="0"/>
              <a:t>7/6/15</a:t>
            </a:fld>
            <a:endParaRPr lang="en-US"/>
          </a:p>
        </p:txBody>
      </p:sp>
      <p:sp>
        <p:nvSpPr>
          <p:cNvPr id="12" name="Slide Number Placeholder 11"/>
          <p:cNvSpPr>
            <a:spLocks noGrp="1"/>
          </p:cNvSpPr>
          <p:nvPr>
            <p:ph type="sldNum" sz="quarter" idx="16"/>
          </p:nvPr>
        </p:nvSpPr>
        <p:spPr/>
        <p:txBody>
          <a:bodyPr rtlCol="0"/>
          <a:lstStyle/>
          <a:p>
            <a:fld id="{CE8079A4-7AA8-4A4F-87E2-7781EC5097D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FBEE66-4CEA-D047-AA6D-5D9D940A3C5B}" type="datetime1">
              <a:rPr lang="en-US" smtClean="0"/>
              <a:t>7/6/15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E8079A4-7AA8-4A4F-87E2-7781EC509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88F76-BADE-8D43-918E-CE144D3A955F}" type="datetime1">
              <a:rPr lang="en-US" smtClean="0"/>
              <a:t>7/6/15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CE8079A4-7AA8-4A4F-87E2-7781EC509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B527A52-5CAC-964F-BB8E-B19F0F5B72EF}" type="datetime1">
              <a:rPr lang="en-US" smtClean="0"/>
              <a:t>7/6/15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38DF745-7D3F-47F4-83A3-874385CFAA69}"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DF9364A-788B-C147-9D0D-AC3A90836111}" type="datetime1">
              <a:rPr lang="en-US" smtClean="0"/>
              <a:t>7/6/15</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CE8079A4-7AA8-4A4F-87E2-7781EC5097DD}"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E30C739F-20DC-7142-8244-ED6F7A249932}" type="datetime1">
              <a:rPr lang="en-US" smtClean="0"/>
              <a:t>7/6/15</a:t>
            </a:fld>
            <a:endParaRPr lang="en-US" dirty="0"/>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E8079A4-7AA8-4A4F-87E2-7781EC5097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5509" r:id="rId1"/>
    <p:sldLayoutId id="2147485510" r:id="rId2"/>
    <p:sldLayoutId id="2147485511" r:id="rId3"/>
    <p:sldLayoutId id="2147485512" r:id="rId4"/>
    <p:sldLayoutId id="2147485513" r:id="rId5"/>
    <p:sldLayoutId id="2147485514" r:id="rId6"/>
    <p:sldLayoutId id="2147485515" r:id="rId7"/>
    <p:sldLayoutId id="2147485516" r:id="rId8"/>
    <p:sldLayoutId id="2147485517" r:id="rId9"/>
    <p:sldLayoutId id="2147485518" r:id="rId10"/>
    <p:sldLayoutId id="2147485519"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emf"/></Relationships>
</file>

<file path=ppt/slides/_rels/slide15.xml.rels><?xml version="1.0" encoding="UTF-8" standalone="yes"?>
<Relationships xmlns="http://schemas.openxmlformats.org/package/2006/relationships"><Relationship Id="rId3" Type="http://schemas.openxmlformats.org/officeDocument/2006/relationships/image" Target="../media/image27.tiff"/><Relationship Id="rId4" Type="http://schemas.openxmlformats.org/officeDocument/2006/relationships/image" Target="../media/image28.png"/><Relationship Id="rId5" Type="http://schemas.openxmlformats.org/officeDocument/2006/relationships/image" Target="../media/image29.tif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image" Target="../media/image16.png"/><Relationship Id="rId7" Type="http://schemas.openxmlformats.org/officeDocument/2006/relationships/image" Target="../media/image30.jpeg"/><Relationship Id="rId8" Type="http://schemas.openxmlformats.org/officeDocument/2006/relationships/image" Target="../media/image31.jpeg"/><Relationship Id="rId9" Type="http://schemas.openxmlformats.org/officeDocument/2006/relationships/image" Target="../media/image32.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4" Type="http://schemas.openxmlformats.org/officeDocument/2006/relationships/image" Target="../media/image35.png"/><Relationship Id="rId5" Type="http://schemas.openxmlformats.org/officeDocument/2006/relationships/hyperlink" Target="mailto:wwdillon@ncsu.edu" TargetMode="External"/><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jpe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image" Target="../media/image16.png"/><Relationship Id="rId6"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tiff"/><Relationship Id="rId4" Type="http://schemas.openxmlformats.org/officeDocument/2006/relationships/image" Target="../media/image23.jpeg"/><Relationship Id="rId5" Type="http://schemas.openxmlformats.org/officeDocument/2006/relationships/image" Target="../media/image24.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196" y="515561"/>
            <a:ext cx="8785386" cy="2417782"/>
          </a:xfrm>
        </p:spPr>
        <p:txBody>
          <a:bodyPr>
            <a:normAutofit/>
          </a:bodyPr>
          <a:lstStyle/>
          <a:p>
            <a:r>
              <a:rPr lang="en-US" dirty="0"/>
              <a:t>Environmental </a:t>
            </a:r>
            <a:r>
              <a:rPr lang="en-US" dirty="0" smtClean="0"/>
              <a:t>Influences on pathogen spillover in a </a:t>
            </a:r>
            <a:r>
              <a:rPr lang="en-US" dirty="0" err="1" smtClean="0"/>
              <a:t>multihost</a:t>
            </a:r>
            <a:r>
              <a:rPr lang="en-US" dirty="0" smtClean="0"/>
              <a:t> forest disease</a:t>
            </a:r>
            <a:endParaRPr lang="en-US" dirty="0"/>
          </a:p>
        </p:txBody>
      </p:sp>
      <p:sp>
        <p:nvSpPr>
          <p:cNvPr id="3" name="Subtitle 2"/>
          <p:cNvSpPr>
            <a:spLocks noGrp="1"/>
          </p:cNvSpPr>
          <p:nvPr>
            <p:ph type="subTitle" idx="1"/>
          </p:nvPr>
        </p:nvSpPr>
        <p:spPr/>
        <p:txBody>
          <a:bodyPr>
            <a:normAutofit/>
          </a:bodyPr>
          <a:lstStyle/>
          <a:p>
            <a:r>
              <a:rPr lang="en-US" dirty="0" smtClean="0"/>
              <a:t>IALE World Congress | July </a:t>
            </a:r>
            <a:r>
              <a:rPr lang="en-US" dirty="0"/>
              <a:t>6</a:t>
            </a:r>
            <a:r>
              <a:rPr lang="en-US" dirty="0" smtClean="0"/>
              <a:t>, 2015</a:t>
            </a:r>
            <a:endParaRPr lang="en-US" dirty="0"/>
          </a:p>
        </p:txBody>
      </p:sp>
      <p:sp>
        <p:nvSpPr>
          <p:cNvPr id="8" name="TextBox 7"/>
          <p:cNvSpPr txBox="1"/>
          <p:nvPr/>
        </p:nvSpPr>
        <p:spPr>
          <a:xfrm>
            <a:off x="302835" y="3144033"/>
            <a:ext cx="6547736" cy="892552"/>
          </a:xfrm>
          <a:prstGeom prst="rect">
            <a:avLst/>
          </a:prstGeom>
          <a:noFill/>
        </p:spPr>
        <p:txBody>
          <a:bodyPr wrap="none" rtlCol="0">
            <a:spAutoFit/>
          </a:bodyPr>
          <a:lstStyle/>
          <a:p>
            <a:r>
              <a:rPr lang="en-US" sz="2600" dirty="0" smtClean="0"/>
              <a:t>Whalen Dillon | North Carolina State University</a:t>
            </a:r>
          </a:p>
          <a:p>
            <a:r>
              <a:rPr lang="en-US" sz="2600" dirty="0" smtClean="0"/>
              <a:t> </a:t>
            </a:r>
            <a:endParaRPr lang="en-US" sz="2600" dirty="0"/>
          </a:p>
        </p:txBody>
      </p:sp>
      <p:pic>
        <p:nvPicPr>
          <p:cNvPr id="10" name="Picture 9"/>
          <p:cNvPicPr>
            <a:picLocks noChangeAspect="1"/>
          </p:cNvPicPr>
          <p:nvPr/>
        </p:nvPicPr>
        <p:blipFill>
          <a:blip r:embed="rId2"/>
          <a:stretch>
            <a:fillRect/>
          </a:stretch>
        </p:blipFill>
        <p:spPr>
          <a:xfrm>
            <a:off x="135563" y="4572701"/>
            <a:ext cx="576158" cy="468413"/>
          </a:xfrm>
          <a:prstGeom prst="rect">
            <a:avLst/>
          </a:prstGeom>
        </p:spPr>
      </p:pic>
      <p:sp>
        <p:nvSpPr>
          <p:cNvPr id="11" name="TextBox 10"/>
          <p:cNvSpPr txBox="1"/>
          <p:nvPr/>
        </p:nvSpPr>
        <p:spPr>
          <a:xfrm>
            <a:off x="614863" y="4583465"/>
            <a:ext cx="1190049" cy="461665"/>
          </a:xfrm>
          <a:prstGeom prst="rect">
            <a:avLst/>
          </a:prstGeom>
          <a:noFill/>
        </p:spPr>
        <p:txBody>
          <a:bodyPr wrap="none" rtlCol="0">
            <a:spAutoFit/>
          </a:bodyPr>
          <a:lstStyle/>
          <a:p>
            <a:r>
              <a:rPr lang="en-US" sz="2400" dirty="0" smtClean="0"/>
              <a:t>@</a:t>
            </a:r>
            <a:r>
              <a:rPr lang="en-US" sz="2400" dirty="0" err="1" smtClean="0"/>
              <a:t>dillott</a:t>
            </a:r>
            <a:endParaRPr lang="en-US" sz="2400" dirty="0"/>
          </a:p>
        </p:txBody>
      </p:sp>
    </p:spTree>
    <p:extLst>
      <p:ext uri="{BB962C8B-B14F-4D97-AF65-F5344CB8AC3E}">
        <p14:creationId xmlns:p14="http://schemas.microsoft.com/office/powerpoint/2010/main" val="2498506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822564" y="1218917"/>
            <a:ext cx="6909034" cy="3841661"/>
          </a:xfrm>
          <a:prstGeom prst="rect">
            <a:avLst/>
          </a:prstGeom>
        </p:spPr>
      </p:pic>
      <p:sp>
        <p:nvSpPr>
          <p:cNvPr id="2" name="Title 1"/>
          <p:cNvSpPr>
            <a:spLocks noGrp="1"/>
          </p:cNvSpPr>
          <p:nvPr>
            <p:ph type="title"/>
          </p:nvPr>
        </p:nvSpPr>
        <p:spPr/>
        <p:txBody>
          <a:bodyPr>
            <a:normAutofit fontScale="90000"/>
          </a:bodyPr>
          <a:lstStyle/>
          <a:p>
            <a:r>
              <a:rPr lang="en-US" dirty="0" smtClean="0"/>
              <a:t>Path Model – 2005 Data</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10</a:t>
            </a:fld>
            <a:endParaRPr lang="en-US"/>
          </a:p>
        </p:txBody>
      </p:sp>
      <p:sp>
        <p:nvSpPr>
          <p:cNvPr id="6" name="TextBox 5"/>
          <p:cNvSpPr txBox="1"/>
          <p:nvPr/>
        </p:nvSpPr>
        <p:spPr>
          <a:xfrm>
            <a:off x="1566344" y="4092752"/>
            <a:ext cx="582211" cy="307777"/>
          </a:xfrm>
          <a:prstGeom prst="rect">
            <a:avLst/>
          </a:prstGeom>
          <a:noFill/>
        </p:spPr>
        <p:txBody>
          <a:bodyPr wrap="none" rtlCol="0">
            <a:spAutoFit/>
          </a:bodyPr>
          <a:lstStyle/>
          <a:p>
            <a:r>
              <a:rPr lang="en-US" sz="1400" dirty="0"/>
              <a:t>-</a:t>
            </a:r>
            <a:r>
              <a:rPr lang="en-US" sz="1400" dirty="0" smtClean="0"/>
              <a:t>0.05</a:t>
            </a:r>
            <a:endParaRPr lang="en-US" sz="1400" dirty="0"/>
          </a:p>
        </p:txBody>
      </p:sp>
      <p:sp>
        <p:nvSpPr>
          <p:cNvPr id="7" name="Rectangle 6"/>
          <p:cNvSpPr/>
          <p:nvPr/>
        </p:nvSpPr>
        <p:spPr>
          <a:xfrm>
            <a:off x="1813123" y="2939842"/>
            <a:ext cx="582211" cy="307777"/>
          </a:xfrm>
          <a:prstGeom prst="rect">
            <a:avLst/>
          </a:prstGeom>
        </p:spPr>
        <p:txBody>
          <a:bodyPr wrap="none">
            <a:spAutoFit/>
          </a:bodyPr>
          <a:lstStyle/>
          <a:p>
            <a:r>
              <a:rPr lang="en-US" sz="1400" dirty="0"/>
              <a:t>-</a:t>
            </a:r>
            <a:r>
              <a:rPr lang="en-US" sz="1400" dirty="0" smtClean="0"/>
              <a:t>0.05</a:t>
            </a:r>
            <a:endParaRPr lang="en-US" sz="1400" dirty="0"/>
          </a:p>
        </p:txBody>
      </p:sp>
      <p:sp>
        <p:nvSpPr>
          <p:cNvPr id="8" name="Rectangle 7"/>
          <p:cNvSpPr/>
          <p:nvPr/>
        </p:nvSpPr>
        <p:spPr>
          <a:xfrm>
            <a:off x="3758359" y="1963970"/>
            <a:ext cx="580996" cy="307777"/>
          </a:xfrm>
          <a:prstGeom prst="rect">
            <a:avLst/>
          </a:prstGeom>
        </p:spPr>
        <p:txBody>
          <a:bodyPr wrap="none">
            <a:spAutoFit/>
          </a:bodyPr>
          <a:lstStyle/>
          <a:p>
            <a:r>
              <a:rPr lang="en-US" sz="1400" dirty="0"/>
              <a:t>-</a:t>
            </a:r>
            <a:r>
              <a:rPr lang="en-US" sz="1400" dirty="0" smtClean="0"/>
              <a:t>0.03</a:t>
            </a:r>
            <a:endParaRPr lang="en-US" sz="1400" dirty="0"/>
          </a:p>
        </p:txBody>
      </p:sp>
      <p:sp>
        <p:nvSpPr>
          <p:cNvPr id="9" name="Rectangle 8"/>
          <p:cNvSpPr/>
          <p:nvPr/>
        </p:nvSpPr>
        <p:spPr>
          <a:xfrm>
            <a:off x="2592526" y="1853134"/>
            <a:ext cx="521209" cy="307777"/>
          </a:xfrm>
          <a:prstGeom prst="rect">
            <a:avLst/>
          </a:prstGeom>
        </p:spPr>
        <p:txBody>
          <a:bodyPr wrap="none">
            <a:spAutoFit/>
          </a:bodyPr>
          <a:lstStyle/>
          <a:p>
            <a:r>
              <a:rPr lang="en-US" sz="1400" dirty="0" smtClean="0"/>
              <a:t>0.02</a:t>
            </a:r>
            <a:endParaRPr lang="en-US" sz="1400" dirty="0"/>
          </a:p>
        </p:txBody>
      </p:sp>
      <p:sp>
        <p:nvSpPr>
          <p:cNvPr id="10" name="Rectangle 9"/>
          <p:cNvSpPr/>
          <p:nvPr/>
        </p:nvSpPr>
        <p:spPr>
          <a:xfrm>
            <a:off x="2705980" y="3680020"/>
            <a:ext cx="582211" cy="307777"/>
          </a:xfrm>
          <a:prstGeom prst="rect">
            <a:avLst/>
          </a:prstGeom>
        </p:spPr>
        <p:txBody>
          <a:bodyPr wrap="none">
            <a:spAutoFit/>
          </a:bodyPr>
          <a:lstStyle/>
          <a:p>
            <a:r>
              <a:rPr lang="en-US" sz="1400" dirty="0"/>
              <a:t>-</a:t>
            </a:r>
            <a:r>
              <a:rPr lang="en-US" sz="1400" dirty="0" smtClean="0"/>
              <a:t>0.05</a:t>
            </a:r>
            <a:endParaRPr lang="en-US" sz="1400" dirty="0"/>
          </a:p>
        </p:txBody>
      </p:sp>
      <p:sp>
        <p:nvSpPr>
          <p:cNvPr id="11" name="Rectangle 10"/>
          <p:cNvSpPr/>
          <p:nvPr/>
        </p:nvSpPr>
        <p:spPr>
          <a:xfrm>
            <a:off x="3774164" y="2723949"/>
            <a:ext cx="694233" cy="369332"/>
          </a:xfrm>
          <a:prstGeom prst="rect">
            <a:avLst/>
          </a:prstGeom>
        </p:spPr>
        <p:txBody>
          <a:bodyPr wrap="none">
            <a:spAutoFit/>
          </a:bodyPr>
          <a:lstStyle/>
          <a:p>
            <a:r>
              <a:rPr lang="en-US" dirty="0"/>
              <a:t>-</a:t>
            </a:r>
            <a:r>
              <a:rPr lang="en-US" dirty="0" smtClean="0"/>
              <a:t>0.39</a:t>
            </a:r>
            <a:endParaRPr lang="en-US" dirty="0"/>
          </a:p>
        </p:txBody>
      </p:sp>
      <p:sp>
        <p:nvSpPr>
          <p:cNvPr id="12" name="Rectangle 11"/>
          <p:cNvSpPr/>
          <p:nvPr/>
        </p:nvSpPr>
        <p:spPr>
          <a:xfrm>
            <a:off x="4055472" y="3995597"/>
            <a:ext cx="816725" cy="307777"/>
          </a:xfrm>
          <a:prstGeom prst="rect">
            <a:avLst/>
          </a:prstGeom>
        </p:spPr>
        <p:txBody>
          <a:bodyPr wrap="none">
            <a:spAutoFit/>
          </a:bodyPr>
          <a:lstStyle/>
          <a:p>
            <a:r>
              <a:rPr lang="en-US" sz="1400" dirty="0"/>
              <a:t>-</a:t>
            </a:r>
            <a:r>
              <a:rPr lang="en-US" sz="1400" dirty="0" smtClean="0"/>
              <a:t>0.02(ns)</a:t>
            </a:r>
            <a:endParaRPr lang="en-US" sz="1400" dirty="0"/>
          </a:p>
        </p:txBody>
      </p:sp>
      <p:sp>
        <p:nvSpPr>
          <p:cNvPr id="13" name="Rectangle 12"/>
          <p:cNvSpPr/>
          <p:nvPr/>
        </p:nvSpPr>
        <p:spPr>
          <a:xfrm>
            <a:off x="4715806" y="2320458"/>
            <a:ext cx="694233" cy="369332"/>
          </a:xfrm>
          <a:prstGeom prst="rect">
            <a:avLst/>
          </a:prstGeom>
        </p:spPr>
        <p:txBody>
          <a:bodyPr wrap="none">
            <a:spAutoFit/>
          </a:bodyPr>
          <a:lstStyle/>
          <a:p>
            <a:r>
              <a:rPr lang="en-US" dirty="0"/>
              <a:t>-</a:t>
            </a:r>
            <a:r>
              <a:rPr lang="en-US" dirty="0" smtClean="0"/>
              <a:t>0.31</a:t>
            </a:r>
            <a:endParaRPr lang="en-US" dirty="0"/>
          </a:p>
        </p:txBody>
      </p:sp>
      <p:sp>
        <p:nvSpPr>
          <p:cNvPr id="14" name="Rectangle 13"/>
          <p:cNvSpPr/>
          <p:nvPr/>
        </p:nvSpPr>
        <p:spPr>
          <a:xfrm>
            <a:off x="5545132" y="3441018"/>
            <a:ext cx="617364" cy="369332"/>
          </a:xfrm>
          <a:prstGeom prst="rect">
            <a:avLst/>
          </a:prstGeom>
        </p:spPr>
        <p:txBody>
          <a:bodyPr wrap="none">
            <a:spAutoFit/>
          </a:bodyPr>
          <a:lstStyle/>
          <a:p>
            <a:r>
              <a:rPr lang="en-US" dirty="0" smtClean="0"/>
              <a:t>0.71</a:t>
            </a:r>
            <a:endParaRPr lang="en-US" dirty="0"/>
          </a:p>
        </p:txBody>
      </p:sp>
      <p:sp>
        <p:nvSpPr>
          <p:cNvPr id="15" name="Rectangle 14"/>
          <p:cNvSpPr/>
          <p:nvPr/>
        </p:nvSpPr>
        <p:spPr>
          <a:xfrm>
            <a:off x="5014634" y="4117669"/>
            <a:ext cx="1060995" cy="369332"/>
          </a:xfrm>
          <a:prstGeom prst="rect">
            <a:avLst/>
          </a:prstGeom>
        </p:spPr>
        <p:txBody>
          <a:bodyPr wrap="none">
            <a:spAutoFit/>
          </a:bodyPr>
          <a:lstStyle/>
          <a:p>
            <a:r>
              <a:rPr lang="en-US" dirty="0"/>
              <a:t> -</a:t>
            </a:r>
            <a:r>
              <a:rPr lang="en-US" dirty="0" smtClean="0"/>
              <a:t>0.33(ns)</a:t>
            </a:r>
            <a:endParaRPr lang="en-US" dirty="0"/>
          </a:p>
        </p:txBody>
      </p:sp>
      <p:sp>
        <p:nvSpPr>
          <p:cNvPr id="17" name="Rectangle 16"/>
          <p:cNvSpPr/>
          <p:nvPr/>
        </p:nvSpPr>
        <p:spPr>
          <a:xfrm>
            <a:off x="5722102" y="2508009"/>
            <a:ext cx="997313" cy="369332"/>
          </a:xfrm>
          <a:prstGeom prst="rect">
            <a:avLst/>
          </a:prstGeom>
        </p:spPr>
        <p:txBody>
          <a:bodyPr wrap="none">
            <a:spAutoFit/>
          </a:bodyPr>
          <a:lstStyle/>
          <a:p>
            <a:r>
              <a:rPr lang="en-US" dirty="0"/>
              <a:t>-</a:t>
            </a:r>
            <a:r>
              <a:rPr lang="en-US" dirty="0" smtClean="0"/>
              <a:t>0.37(ns)</a:t>
            </a:r>
            <a:endParaRPr lang="en-US" dirty="0"/>
          </a:p>
        </p:txBody>
      </p:sp>
      <p:sp>
        <p:nvSpPr>
          <p:cNvPr id="19" name="Rectangle 18"/>
          <p:cNvSpPr/>
          <p:nvPr/>
        </p:nvSpPr>
        <p:spPr>
          <a:xfrm>
            <a:off x="3290797" y="4474698"/>
            <a:ext cx="816725" cy="307777"/>
          </a:xfrm>
          <a:prstGeom prst="rect">
            <a:avLst/>
          </a:prstGeom>
        </p:spPr>
        <p:txBody>
          <a:bodyPr wrap="none">
            <a:spAutoFit/>
          </a:bodyPr>
          <a:lstStyle/>
          <a:p>
            <a:r>
              <a:rPr lang="en-US" sz="1400" dirty="0"/>
              <a:t>-</a:t>
            </a:r>
            <a:r>
              <a:rPr lang="en-US" sz="1400" dirty="0" smtClean="0"/>
              <a:t>0.04(ns)</a:t>
            </a:r>
            <a:endParaRPr lang="en-US" sz="1400" dirty="0"/>
          </a:p>
        </p:txBody>
      </p:sp>
      <p:sp>
        <p:nvSpPr>
          <p:cNvPr id="22" name="TextBox 21"/>
          <p:cNvSpPr txBox="1"/>
          <p:nvPr/>
        </p:nvSpPr>
        <p:spPr>
          <a:xfrm>
            <a:off x="6804262" y="4400529"/>
            <a:ext cx="2004143" cy="369332"/>
          </a:xfrm>
          <a:prstGeom prst="rect">
            <a:avLst/>
          </a:prstGeom>
          <a:noFill/>
        </p:spPr>
        <p:txBody>
          <a:bodyPr wrap="none" rtlCol="0">
            <a:spAutoFit/>
          </a:bodyPr>
          <a:lstStyle/>
          <a:p>
            <a:r>
              <a:rPr lang="en-US" i="1" dirty="0" smtClean="0"/>
              <a:t>(59/1141 infected)</a:t>
            </a:r>
            <a:endParaRPr lang="en-US" i="1" dirty="0"/>
          </a:p>
        </p:txBody>
      </p:sp>
      <p:sp>
        <p:nvSpPr>
          <p:cNvPr id="23" name="TextBox 22"/>
          <p:cNvSpPr txBox="1"/>
          <p:nvPr/>
        </p:nvSpPr>
        <p:spPr>
          <a:xfrm rot="1937548">
            <a:off x="5430320" y="3414163"/>
            <a:ext cx="983450" cy="369332"/>
          </a:xfrm>
          <a:prstGeom prst="rect">
            <a:avLst/>
          </a:prstGeom>
          <a:noFill/>
        </p:spPr>
        <p:txBody>
          <a:bodyPr wrap="none" rtlCol="0">
            <a:prstTxWarp prst="textArchUp">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Spillover</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229608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Path Model – 2014 Data</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11</a:t>
            </a:fld>
            <a:endParaRPr lang="en-US"/>
          </a:p>
        </p:txBody>
      </p:sp>
      <p:pic>
        <p:nvPicPr>
          <p:cNvPr id="5" name="Picture 4"/>
          <p:cNvPicPr>
            <a:picLocks noChangeAspect="1"/>
          </p:cNvPicPr>
          <p:nvPr/>
        </p:nvPicPr>
        <p:blipFill>
          <a:blip r:embed="rId3"/>
          <a:stretch>
            <a:fillRect/>
          </a:stretch>
        </p:blipFill>
        <p:spPr>
          <a:xfrm>
            <a:off x="822564" y="1218917"/>
            <a:ext cx="6909034" cy="3841661"/>
          </a:xfrm>
          <a:prstGeom prst="rect">
            <a:avLst/>
          </a:prstGeom>
        </p:spPr>
      </p:pic>
    </p:spTree>
    <p:extLst>
      <p:ext uri="{BB962C8B-B14F-4D97-AF65-F5344CB8AC3E}">
        <p14:creationId xmlns:p14="http://schemas.microsoft.com/office/powerpoint/2010/main" val="1246803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Path Model – 2014 Data</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12</a:t>
            </a:fld>
            <a:endParaRPr lang="en-US"/>
          </a:p>
        </p:txBody>
      </p:sp>
      <p:pic>
        <p:nvPicPr>
          <p:cNvPr id="5" name="Picture 4"/>
          <p:cNvPicPr>
            <a:picLocks noChangeAspect="1"/>
          </p:cNvPicPr>
          <p:nvPr/>
        </p:nvPicPr>
        <p:blipFill>
          <a:blip r:embed="rId3"/>
          <a:stretch>
            <a:fillRect/>
          </a:stretch>
        </p:blipFill>
        <p:spPr>
          <a:xfrm>
            <a:off x="822564" y="1218917"/>
            <a:ext cx="6909034" cy="3841661"/>
          </a:xfrm>
          <a:prstGeom prst="rect">
            <a:avLst/>
          </a:prstGeom>
        </p:spPr>
      </p:pic>
      <p:sp>
        <p:nvSpPr>
          <p:cNvPr id="6" name="Multiply 5"/>
          <p:cNvSpPr/>
          <p:nvPr/>
        </p:nvSpPr>
        <p:spPr>
          <a:xfrm>
            <a:off x="1394957" y="718242"/>
            <a:ext cx="5215477" cy="4570988"/>
          </a:xfrm>
          <a:prstGeom prst="mathMultiply">
            <a:avLst>
              <a:gd name="adj1" fmla="val 15322"/>
            </a:avLst>
          </a:prstGeom>
          <a:solidFill>
            <a:schemeClr val="accent1">
              <a:alpha val="9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425146" y="2841738"/>
            <a:ext cx="1186330" cy="369332"/>
          </a:xfrm>
          <a:prstGeom prst="rect">
            <a:avLst/>
          </a:prstGeom>
          <a:noFill/>
        </p:spPr>
        <p:txBody>
          <a:bodyPr wrap="none" rtlCol="0">
            <a:spAutoFit/>
          </a:bodyPr>
          <a:lstStyle/>
          <a:p>
            <a:r>
              <a:rPr lang="en-US" dirty="0" smtClean="0"/>
              <a:t>Fails </a:t>
            </a:r>
            <a:r>
              <a:rPr lang="en-US" i="1" dirty="0" smtClean="0"/>
              <a:t>C</a:t>
            </a:r>
            <a:r>
              <a:rPr lang="en-US" dirty="0" smtClean="0"/>
              <a:t>-test</a:t>
            </a:r>
            <a:endParaRPr lang="en-US" dirty="0"/>
          </a:p>
        </p:txBody>
      </p:sp>
    </p:spTree>
    <p:extLst>
      <p:ext uri="{BB962C8B-B14F-4D97-AF65-F5344CB8AC3E}">
        <p14:creationId xmlns:p14="http://schemas.microsoft.com/office/powerpoint/2010/main" val="1704890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Path Model – 2014 Data</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13</a:t>
            </a:fld>
            <a:endParaRPr lang="en-US"/>
          </a:p>
        </p:txBody>
      </p:sp>
      <p:pic>
        <p:nvPicPr>
          <p:cNvPr id="20" name="Picture 19"/>
          <p:cNvPicPr>
            <a:picLocks noChangeAspect="1"/>
          </p:cNvPicPr>
          <p:nvPr/>
        </p:nvPicPr>
        <p:blipFill>
          <a:blip r:embed="rId3"/>
          <a:stretch>
            <a:fillRect/>
          </a:stretch>
        </p:blipFill>
        <p:spPr>
          <a:xfrm>
            <a:off x="822960" y="1216152"/>
            <a:ext cx="6905752" cy="3839836"/>
          </a:xfrm>
          <a:prstGeom prst="rect">
            <a:avLst/>
          </a:prstGeom>
        </p:spPr>
      </p:pic>
      <p:cxnSp>
        <p:nvCxnSpPr>
          <p:cNvPr id="15" name="Straight Connector 14"/>
          <p:cNvCxnSpPr/>
          <p:nvPr/>
        </p:nvCxnSpPr>
        <p:spPr>
          <a:xfrm>
            <a:off x="3487395" y="1821630"/>
            <a:ext cx="2831555" cy="1894493"/>
          </a:xfrm>
          <a:prstGeom prst="line">
            <a:avLst/>
          </a:prstGeom>
          <a:ln w="38100" cmpd="sng">
            <a:solidFill>
              <a:srgbClr val="DD8047"/>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435971" y="3716123"/>
            <a:ext cx="3549855" cy="322689"/>
          </a:xfrm>
          <a:prstGeom prst="line">
            <a:avLst/>
          </a:prstGeom>
          <a:ln w="38100" cmpd="sng">
            <a:solidFill>
              <a:srgbClr val="DD8047"/>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2435971" y="3507937"/>
            <a:ext cx="1384548" cy="104093"/>
          </a:xfrm>
          <a:prstGeom prst="line">
            <a:avLst/>
          </a:prstGeom>
          <a:ln w="38100" cmpd="sng">
            <a:solidFill>
              <a:srgbClr val="DD804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1012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Path Model – 2014 Data</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14</a:t>
            </a:fld>
            <a:endParaRPr lang="en-US"/>
          </a:p>
        </p:txBody>
      </p:sp>
      <p:pic>
        <p:nvPicPr>
          <p:cNvPr id="20" name="Picture 19"/>
          <p:cNvPicPr>
            <a:picLocks noChangeAspect="1"/>
          </p:cNvPicPr>
          <p:nvPr/>
        </p:nvPicPr>
        <p:blipFill>
          <a:blip r:embed="rId3"/>
          <a:stretch>
            <a:fillRect/>
          </a:stretch>
        </p:blipFill>
        <p:spPr>
          <a:xfrm>
            <a:off x="822960" y="1216152"/>
            <a:ext cx="6905752" cy="3839836"/>
          </a:xfrm>
          <a:prstGeom prst="rect">
            <a:avLst/>
          </a:prstGeom>
        </p:spPr>
      </p:pic>
      <p:sp>
        <p:nvSpPr>
          <p:cNvPr id="21" name="Rectangle 20"/>
          <p:cNvSpPr/>
          <p:nvPr/>
        </p:nvSpPr>
        <p:spPr>
          <a:xfrm>
            <a:off x="1745201" y="2917961"/>
            <a:ext cx="647327" cy="369332"/>
          </a:xfrm>
          <a:prstGeom prst="rect">
            <a:avLst/>
          </a:prstGeom>
        </p:spPr>
        <p:txBody>
          <a:bodyPr wrap="none">
            <a:spAutoFit/>
          </a:bodyPr>
          <a:lstStyle/>
          <a:p>
            <a:r>
              <a:rPr lang="en-US" b="1" i="1" dirty="0" smtClean="0"/>
              <a:t>0.10</a:t>
            </a:r>
            <a:endParaRPr lang="en-US" b="1" i="1" dirty="0"/>
          </a:p>
        </p:txBody>
      </p:sp>
      <p:sp>
        <p:nvSpPr>
          <p:cNvPr id="7" name="Rectangle 6"/>
          <p:cNvSpPr/>
          <p:nvPr/>
        </p:nvSpPr>
        <p:spPr>
          <a:xfrm>
            <a:off x="1588575" y="4067227"/>
            <a:ext cx="582211" cy="307777"/>
          </a:xfrm>
          <a:prstGeom prst="rect">
            <a:avLst/>
          </a:prstGeom>
        </p:spPr>
        <p:txBody>
          <a:bodyPr wrap="none">
            <a:spAutoFit/>
          </a:bodyPr>
          <a:lstStyle/>
          <a:p>
            <a:r>
              <a:rPr lang="en-US" sz="1400" dirty="0"/>
              <a:t>-</a:t>
            </a:r>
            <a:r>
              <a:rPr lang="en-US" sz="1400" dirty="0" smtClean="0"/>
              <a:t>0.05</a:t>
            </a:r>
            <a:endParaRPr lang="en-US" sz="1400" dirty="0"/>
          </a:p>
        </p:txBody>
      </p:sp>
      <p:sp>
        <p:nvSpPr>
          <p:cNvPr id="8" name="Rectangle 7"/>
          <p:cNvSpPr/>
          <p:nvPr/>
        </p:nvSpPr>
        <p:spPr>
          <a:xfrm>
            <a:off x="3105664" y="3223423"/>
            <a:ext cx="617364" cy="369332"/>
          </a:xfrm>
          <a:prstGeom prst="rect">
            <a:avLst/>
          </a:prstGeom>
        </p:spPr>
        <p:txBody>
          <a:bodyPr wrap="none">
            <a:spAutoFit/>
          </a:bodyPr>
          <a:lstStyle/>
          <a:p>
            <a:r>
              <a:rPr lang="en-US" dirty="0" smtClean="0"/>
              <a:t>0.20</a:t>
            </a:r>
            <a:endParaRPr lang="en-US" dirty="0"/>
          </a:p>
        </p:txBody>
      </p:sp>
      <p:sp>
        <p:nvSpPr>
          <p:cNvPr id="9" name="Rectangle 8"/>
          <p:cNvSpPr/>
          <p:nvPr/>
        </p:nvSpPr>
        <p:spPr>
          <a:xfrm>
            <a:off x="2673224" y="3905782"/>
            <a:ext cx="580996" cy="307777"/>
          </a:xfrm>
          <a:prstGeom prst="rect">
            <a:avLst/>
          </a:prstGeom>
        </p:spPr>
        <p:txBody>
          <a:bodyPr wrap="none">
            <a:spAutoFit/>
          </a:bodyPr>
          <a:lstStyle/>
          <a:p>
            <a:r>
              <a:rPr lang="en-US" sz="1400" dirty="0"/>
              <a:t>-</a:t>
            </a:r>
            <a:r>
              <a:rPr lang="en-US" sz="1400" dirty="0" smtClean="0"/>
              <a:t>0.07</a:t>
            </a:r>
            <a:endParaRPr lang="en-US" sz="1400" dirty="0"/>
          </a:p>
        </p:txBody>
      </p:sp>
      <p:sp>
        <p:nvSpPr>
          <p:cNvPr id="10" name="Rectangle 9"/>
          <p:cNvSpPr/>
          <p:nvPr/>
        </p:nvSpPr>
        <p:spPr>
          <a:xfrm>
            <a:off x="3946918" y="1852261"/>
            <a:ext cx="582211" cy="307777"/>
          </a:xfrm>
          <a:prstGeom prst="rect">
            <a:avLst/>
          </a:prstGeom>
        </p:spPr>
        <p:txBody>
          <a:bodyPr wrap="none">
            <a:spAutoFit/>
          </a:bodyPr>
          <a:lstStyle/>
          <a:p>
            <a:r>
              <a:rPr lang="en-US" sz="1400" dirty="0"/>
              <a:t>-</a:t>
            </a:r>
            <a:r>
              <a:rPr lang="en-US" sz="1400" dirty="0" smtClean="0"/>
              <a:t>0.05</a:t>
            </a:r>
            <a:endParaRPr lang="en-US" sz="1400" dirty="0"/>
          </a:p>
        </p:txBody>
      </p:sp>
      <p:sp>
        <p:nvSpPr>
          <p:cNvPr id="11" name="Rectangle 10"/>
          <p:cNvSpPr/>
          <p:nvPr/>
        </p:nvSpPr>
        <p:spPr>
          <a:xfrm>
            <a:off x="4432271" y="2069823"/>
            <a:ext cx="694233" cy="369332"/>
          </a:xfrm>
          <a:prstGeom prst="rect">
            <a:avLst/>
          </a:prstGeom>
        </p:spPr>
        <p:txBody>
          <a:bodyPr wrap="none">
            <a:spAutoFit/>
          </a:bodyPr>
          <a:lstStyle/>
          <a:p>
            <a:r>
              <a:rPr lang="en-US" dirty="0"/>
              <a:t>-</a:t>
            </a:r>
            <a:r>
              <a:rPr lang="en-US" dirty="0" smtClean="0"/>
              <a:t>0.16</a:t>
            </a:r>
            <a:endParaRPr lang="en-US" dirty="0"/>
          </a:p>
        </p:txBody>
      </p:sp>
      <p:sp>
        <p:nvSpPr>
          <p:cNvPr id="12" name="Rectangle 11"/>
          <p:cNvSpPr/>
          <p:nvPr/>
        </p:nvSpPr>
        <p:spPr>
          <a:xfrm>
            <a:off x="3752337" y="2722042"/>
            <a:ext cx="694233" cy="369332"/>
          </a:xfrm>
          <a:prstGeom prst="rect">
            <a:avLst/>
          </a:prstGeom>
        </p:spPr>
        <p:txBody>
          <a:bodyPr wrap="none">
            <a:spAutoFit/>
          </a:bodyPr>
          <a:lstStyle/>
          <a:p>
            <a:r>
              <a:rPr lang="en-US" dirty="0"/>
              <a:t>-</a:t>
            </a:r>
            <a:r>
              <a:rPr lang="en-US" dirty="0" smtClean="0"/>
              <a:t>0.18</a:t>
            </a:r>
            <a:endParaRPr lang="en-US" dirty="0"/>
          </a:p>
        </p:txBody>
      </p:sp>
      <p:sp>
        <p:nvSpPr>
          <p:cNvPr id="13" name="Rectangle 12"/>
          <p:cNvSpPr/>
          <p:nvPr/>
        </p:nvSpPr>
        <p:spPr>
          <a:xfrm>
            <a:off x="3667106" y="3790412"/>
            <a:ext cx="694233" cy="369332"/>
          </a:xfrm>
          <a:prstGeom prst="rect">
            <a:avLst/>
          </a:prstGeom>
        </p:spPr>
        <p:txBody>
          <a:bodyPr wrap="none">
            <a:spAutoFit/>
          </a:bodyPr>
          <a:lstStyle/>
          <a:p>
            <a:r>
              <a:rPr lang="en-US" dirty="0"/>
              <a:t>-</a:t>
            </a:r>
            <a:r>
              <a:rPr lang="en-US" dirty="0" smtClean="0"/>
              <a:t>0.39</a:t>
            </a:r>
            <a:endParaRPr lang="en-US" dirty="0"/>
          </a:p>
        </p:txBody>
      </p:sp>
      <p:sp>
        <p:nvSpPr>
          <p:cNvPr id="14" name="Rectangle 13"/>
          <p:cNvSpPr/>
          <p:nvPr/>
        </p:nvSpPr>
        <p:spPr>
          <a:xfrm>
            <a:off x="5525708" y="3423483"/>
            <a:ext cx="617364" cy="369332"/>
          </a:xfrm>
          <a:prstGeom prst="rect">
            <a:avLst/>
          </a:prstGeom>
        </p:spPr>
        <p:txBody>
          <a:bodyPr wrap="none">
            <a:spAutoFit/>
          </a:bodyPr>
          <a:lstStyle/>
          <a:p>
            <a:r>
              <a:rPr lang="en-US" dirty="0" smtClean="0"/>
              <a:t>0.36</a:t>
            </a:r>
            <a:endParaRPr lang="en-US" dirty="0"/>
          </a:p>
        </p:txBody>
      </p:sp>
      <p:sp>
        <p:nvSpPr>
          <p:cNvPr id="15" name="Rectangle 14"/>
          <p:cNvSpPr/>
          <p:nvPr/>
        </p:nvSpPr>
        <p:spPr>
          <a:xfrm>
            <a:off x="4905635" y="2582338"/>
            <a:ext cx="620683" cy="369332"/>
          </a:xfrm>
          <a:prstGeom prst="rect">
            <a:avLst/>
          </a:prstGeom>
        </p:spPr>
        <p:txBody>
          <a:bodyPr wrap="none">
            <a:spAutoFit/>
          </a:bodyPr>
          <a:lstStyle/>
          <a:p>
            <a:r>
              <a:rPr lang="en-US" dirty="0" smtClean="0"/>
              <a:t>0.47</a:t>
            </a:r>
            <a:endParaRPr lang="en-US" dirty="0"/>
          </a:p>
        </p:txBody>
      </p:sp>
      <p:sp>
        <p:nvSpPr>
          <p:cNvPr id="4" name="TextBox 3"/>
          <p:cNvSpPr txBox="1"/>
          <p:nvPr/>
        </p:nvSpPr>
        <p:spPr>
          <a:xfrm>
            <a:off x="3287703" y="4450345"/>
            <a:ext cx="816725" cy="307777"/>
          </a:xfrm>
          <a:prstGeom prst="rect">
            <a:avLst/>
          </a:prstGeom>
          <a:noFill/>
        </p:spPr>
        <p:txBody>
          <a:bodyPr wrap="none" rtlCol="0">
            <a:spAutoFit/>
          </a:bodyPr>
          <a:lstStyle/>
          <a:p>
            <a:r>
              <a:rPr lang="en-US" sz="1400" dirty="0"/>
              <a:t>-</a:t>
            </a:r>
            <a:r>
              <a:rPr lang="en-US" sz="1400" dirty="0" smtClean="0"/>
              <a:t>0.02(ns)</a:t>
            </a:r>
            <a:endParaRPr lang="en-US" sz="1400" dirty="0"/>
          </a:p>
        </p:txBody>
      </p:sp>
      <p:sp>
        <p:nvSpPr>
          <p:cNvPr id="6" name="Rectangle 5"/>
          <p:cNvSpPr/>
          <p:nvPr/>
        </p:nvSpPr>
        <p:spPr>
          <a:xfrm>
            <a:off x="5518628" y="4375004"/>
            <a:ext cx="997313" cy="369332"/>
          </a:xfrm>
          <a:prstGeom prst="rect">
            <a:avLst/>
          </a:prstGeom>
        </p:spPr>
        <p:txBody>
          <a:bodyPr wrap="none">
            <a:spAutoFit/>
          </a:bodyPr>
          <a:lstStyle/>
          <a:p>
            <a:r>
              <a:rPr lang="en-US" dirty="0"/>
              <a:t>-</a:t>
            </a:r>
            <a:r>
              <a:rPr lang="en-US" dirty="0" smtClean="0"/>
              <a:t>0.13(ns)</a:t>
            </a:r>
            <a:endParaRPr lang="en-US" dirty="0"/>
          </a:p>
        </p:txBody>
      </p:sp>
      <p:sp>
        <p:nvSpPr>
          <p:cNvPr id="16" name="TextBox 15"/>
          <p:cNvSpPr txBox="1"/>
          <p:nvPr/>
        </p:nvSpPr>
        <p:spPr>
          <a:xfrm>
            <a:off x="5726106" y="2506149"/>
            <a:ext cx="997313" cy="369332"/>
          </a:xfrm>
          <a:prstGeom prst="rect">
            <a:avLst/>
          </a:prstGeom>
          <a:noFill/>
        </p:spPr>
        <p:txBody>
          <a:bodyPr wrap="none" rtlCol="0">
            <a:spAutoFit/>
          </a:bodyPr>
          <a:lstStyle/>
          <a:p>
            <a:r>
              <a:rPr lang="en-US" dirty="0"/>
              <a:t>-</a:t>
            </a:r>
            <a:r>
              <a:rPr lang="en-US" dirty="0" smtClean="0"/>
              <a:t>0.14(ns)</a:t>
            </a:r>
            <a:endParaRPr lang="en-US" dirty="0"/>
          </a:p>
        </p:txBody>
      </p:sp>
      <p:sp>
        <p:nvSpPr>
          <p:cNvPr id="17" name="TextBox 16"/>
          <p:cNvSpPr txBox="1"/>
          <p:nvPr/>
        </p:nvSpPr>
        <p:spPr>
          <a:xfrm>
            <a:off x="4712083" y="4093471"/>
            <a:ext cx="816725" cy="307777"/>
          </a:xfrm>
          <a:prstGeom prst="rect">
            <a:avLst/>
          </a:prstGeom>
          <a:noFill/>
        </p:spPr>
        <p:txBody>
          <a:bodyPr wrap="none" rtlCol="0">
            <a:spAutoFit/>
          </a:bodyPr>
          <a:lstStyle/>
          <a:p>
            <a:r>
              <a:rPr lang="en-US" sz="1400" dirty="0"/>
              <a:t>-</a:t>
            </a:r>
            <a:r>
              <a:rPr lang="en-US" sz="1400" dirty="0" smtClean="0"/>
              <a:t>0.03(ns)</a:t>
            </a:r>
            <a:endParaRPr lang="en-US" sz="1400" dirty="0"/>
          </a:p>
        </p:txBody>
      </p:sp>
      <p:sp>
        <p:nvSpPr>
          <p:cNvPr id="18" name="Rectangle 17"/>
          <p:cNvSpPr/>
          <p:nvPr/>
        </p:nvSpPr>
        <p:spPr>
          <a:xfrm>
            <a:off x="2568004" y="1855642"/>
            <a:ext cx="580996" cy="307777"/>
          </a:xfrm>
          <a:prstGeom prst="rect">
            <a:avLst/>
          </a:prstGeom>
        </p:spPr>
        <p:txBody>
          <a:bodyPr wrap="none">
            <a:spAutoFit/>
          </a:bodyPr>
          <a:lstStyle/>
          <a:p>
            <a:r>
              <a:rPr lang="en-US" sz="1400" dirty="0"/>
              <a:t>-</a:t>
            </a:r>
            <a:r>
              <a:rPr lang="en-US" sz="1400" dirty="0" smtClean="0"/>
              <a:t>0.01</a:t>
            </a:r>
            <a:endParaRPr lang="en-US" sz="1400" dirty="0"/>
          </a:p>
        </p:txBody>
      </p:sp>
      <p:sp>
        <p:nvSpPr>
          <p:cNvPr id="19" name="TextBox 18"/>
          <p:cNvSpPr txBox="1"/>
          <p:nvPr/>
        </p:nvSpPr>
        <p:spPr>
          <a:xfrm>
            <a:off x="6640861" y="4357563"/>
            <a:ext cx="2131507" cy="369332"/>
          </a:xfrm>
          <a:prstGeom prst="rect">
            <a:avLst/>
          </a:prstGeom>
          <a:noFill/>
        </p:spPr>
        <p:txBody>
          <a:bodyPr wrap="none" rtlCol="0">
            <a:spAutoFit/>
          </a:bodyPr>
          <a:lstStyle/>
          <a:p>
            <a:r>
              <a:rPr lang="en-US" i="1" dirty="0" smtClean="0"/>
              <a:t>(139/1241 infected)</a:t>
            </a:r>
            <a:endParaRPr lang="en-US" i="1" dirty="0"/>
          </a:p>
        </p:txBody>
      </p:sp>
    </p:spTree>
    <p:extLst>
      <p:ext uri="{BB962C8B-B14F-4D97-AF65-F5344CB8AC3E}">
        <p14:creationId xmlns:p14="http://schemas.microsoft.com/office/powerpoint/2010/main" val="2056005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Pathogen Hotspots</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15</a:t>
            </a:fld>
            <a:endParaRPr lang="en-US"/>
          </a:p>
        </p:txBody>
      </p:sp>
      <p:pic>
        <p:nvPicPr>
          <p:cNvPr id="5" name="Picture 4" descr="sideENoLegend.ti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1366" y="1175625"/>
            <a:ext cx="2685860" cy="1900238"/>
          </a:xfrm>
          <a:prstGeom prst="rect">
            <a:avLst/>
          </a:prstGeom>
        </p:spPr>
      </p:pic>
      <p:pic>
        <p:nvPicPr>
          <p:cNvPr id="6" name="Picture 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5400000">
            <a:off x="4027788" y="841860"/>
            <a:ext cx="3894291" cy="4561818"/>
          </a:xfrm>
          <a:prstGeom prst="rect">
            <a:avLst/>
          </a:prstGeom>
        </p:spPr>
      </p:pic>
      <p:pic>
        <p:nvPicPr>
          <p:cNvPr id="7" name="Picture 6" descr="sideFNoLegend.tif"/>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5457" y="3172571"/>
            <a:ext cx="2681769" cy="1897343"/>
          </a:xfrm>
          <a:prstGeom prst="rect">
            <a:avLst/>
          </a:prstGeom>
        </p:spPr>
      </p:pic>
      <p:cxnSp>
        <p:nvCxnSpPr>
          <p:cNvPr id="9" name="Straight Arrow Connector 8"/>
          <p:cNvCxnSpPr/>
          <p:nvPr/>
        </p:nvCxnSpPr>
        <p:spPr>
          <a:xfrm>
            <a:off x="2262188" y="4691063"/>
            <a:ext cx="4762" cy="238125"/>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838575" y="2505075"/>
            <a:ext cx="271463" cy="90487"/>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836459" y="2577989"/>
            <a:ext cx="295275"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rot="5400000">
            <a:off x="3053092" y="2393323"/>
            <a:ext cx="338554" cy="369332"/>
          </a:xfrm>
          <a:prstGeom prst="rect">
            <a:avLst/>
          </a:prstGeom>
          <a:noFill/>
        </p:spPr>
        <p:txBody>
          <a:bodyPr wrap="none" rtlCol="0">
            <a:spAutoFit/>
          </a:bodyPr>
          <a:lstStyle/>
          <a:p>
            <a:r>
              <a:rPr lang="en-US" dirty="0" smtClean="0">
                <a:solidFill>
                  <a:schemeClr val="bg1"/>
                </a:solidFill>
              </a:rPr>
              <a:t>N</a:t>
            </a:r>
            <a:endParaRPr lang="en-US" dirty="0">
              <a:solidFill>
                <a:schemeClr val="bg1"/>
              </a:solidFill>
            </a:endParaRPr>
          </a:p>
        </p:txBody>
      </p:sp>
      <p:sp>
        <p:nvSpPr>
          <p:cNvPr id="15" name="TextBox 14"/>
          <p:cNvSpPr txBox="1"/>
          <p:nvPr/>
        </p:nvSpPr>
        <p:spPr>
          <a:xfrm rot="10800000">
            <a:off x="2097673" y="4807734"/>
            <a:ext cx="338554" cy="369332"/>
          </a:xfrm>
          <a:prstGeom prst="rect">
            <a:avLst/>
          </a:prstGeom>
          <a:noFill/>
        </p:spPr>
        <p:txBody>
          <a:bodyPr wrap="none" rtlCol="0">
            <a:spAutoFit/>
          </a:bodyPr>
          <a:lstStyle/>
          <a:p>
            <a:r>
              <a:rPr lang="en-US" dirty="0" smtClean="0">
                <a:solidFill>
                  <a:schemeClr val="bg1"/>
                </a:solidFill>
              </a:rPr>
              <a:t>N</a:t>
            </a:r>
            <a:endParaRPr lang="en-US" dirty="0">
              <a:solidFill>
                <a:schemeClr val="bg1"/>
              </a:solidFill>
            </a:endParaRPr>
          </a:p>
        </p:txBody>
      </p:sp>
      <p:sp>
        <p:nvSpPr>
          <p:cNvPr id="16" name="TextBox 15"/>
          <p:cNvSpPr txBox="1"/>
          <p:nvPr/>
        </p:nvSpPr>
        <p:spPr>
          <a:xfrm rot="6615367">
            <a:off x="4036880" y="2446789"/>
            <a:ext cx="338554" cy="369332"/>
          </a:xfrm>
          <a:prstGeom prst="rect">
            <a:avLst/>
          </a:prstGeom>
          <a:noFill/>
        </p:spPr>
        <p:txBody>
          <a:bodyPr wrap="none" rtlCol="0">
            <a:spAutoFit/>
          </a:bodyPr>
          <a:lstStyle/>
          <a:p>
            <a:r>
              <a:rPr lang="en-US" dirty="0" smtClean="0">
                <a:solidFill>
                  <a:schemeClr val="bg1"/>
                </a:solidFill>
              </a:rPr>
              <a:t>N</a:t>
            </a:r>
            <a:endParaRPr lang="en-US" dirty="0">
              <a:solidFill>
                <a:schemeClr val="bg1"/>
              </a:solidFill>
            </a:endParaRPr>
          </a:p>
        </p:txBody>
      </p:sp>
    </p:spTree>
    <p:extLst>
      <p:ext uri="{BB962C8B-B14F-4D97-AF65-F5344CB8AC3E}">
        <p14:creationId xmlns:p14="http://schemas.microsoft.com/office/powerpoint/2010/main" val="1422641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Clipboard02.jp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644179" y="1645105"/>
            <a:ext cx="2460484" cy="3498395"/>
          </a:xfrm>
          <a:prstGeom prst="rect">
            <a:avLst/>
          </a:prstGeom>
          <a:ln>
            <a:noFill/>
          </a:ln>
          <a:effectLst>
            <a:softEdge rad="112500"/>
          </a:effectLst>
        </p:spPr>
      </p:pic>
      <p:pic>
        <p:nvPicPr>
          <p:cNvPr id="28" name="Picture 2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73202" y="2204608"/>
            <a:ext cx="3470977" cy="2603233"/>
          </a:xfrm>
          <a:prstGeom prst="rect">
            <a:avLst/>
          </a:prstGeom>
          <a:ln>
            <a:noFill/>
          </a:ln>
          <a:effectLst>
            <a:softEdge rad="112500"/>
          </a:effectLst>
        </p:spPr>
      </p:pic>
      <p:sp>
        <p:nvSpPr>
          <p:cNvPr id="2" name="Title 1"/>
          <p:cNvSpPr>
            <a:spLocks noGrp="1"/>
          </p:cNvSpPr>
          <p:nvPr>
            <p:ph type="title"/>
          </p:nvPr>
        </p:nvSpPr>
        <p:spPr/>
        <p:txBody>
          <a:bodyPr>
            <a:normAutofit fontScale="90000"/>
          </a:bodyPr>
          <a:lstStyle/>
          <a:p>
            <a:r>
              <a:rPr lang="en-US" dirty="0" smtClean="0"/>
              <a:t>Pathogen Spillover &amp; Coexistence</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CE8079A4-7AA8-4A4F-87E2-7781EC5097DD}" type="slidenum">
              <a:rPr lang="en-US" smtClean="0"/>
              <a:pPr/>
              <a:t>16</a:t>
            </a:fld>
            <a:endParaRPr lang="en-US"/>
          </a:p>
        </p:txBody>
      </p:sp>
      <p:sp>
        <p:nvSpPr>
          <p:cNvPr id="3" name="Content Placeholder 2"/>
          <p:cNvSpPr>
            <a:spLocks noGrp="1"/>
          </p:cNvSpPr>
          <p:nvPr>
            <p:ph sz="quarter" idx="1"/>
          </p:nvPr>
        </p:nvSpPr>
        <p:spPr>
          <a:xfrm>
            <a:off x="612648" y="1200150"/>
            <a:ext cx="8153400" cy="947305"/>
          </a:xfrm>
        </p:spPr>
        <p:txBody>
          <a:bodyPr>
            <a:normAutofit/>
          </a:bodyPr>
          <a:lstStyle/>
          <a:p>
            <a:pPr marL="0" indent="0">
              <a:buNone/>
            </a:pPr>
            <a:r>
              <a:rPr lang="en-US" sz="2400" dirty="0"/>
              <a:t>Spillover to dead end </a:t>
            </a:r>
            <a:r>
              <a:rPr lang="en-US" sz="2400" dirty="0" smtClean="0"/>
              <a:t>hosts (mortality) </a:t>
            </a:r>
            <a:r>
              <a:rPr lang="en-US" sz="2400" dirty="0"/>
              <a:t>may </a:t>
            </a:r>
            <a:r>
              <a:rPr lang="en-US" sz="2400" dirty="0" smtClean="0"/>
              <a:t>increase reservoir </a:t>
            </a:r>
            <a:r>
              <a:rPr lang="en-US" sz="2400" dirty="0"/>
              <a:t>host abundance</a:t>
            </a:r>
          </a:p>
        </p:txBody>
      </p:sp>
      <p:pic>
        <p:nvPicPr>
          <p:cNvPr id="17" name="Picture 8" descr="X:\Outreach\Promotional_Materials\IMAGES\SOD_images\bay_laurel3.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flipH="1">
            <a:off x="219364" y="2194560"/>
            <a:ext cx="2991012" cy="2632090"/>
          </a:xfrm>
          <a:prstGeom prst="rect">
            <a:avLst/>
          </a:prstGeom>
          <a:ln>
            <a:noFill/>
          </a:ln>
          <a:effectLst>
            <a:softEdge rad="112500"/>
          </a:effectLst>
        </p:spPr>
      </p:pic>
      <p:pic>
        <p:nvPicPr>
          <p:cNvPr id="15"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102158" y="3427615"/>
            <a:ext cx="609600" cy="457200"/>
          </a:xfrm>
          <a:prstGeom prst="ellipse">
            <a:avLst/>
          </a:prstGeom>
          <a:ln>
            <a:noFill/>
          </a:ln>
          <a:effectLst>
            <a:softEdge rad="76200"/>
          </a:effectLst>
        </p:spPr>
      </p:pic>
      <p:pic>
        <p:nvPicPr>
          <p:cNvPr id="16"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427830" y="2706690"/>
            <a:ext cx="609600" cy="457200"/>
          </a:xfrm>
          <a:prstGeom prst="ellipse">
            <a:avLst/>
          </a:prstGeom>
          <a:ln>
            <a:noFill/>
          </a:ln>
          <a:effectLst>
            <a:softEdge rad="76200"/>
          </a:effectLst>
        </p:spPr>
      </p:pic>
      <p:pic>
        <p:nvPicPr>
          <p:cNvPr id="20"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193041" y="3680065"/>
            <a:ext cx="609600" cy="457200"/>
          </a:xfrm>
          <a:prstGeom prst="ellipse">
            <a:avLst/>
          </a:prstGeom>
          <a:ln>
            <a:noFill/>
          </a:ln>
          <a:effectLst>
            <a:softEdge rad="76200"/>
          </a:effectLst>
        </p:spPr>
      </p:pic>
      <p:pic>
        <p:nvPicPr>
          <p:cNvPr id="21"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818230" y="2812370"/>
            <a:ext cx="609600" cy="457200"/>
          </a:xfrm>
          <a:prstGeom prst="ellipse">
            <a:avLst/>
          </a:prstGeom>
          <a:ln>
            <a:noFill/>
          </a:ln>
          <a:effectLst>
            <a:softEdge rad="76200"/>
          </a:effectLst>
        </p:spPr>
      </p:pic>
      <p:pic>
        <p:nvPicPr>
          <p:cNvPr id="24"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200369" y="2355170"/>
            <a:ext cx="609600" cy="457200"/>
          </a:xfrm>
          <a:prstGeom prst="ellipse">
            <a:avLst/>
          </a:prstGeom>
          <a:ln>
            <a:noFill/>
          </a:ln>
          <a:effectLst>
            <a:softEdge rad="76200"/>
          </a:effectLst>
        </p:spPr>
      </p:pic>
      <p:pic>
        <p:nvPicPr>
          <p:cNvPr id="25"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631377" y="3303830"/>
            <a:ext cx="609600" cy="457200"/>
          </a:xfrm>
          <a:prstGeom prst="ellipse">
            <a:avLst/>
          </a:prstGeom>
          <a:ln>
            <a:noFill/>
          </a:ln>
          <a:effectLst>
            <a:softEdge rad="76200"/>
          </a:effectLst>
        </p:spPr>
      </p:pic>
      <p:pic>
        <p:nvPicPr>
          <p:cNvPr id="26"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42751" y="2478090"/>
            <a:ext cx="609600" cy="457200"/>
          </a:xfrm>
          <a:prstGeom prst="ellipse">
            <a:avLst/>
          </a:prstGeom>
          <a:ln>
            <a:noFill/>
          </a:ln>
          <a:effectLst>
            <a:softEdge rad="76200"/>
          </a:effectLst>
        </p:spPr>
      </p:pic>
      <p:pic>
        <p:nvPicPr>
          <p:cNvPr id="30"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965485" y="2537423"/>
            <a:ext cx="609600" cy="457200"/>
          </a:xfrm>
          <a:prstGeom prst="ellipse">
            <a:avLst/>
          </a:prstGeom>
          <a:ln>
            <a:noFill/>
          </a:ln>
          <a:effectLst>
            <a:softEdge rad="76200"/>
          </a:effectLst>
        </p:spPr>
      </p:pic>
      <p:cxnSp>
        <p:nvCxnSpPr>
          <p:cNvPr id="33" name="Curved Connector 32"/>
          <p:cNvCxnSpPr>
            <a:stCxn id="16" idx="7"/>
            <a:endCxn id="30" idx="1"/>
          </p:cNvCxnSpPr>
          <p:nvPr/>
        </p:nvCxnSpPr>
        <p:spPr>
          <a:xfrm rot="5400000" flipH="1" flipV="1">
            <a:off x="3416824" y="2135711"/>
            <a:ext cx="169267" cy="1106603"/>
          </a:xfrm>
          <a:prstGeom prst="curvedConnector3">
            <a:avLst>
              <a:gd name="adj1" fmla="val 27460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urved Connector 33"/>
          <p:cNvCxnSpPr>
            <a:stCxn id="20" idx="7"/>
            <a:endCxn id="25" idx="0"/>
          </p:cNvCxnSpPr>
          <p:nvPr/>
        </p:nvCxnSpPr>
        <p:spPr>
          <a:xfrm rot="5400000" flipH="1" flipV="1">
            <a:off x="3103177" y="2914020"/>
            <a:ext cx="443190" cy="1222810"/>
          </a:xfrm>
          <a:prstGeom prst="curvedConnector3">
            <a:avLst>
              <a:gd name="adj1" fmla="val 15158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8" descr="X:\Outreach\Promotional_Materials\IMAGES\SOD_images\bay_laurel3.jp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flipH="1">
            <a:off x="8027406" y="3355062"/>
            <a:ext cx="738642" cy="6500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8" descr="X:\Outreach\Promotional_Materials\IMAGES\SOD_images\bay_laurel3.jp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flipH="1">
            <a:off x="7167573" y="2710774"/>
            <a:ext cx="673927" cy="593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1" name="Picture 8" descr="X:\Outreach\Promotional_Materials\IMAGES\SOD_images\bay_laurel3.jp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flipH="1">
            <a:off x="6806893" y="3556367"/>
            <a:ext cx="665951" cy="5860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2" name="Picture 8" descr="X:\Outreach\Promotional_Materials\IMAGES\SOD_images\bay_laurel3.jp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flipH="1">
            <a:off x="7771252" y="2018342"/>
            <a:ext cx="665951" cy="5860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97146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040953" y="3262103"/>
            <a:ext cx="3395274" cy="1718071"/>
          </a:xfrm>
          <a:prstGeom prst="rect">
            <a:avLst/>
          </a:prstGeom>
          <a:noFill/>
          <a:ln>
            <a:noFill/>
          </a:ln>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40953" y="1235424"/>
            <a:ext cx="3395274" cy="1996625"/>
          </a:xfrm>
          <a:prstGeom prst="rect">
            <a:avLst/>
          </a:prstGeom>
        </p:spPr>
      </p:pic>
      <p:sp>
        <p:nvSpPr>
          <p:cNvPr id="2" name="Title 1"/>
          <p:cNvSpPr>
            <a:spLocks noGrp="1"/>
          </p:cNvSpPr>
          <p:nvPr>
            <p:ph type="title"/>
          </p:nvPr>
        </p:nvSpPr>
        <p:spPr/>
        <p:txBody>
          <a:bodyPr>
            <a:normAutofit fontScale="90000"/>
          </a:bodyPr>
          <a:lstStyle/>
          <a:p>
            <a:r>
              <a:rPr lang="en-US" dirty="0" smtClean="0"/>
              <a:t>Questions…?</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17</a:t>
            </a:fld>
            <a:endParaRPr lang="en-US"/>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464911" y="1235424"/>
            <a:ext cx="3598134" cy="3747328"/>
          </a:xfrm>
          <a:prstGeom prst="rect">
            <a:avLst/>
          </a:prstGeom>
        </p:spPr>
      </p:pic>
      <p:sp>
        <p:nvSpPr>
          <p:cNvPr id="8" name="TextBox 7"/>
          <p:cNvSpPr txBox="1"/>
          <p:nvPr/>
        </p:nvSpPr>
        <p:spPr>
          <a:xfrm>
            <a:off x="1363724" y="2754653"/>
            <a:ext cx="2578951" cy="461665"/>
          </a:xfrm>
          <a:prstGeom prst="rect">
            <a:avLst/>
          </a:prstGeom>
          <a:noFill/>
        </p:spPr>
        <p:txBody>
          <a:bodyPr wrap="none" rtlCol="0">
            <a:spAutoFit/>
          </a:bodyPr>
          <a:lstStyle/>
          <a:p>
            <a:r>
              <a:rPr lang="en-US" sz="2400" dirty="0" smtClean="0">
                <a:solidFill>
                  <a:schemeClr val="bg1"/>
                </a:solidFill>
                <a:hlinkClick r:id="rId5"/>
              </a:rPr>
              <a:t>wwdillon@ncsu.edu</a:t>
            </a:r>
            <a:endParaRPr lang="en-US" sz="2400" dirty="0" smtClean="0">
              <a:solidFill>
                <a:schemeClr val="bg1"/>
              </a:solidFill>
            </a:endParaRPr>
          </a:p>
        </p:txBody>
      </p:sp>
    </p:spTree>
    <p:extLst>
      <p:ext uri="{BB962C8B-B14F-4D97-AF65-F5344CB8AC3E}">
        <p14:creationId xmlns:p14="http://schemas.microsoft.com/office/powerpoint/2010/main" val="406996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Assessing Model Fit – C-statistic</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18</a:t>
            </a:fld>
            <a:endParaRPr lang="en-US"/>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a:ext>
            </a:extLst>
          </a:blip>
          <a:srcRect/>
          <a:stretch/>
        </p:blipFill>
        <p:spPr>
          <a:xfrm>
            <a:off x="2029706" y="1249755"/>
            <a:ext cx="5319284" cy="1117976"/>
          </a:xfrm>
        </p:spPr>
      </p:pic>
    </p:spTree>
    <p:extLst>
      <p:ext uri="{BB962C8B-B14F-4D97-AF65-F5344CB8AC3E}">
        <p14:creationId xmlns:p14="http://schemas.microsoft.com/office/powerpoint/2010/main" val="4103062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lipboard02.jp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a:xfrm>
            <a:off x="356616" y="1652525"/>
            <a:ext cx="3208725" cy="3394019"/>
          </a:xfrm>
          <a:prstGeom prst="rect">
            <a:avLst/>
          </a:prstGeom>
          <a:ln>
            <a:noFill/>
          </a:ln>
          <a:effectLst>
            <a:softEdge rad="112500"/>
          </a:effectLst>
        </p:spPr>
      </p:pic>
      <p:sp>
        <p:nvSpPr>
          <p:cNvPr id="2" name="Title 1"/>
          <p:cNvSpPr>
            <a:spLocks noGrp="1"/>
          </p:cNvSpPr>
          <p:nvPr>
            <p:ph type="title"/>
          </p:nvPr>
        </p:nvSpPr>
        <p:spPr/>
        <p:txBody>
          <a:bodyPr>
            <a:normAutofit fontScale="90000"/>
          </a:bodyPr>
          <a:lstStyle/>
          <a:p>
            <a:r>
              <a:rPr lang="en-US" dirty="0" smtClean="0"/>
              <a:t>Sudden Oak Death (SOD)</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2</a:t>
            </a:fld>
            <a:endParaRPr lang="en-US"/>
          </a:p>
        </p:txBody>
      </p:sp>
      <p:grpSp>
        <p:nvGrpSpPr>
          <p:cNvPr id="21" name="Group 20"/>
          <p:cNvGrpSpPr/>
          <p:nvPr/>
        </p:nvGrpSpPr>
        <p:grpSpPr>
          <a:xfrm>
            <a:off x="5304705" y="1367235"/>
            <a:ext cx="3547153" cy="3567987"/>
            <a:chOff x="5304705" y="1367235"/>
            <a:chExt cx="3547153" cy="3567987"/>
          </a:xfrm>
        </p:grpSpPr>
        <p:sp>
          <p:nvSpPr>
            <p:cNvPr id="8" name="Oval 7"/>
            <p:cNvSpPr>
              <a:spLocks noChangeAspect="1"/>
            </p:cNvSpPr>
            <p:nvPr/>
          </p:nvSpPr>
          <p:spPr>
            <a:xfrm>
              <a:off x="5304705" y="2649222"/>
              <a:ext cx="2286000" cy="2286000"/>
            </a:xfrm>
            <a:prstGeom prst="ellipse">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9" name="Oval 8"/>
            <p:cNvSpPr>
              <a:spLocks noChangeAspect="1"/>
            </p:cNvSpPr>
            <p:nvPr/>
          </p:nvSpPr>
          <p:spPr>
            <a:xfrm>
              <a:off x="6565469" y="2649222"/>
              <a:ext cx="2286389" cy="2286000"/>
            </a:xfrm>
            <a:prstGeom prst="ellipse">
              <a:avLst/>
            </a:prstGeom>
            <a:solidFill>
              <a:schemeClr val="accent4">
                <a:lumMod val="60000"/>
                <a:lumOff val="40000"/>
                <a:alpha val="7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5896015" y="1367235"/>
              <a:ext cx="2286388" cy="2286000"/>
            </a:xfrm>
            <a:prstGeom prst="ellipse">
              <a:avLst/>
            </a:prstGeom>
            <a:solidFill>
              <a:srgbClr val="800000">
                <a:alpha val="7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bg1"/>
                  </a:solidFill>
                </a:ln>
                <a:solidFill>
                  <a:schemeClr val="bg1"/>
                </a:solidFill>
                <a:effectLst/>
              </a:endParaRPr>
            </a:p>
          </p:txBody>
        </p:sp>
        <p:sp>
          <p:nvSpPr>
            <p:cNvPr id="11" name="TextBox 10"/>
            <p:cNvSpPr txBox="1"/>
            <p:nvPr/>
          </p:nvSpPr>
          <p:spPr>
            <a:xfrm>
              <a:off x="6558789" y="2151595"/>
              <a:ext cx="1204490" cy="369332"/>
            </a:xfrm>
            <a:prstGeom prst="rect">
              <a:avLst/>
            </a:prstGeom>
            <a:noFill/>
          </p:spPr>
          <p:txBody>
            <a:bodyPr wrap="none" rtlCol="0">
              <a:spAutoFit/>
            </a:bodyPr>
            <a:lstStyle/>
            <a:p>
              <a:r>
                <a:rPr lang="en-US" b="1" i="1" dirty="0" smtClean="0">
                  <a:solidFill>
                    <a:srgbClr val="FFFFFF"/>
                  </a:solidFill>
                </a:rPr>
                <a:t>P. </a:t>
              </a:r>
              <a:r>
                <a:rPr lang="en-US" b="1" i="1" dirty="0" err="1" smtClean="0">
                  <a:solidFill>
                    <a:srgbClr val="FFFFFF"/>
                  </a:solidFill>
                </a:rPr>
                <a:t>ramorum</a:t>
              </a:r>
              <a:endParaRPr lang="en-US" b="1" i="1" dirty="0">
                <a:solidFill>
                  <a:srgbClr val="FFFFFF"/>
                </a:solidFill>
              </a:endParaRPr>
            </a:p>
          </p:txBody>
        </p:sp>
        <p:sp>
          <p:nvSpPr>
            <p:cNvPr id="12" name="TextBox 11"/>
            <p:cNvSpPr txBox="1"/>
            <p:nvPr/>
          </p:nvSpPr>
          <p:spPr>
            <a:xfrm>
              <a:off x="5682896" y="3579152"/>
              <a:ext cx="832868" cy="923330"/>
            </a:xfrm>
            <a:prstGeom prst="rect">
              <a:avLst/>
            </a:prstGeom>
            <a:noFill/>
          </p:spPr>
          <p:txBody>
            <a:bodyPr wrap="none" rtlCol="0">
              <a:spAutoFit/>
            </a:bodyPr>
            <a:lstStyle/>
            <a:p>
              <a:pPr algn="ctr"/>
              <a:r>
                <a:rPr lang="en-US" b="1" dirty="0" smtClean="0">
                  <a:solidFill>
                    <a:srgbClr val="FFFFFF"/>
                  </a:solidFill>
                </a:rPr>
                <a:t>Trees </a:t>
              </a:r>
            </a:p>
            <a:p>
              <a:pPr algn="ctr"/>
              <a:r>
                <a:rPr lang="en-US" b="1" dirty="0" smtClean="0">
                  <a:solidFill>
                    <a:srgbClr val="FFFFFF"/>
                  </a:solidFill>
                </a:rPr>
                <a:t>&amp;</a:t>
              </a:r>
            </a:p>
            <a:p>
              <a:pPr algn="ctr"/>
              <a:r>
                <a:rPr lang="en-US" b="1" dirty="0" smtClean="0">
                  <a:solidFill>
                    <a:srgbClr val="FFFFFF"/>
                  </a:solidFill>
                </a:rPr>
                <a:t>Shrubs</a:t>
              </a:r>
              <a:endParaRPr lang="en-US" b="1" dirty="0">
                <a:solidFill>
                  <a:srgbClr val="FFFFFF"/>
                </a:solidFill>
              </a:endParaRPr>
            </a:p>
          </p:txBody>
        </p:sp>
        <p:sp>
          <p:nvSpPr>
            <p:cNvPr id="13" name="TextBox 12"/>
            <p:cNvSpPr txBox="1"/>
            <p:nvPr/>
          </p:nvSpPr>
          <p:spPr>
            <a:xfrm>
              <a:off x="7629448" y="3623708"/>
              <a:ext cx="1132341" cy="646331"/>
            </a:xfrm>
            <a:prstGeom prst="rect">
              <a:avLst/>
            </a:prstGeom>
            <a:noFill/>
          </p:spPr>
          <p:txBody>
            <a:bodyPr wrap="none" rtlCol="0">
              <a:spAutoFit/>
            </a:bodyPr>
            <a:lstStyle/>
            <a:p>
              <a:pPr algn="ctr"/>
              <a:r>
                <a:rPr lang="en-US" b="1" dirty="0" smtClean="0"/>
                <a:t>California </a:t>
              </a:r>
            </a:p>
            <a:p>
              <a:pPr algn="ctr"/>
              <a:r>
                <a:rPr lang="en-US" b="1" dirty="0" smtClean="0"/>
                <a:t>Forests</a:t>
              </a:r>
              <a:endParaRPr lang="en-US" b="1" dirty="0"/>
            </a:p>
          </p:txBody>
        </p:sp>
        <p:sp>
          <p:nvSpPr>
            <p:cNvPr id="14" name="TextBox 13"/>
            <p:cNvSpPr txBox="1"/>
            <p:nvPr/>
          </p:nvSpPr>
          <p:spPr>
            <a:xfrm>
              <a:off x="6744769" y="3130100"/>
              <a:ext cx="754383" cy="461665"/>
            </a:xfrm>
            <a:prstGeom prst="rect">
              <a:avLst/>
            </a:prstGeom>
            <a:noFill/>
          </p:spPr>
          <p:txBody>
            <a:bodyPr wrap="none" rtlCol="0">
              <a:spAutoFit/>
            </a:bodyPr>
            <a:lstStyle/>
            <a:p>
              <a:pPr algn="ctr"/>
              <a:r>
                <a:rPr lang="en-US" sz="2400" b="1" dirty="0" smtClean="0">
                  <a:ln w="24500" cmpd="dbl">
                    <a:no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effectLst>
                </a:rPr>
                <a:t>SOD</a:t>
              </a:r>
              <a:endParaRPr lang="en-US" sz="2400" b="1" dirty="0">
                <a:ln w="24500" cmpd="dbl">
                  <a:no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effectLst>
              </a:endParaRPr>
            </a:p>
          </p:txBody>
        </p:sp>
      </p:grpSp>
      <p:sp>
        <p:nvSpPr>
          <p:cNvPr id="16" name="TextBox 15"/>
          <p:cNvSpPr txBox="1"/>
          <p:nvPr/>
        </p:nvSpPr>
        <p:spPr>
          <a:xfrm>
            <a:off x="356616" y="1307662"/>
            <a:ext cx="4555473" cy="369332"/>
          </a:xfrm>
          <a:prstGeom prst="rect">
            <a:avLst/>
          </a:prstGeom>
          <a:noFill/>
        </p:spPr>
        <p:txBody>
          <a:bodyPr wrap="none" rtlCol="0">
            <a:spAutoFit/>
          </a:bodyPr>
          <a:lstStyle/>
          <a:p>
            <a:r>
              <a:rPr lang="en-US" i="1" dirty="0" err="1" smtClean="0"/>
              <a:t>Phytophthora</a:t>
            </a:r>
            <a:r>
              <a:rPr lang="en-US" i="1" dirty="0" smtClean="0"/>
              <a:t> </a:t>
            </a:r>
            <a:r>
              <a:rPr lang="en-US" i="1" dirty="0" err="1" smtClean="0"/>
              <a:t>ramorum</a:t>
            </a:r>
            <a:r>
              <a:rPr lang="en-US" dirty="0" smtClean="0"/>
              <a:t> (</a:t>
            </a:r>
            <a:r>
              <a:rPr lang="en-US" dirty="0" err="1" smtClean="0"/>
              <a:t>oomycete</a:t>
            </a:r>
            <a:r>
              <a:rPr lang="en-US" dirty="0" smtClean="0"/>
              <a:t>) - water mold</a:t>
            </a:r>
            <a:endParaRPr lang="en-US" i="1" dirty="0"/>
          </a:p>
        </p:txBody>
      </p:sp>
      <p:pic>
        <p:nvPicPr>
          <p:cNvPr id="20"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558414" y="1914367"/>
            <a:ext cx="2038597" cy="1528948"/>
          </a:xfrm>
          <a:prstGeom prst="ellipse">
            <a:avLst/>
          </a:prstGeom>
          <a:ln>
            <a:noFill/>
          </a:ln>
          <a:effectLst>
            <a:softEdge rad="76200"/>
          </a:effectLst>
        </p:spPr>
      </p:pic>
    </p:spTree>
    <p:extLst>
      <p:ext uri="{BB962C8B-B14F-4D97-AF65-F5344CB8AC3E}">
        <p14:creationId xmlns:p14="http://schemas.microsoft.com/office/powerpoint/2010/main" val="95319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184183" y="1195497"/>
            <a:ext cx="1914600" cy="3907469"/>
          </a:xfrm>
          <a:prstGeom prst="rect">
            <a:avLst/>
          </a:prstGeom>
        </p:spPr>
      </p:pic>
      <p:pic>
        <p:nvPicPr>
          <p:cNvPr id="18" name="Picture 17" descr="Clipboard02.jp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876295" y="1644671"/>
            <a:ext cx="2460484" cy="3498395"/>
          </a:xfrm>
          <a:prstGeom prst="rect">
            <a:avLst/>
          </a:prstGeom>
          <a:ln>
            <a:noFill/>
          </a:ln>
          <a:effectLst>
            <a:softEdge rad="112500"/>
          </a:effectLst>
        </p:spPr>
      </p:pic>
      <p:sp>
        <p:nvSpPr>
          <p:cNvPr id="2" name="Title 1"/>
          <p:cNvSpPr>
            <a:spLocks noGrp="1"/>
          </p:cNvSpPr>
          <p:nvPr>
            <p:ph type="title"/>
          </p:nvPr>
        </p:nvSpPr>
        <p:spPr/>
        <p:txBody>
          <a:bodyPr>
            <a:normAutofit fontScale="90000"/>
          </a:bodyPr>
          <a:lstStyle/>
          <a:p>
            <a:r>
              <a:rPr lang="en-US" dirty="0" smtClean="0"/>
              <a:t>Sudden Oak Death</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3</a:t>
            </a:fld>
            <a:endParaRPr lang="en-US"/>
          </a:p>
        </p:txBody>
      </p:sp>
      <p:sp>
        <p:nvSpPr>
          <p:cNvPr id="15" name="TextBox 14"/>
          <p:cNvSpPr txBox="1"/>
          <p:nvPr/>
        </p:nvSpPr>
        <p:spPr>
          <a:xfrm>
            <a:off x="267385" y="1306765"/>
            <a:ext cx="5833777" cy="369332"/>
          </a:xfrm>
          <a:prstGeom prst="rect">
            <a:avLst/>
          </a:prstGeom>
          <a:noFill/>
        </p:spPr>
        <p:txBody>
          <a:bodyPr wrap="none" rtlCol="0">
            <a:spAutoFit/>
          </a:bodyPr>
          <a:lstStyle/>
          <a:p>
            <a:r>
              <a:rPr lang="en-US" dirty="0" smtClean="0"/>
              <a:t>46 </a:t>
            </a:r>
            <a:r>
              <a:rPr lang="en-US" dirty="0" err="1" smtClean="0"/>
              <a:t>wildland</a:t>
            </a:r>
            <a:r>
              <a:rPr lang="en-US" dirty="0" smtClean="0"/>
              <a:t> host species (generalist) – 5 key host tree species</a:t>
            </a:r>
            <a:endParaRPr lang="en-US" dirty="0"/>
          </a:p>
        </p:txBody>
      </p:sp>
      <p:pic>
        <p:nvPicPr>
          <p:cNvPr id="20" name="Picture 1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06475" y="5302813"/>
            <a:ext cx="1965746" cy="2645491"/>
          </a:xfrm>
          <a:prstGeom prst="rect">
            <a:avLst/>
          </a:prstGeom>
          <a:ln>
            <a:noFill/>
          </a:ln>
          <a:effectLst>
            <a:softEdge rad="112500"/>
          </a:effectLst>
        </p:spPr>
      </p:pic>
      <p:pic>
        <p:nvPicPr>
          <p:cNvPr id="24" name="Picture 8" descr="X:\Outreach\Promotional_Materials\IMAGES\SOD_images\bay_laurel3.jp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flipH="1">
            <a:off x="266699" y="1645791"/>
            <a:ext cx="1898741" cy="1670892"/>
          </a:xfrm>
          <a:prstGeom prst="rect">
            <a:avLst/>
          </a:prstGeom>
          <a:ln>
            <a:noFill/>
          </a:ln>
          <a:effectLst>
            <a:softEdge rad="112500"/>
          </a:effectLst>
        </p:spPr>
      </p:pic>
      <p:pic>
        <p:nvPicPr>
          <p:cNvPr id="14" name="Picture 13" descr="Large Photo of Quercus agrifolia"/>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269930" y="3275951"/>
            <a:ext cx="1878186" cy="1867549"/>
          </a:xfrm>
          <a:prstGeom prst="rect">
            <a:avLst/>
          </a:prstGeom>
          <a:ln>
            <a:noFill/>
          </a:ln>
          <a:effectLst>
            <a:softEdge rad="112500"/>
          </a:effectLst>
        </p:spPr>
      </p:pic>
      <p:pic>
        <p:nvPicPr>
          <p:cNvPr id="21" name="Picture 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7955046" y="2540598"/>
            <a:ext cx="675349" cy="506512"/>
          </a:xfrm>
          <a:prstGeom prst="ellipse">
            <a:avLst/>
          </a:prstGeom>
          <a:ln>
            <a:noFill/>
          </a:ln>
          <a:effectLst/>
        </p:spPr>
      </p:pic>
      <p:pic>
        <p:nvPicPr>
          <p:cNvPr id="4" name="Picture 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128709" y="1660821"/>
            <a:ext cx="2776633" cy="1665288"/>
          </a:xfrm>
          <a:prstGeom prst="rect">
            <a:avLst/>
          </a:prstGeom>
          <a:ln>
            <a:noFill/>
          </a:ln>
          <a:effectLst>
            <a:softEdge rad="112500"/>
          </a:effectLst>
        </p:spPr>
      </p:pic>
      <p:pic>
        <p:nvPicPr>
          <p:cNvPr id="5" name="Picture 4"/>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124289" y="3285377"/>
            <a:ext cx="2781053" cy="1852757"/>
          </a:xfrm>
          <a:prstGeom prst="rect">
            <a:avLst/>
          </a:prstGeom>
          <a:ln>
            <a:noFill/>
          </a:ln>
          <a:effectLst>
            <a:softEdge rad="112500"/>
          </a:effectLst>
        </p:spPr>
      </p:pic>
    </p:spTree>
    <p:extLst>
      <p:ext uri="{BB962C8B-B14F-4D97-AF65-F5344CB8AC3E}">
        <p14:creationId xmlns:p14="http://schemas.microsoft.com/office/powerpoint/2010/main" val="2474109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73202" y="2246244"/>
            <a:ext cx="3470977" cy="2603233"/>
          </a:xfrm>
          <a:prstGeom prst="rect">
            <a:avLst/>
          </a:prstGeom>
          <a:ln>
            <a:noFill/>
          </a:ln>
          <a:effectLst>
            <a:softEdge rad="112500"/>
          </a:effectLst>
        </p:spPr>
      </p:pic>
      <p:pic>
        <p:nvPicPr>
          <p:cNvPr id="17" name="Picture 8" descr="X:\Outreach\Promotional_Materials\IMAGES\SOD_images\bay_laurel3.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flipH="1">
            <a:off x="219364" y="2236196"/>
            <a:ext cx="2991012" cy="2632090"/>
          </a:xfrm>
          <a:prstGeom prst="rect">
            <a:avLst/>
          </a:prstGeom>
          <a:ln>
            <a:noFill/>
          </a:ln>
          <a:effectLst>
            <a:softEdge rad="112500"/>
          </a:effectLst>
        </p:spPr>
      </p:pic>
      <p:pic>
        <p:nvPicPr>
          <p:cNvPr id="15"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102158" y="3469251"/>
            <a:ext cx="609600" cy="457200"/>
          </a:xfrm>
          <a:prstGeom prst="ellipse">
            <a:avLst/>
          </a:prstGeom>
          <a:ln>
            <a:noFill/>
          </a:ln>
          <a:effectLst>
            <a:softEdge rad="76200"/>
          </a:effectLst>
        </p:spPr>
      </p:pic>
      <p:pic>
        <p:nvPicPr>
          <p:cNvPr id="1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27830" y="2748326"/>
            <a:ext cx="609600" cy="457200"/>
          </a:xfrm>
          <a:prstGeom prst="ellipse">
            <a:avLst/>
          </a:prstGeom>
          <a:ln>
            <a:noFill/>
          </a:ln>
          <a:effectLst>
            <a:softEdge rad="76200"/>
          </a:effectLst>
        </p:spPr>
      </p:pic>
      <p:sp>
        <p:nvSpPr>
          <p:cNvPr id="2" name="Title 1"/>
          <p:cNvSpPr>
            <a:spLocks noGrp="1"/>
          </p:cNvSpPr>
          <p:nvPr>
            <p:ph type="title"/>
          </p:nvPr>
        </p:nvSpPr>
        <p:spPr/>
        <p:txBody>
          <a:bodyPr>
            <a:normAutofit fontScale="90000"/>
          </a:bodyPr>
          <a:lstStyle/>
          <a:p>
            <a:r>
              <a:rPr lang="en-US" dirty="0" smtClean="0"/>
              <a:t>Pathogen Spillover (SOD)</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CE8079A4-7AA8-4A4F-87E2-7781EC5097DD}" type="slidenum">
              <a:rPr lang="en-US" smtClean="0"/>
              <a:pPr/>
              <a:t>4</a:t>
            </a:fld>
            <a:endParaRPr lang="en-US"/>
          </a:p>
        </p:txBody>
      </p:sp>
      <p:sp>
        <p:nvSpPr>
          <p:cNvPr id="23" name="Content Placeholder 2"/>
          <p:cNvSpPr>
            <a:spLocks noGrp="1"/>
          </p:cNvSpPr>
          <p:nvPr>
            <p:ph sz="quarter" idx="1"/>
          </p:nvPr>
        </p:nvSpPr>
        <p:spPr>
          <a:xfrm>
            <a:off x="612648" y="1200150"/>
            <a:ext cx="8153400" cy="947305"/>
          </a:xfrm>
        </p:spPr>
        <p:txBody>
          <a:bodyPr>
            <a:normAutofit/>
          </a:bodyPr>
          <a:lstStyle/>
          <a:p>
            <a:pPr marL="0" indent="0">
              <a:buNone/>
            </a:pPr>
            <a:r>
              <a:rPr lang="en-US" sz="2400" dirty="0" smtClean="0"/>
              <a:t>“when disease epidemics are driven by transmission from an alternate reservoir host population” – Power &amp; Mitchell (2004)</a:t>
            </a:r>
          </a:p>
        </p:txBody>
      </p:sp>
      <p:pic>
        <p:nvPicPr>
          <p:cNvPr id="20"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193041" y="3721701"/>
            <a:ext cx="609600" cy="457200"/>
          </a:xfrm>
          <a:prstGeom prst="ellipse">
            <a:avLst/>
          </a:prstGeom>
          <a:ln>
            <a:noFill/>
          </a:ln>
          <a:effectLst>
            <a:softEdge rad="76200"/>
          </a:effectLst>
        </p:spPr>
      </p:pic>
      <p:pic>
        <p:nvPicPr>
          <p:cNvPr id="21"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818230" y="2854006"/>
            <a:ext cx="609600" cy="457200"/>
          </a:xfrm>
          <a:prstGeom prst="ellipse">
            <a:avLst/>
          </a:prstGeom>
          <a:ln>
            <a:noFill/>
          </a:ln>
          <a:effectLst>
            <a:softEdge rad="76200"/>
          </a:effectLst>
        </p:spPr>
      </p:pic>
      <p:pic>
        <p:nvPicPr>
          <p:cNvPr id="24"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200369" y="2396806"/>
            <a:ext cx="609600" cy="457200"/>
          </a:xfrm>
          <a:prstGeom prst="ellipse">
            <a:avLst/>
          </a:prstGeom>
          <a:ln>
            <a:noFill/>
          </a:ln>
          <a:effectLst>
            <a:softEdge rad="76200"/>
          </a:effectLst>
        </p:spPr>
      </p:pic>
      <p:pic>
        <p:nvPicPr>
          <p:cNvPr id="25"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631377" y="3345466"/>
            <a:ext cx="609600" cy="457200"/>
          </a:xfrm>
          <a:prstGeom prst="ellipse">
            <a:avLst/>
          </a:prstGeom>
          <a:ln>
            <a:noFill/>
          </a:ln>
          <a:effectLst>
            <a:softEdge rad="76200"/>
          </a:effectLst>
        </p:spPr>
      </p:pic>
      <p:pic>
        <p:nvPicPr>
          <p:cNvPr id="2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42751" y="2519726"/>
            <a:ext cx="609600" cy="457200"/>
          </a:xfrm>
          <a:prstGeom prst="ellipse">
            <a:avLst/>
          </a:prstGeom>
          <a:ln>
            <a:noFill/>
          </a:ln>
          <a:effectLst>
            <a:softEdge rad="76200"/>
          </a:effectLst>
        </p:spPr>
      </p:pic>
      <p:pic>
        <p:nvPicPr>
          <p:cNvPr id="18" name="Picture 17"/>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5400000">
            <a:off x="6365507" y="2337899"/>
            <a:ext cx="2939248" cy="2472335"/>
          </a:xfrm>
          <a:prstGeom prst="rect">
            <a:avLst/>
          </a:prstGeom>
          <a:ln>
            <a:noFill/>
          </a:ln>
          <a:effectLst>
            <a:softEdge rad="112500"/>
          </a:effectLst>
        </p:spPr>
      </p:pic>
      <p:pic>
        <p:nvPicPr>
          <p:cNvPr id="30"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965485" y="2579059"/>
            <a:ext cx="609600" cy="457200"/>
          </a:xfrm>
          <a:prstGeom prst="ellipse">
            <a:avLst/>
          </a:prstGeom>
          <a:ln>
            <a:noFill/>
          </a:ln>
          <a:effectLst>
            <a:softEdge rad="76200"/>
          </a:effectLst>
        </p:spPr>
      </p:pic>
      <p:pic>
        <p:nvPicPr>
          <p:cNvPr id="31"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006535" y="2829914"/>
            <a:ext cx="609600" cy="457200"/>
          </a:xfrm>
          <a:prstGeom prst="ellipse">
            <a:avLst/>
          </a:prstGeom>
          <a:ln>
            <a:noFill/>
          </a:ln>
          <a:effectLst>
            <a:softEdge rad="76200"/>
          </a:effectLst>
        </p:spPr>
      </p:pic>
      <p:cxnSp>
        <p:nvCxnSpPr>
          <p:cNvPr id="33" name="Curved Connector 32"/>
          <p:cNvCxnSpPr>
            <a:stCxn id="16" idx="7"/>
            <a:endCxn id="30" idx="1"/>
          </p:cNvCxnSpPr>
          <p:nvPr/>
        </p:nvCxnSpPr>
        <p:spPr>
          <a:xfrm rot="5400000" flipH="1" flipV="1">
            <a:off x="3416824" y="2177347"/>
            <a:ext cx="169267" cy="1106603"/>
          </a:xfrm>
          <a:prstGeom prst="curvedConnector3">
            <a:avLst>
              <a:gd name="adj1" fmla="val 27460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urved Connector 33"/>
          <p:cNvCxnSpPr>
            <a:stCxn id="20" idx="7"/>
            <a:endCxn id="25" idx="0"/>
          </p:cNvCxnSpPr>
          <p:nvPr/>
        </p:nvCxnSpPr>
        <p:spPr>
          <a:xfrm rot="5400000" flipH="1" flipV="1">
            <a:off x="3103177" y="2955656"/>
            <a:ext cx="443190" cy="1222810"/>
          </a:xfrm>
          <a:prstGeom prst="curvedConnector3">
            <a:avLst>
              <a:gd name="adj1" fmla="val 1515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44" idx="0"/>
          </p:cNvCxnSpPr>
          <p:nvPr/>
        </p:nvCxnSpPr>
        <p:spPr>
          <a:xfrm flipV="1">
            <a:off x="4299319" y="2189093"/>
            <a:ext cx="2410621" cy="1627453"/>
          </a:xfrm>
          <a:prstGeom prst="straightConnector1">
            <a:avLst/>
          </a:prstGeom>
          <a:ln w="28575">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44" idx="4"/>
          </p:cNvCxnSpPr>
          <p:nvPr/>
        </p:nvCxnSpPr>
        <p:spPr>
          <a:xfrm>
            <a:off x="4299319" y="4273746"/>
            <a:ext cx="2410621" cy="683809"/>
          </a:xfrm>
          <a:prstGeom prst="straightConnector1">
            <a:avLst/>
          </a:prstGeom>
          <a:ln w="28575">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070719" y="3816546"/>
            <a:ext cx="457200" cy="457200"/>
          </a:xfrm>
          <a:prstGeom prst="ellipse">
            <a:avLst/>
          </a:prstGeom>
          <a:solidFill>
            <a:schemeClr val="bg1">
              <a:alpha val="20000"/>
            </a:schemeClr>
          </a:solidFill>
          <a:ln w="28575">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897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Research Question</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CE8079A4-7AA8-4A4F-87E2-7781EC5097DD}" type="slidenum">
              <a:rPr lang="en-US" smtClean="0"/>
              <a:pPr/>
              <a:t>5</a:t>
            </a:fld>
            <a:endParaRPr lang="en-US"/>
          </a:p>
        </p:txBody>
      </p:sp>
      <p:sp>
        <p:nvSpPr>
          <p:cNvPr id="3" name="Content Placeholder 2"/>
          <p:cNvSpPr>
            <a:spLocks noGrp="1"/>
          </p:cNvSpPr>
          <p:nvPr>
            <p:ph sz="quarter" idx="1"/>
          </p:nvPr>
        </p:nvSpPr>
        <p:spPr/>
        <p:txBody>
          <a:bodyPr/>
          <a:lstStyle/>
          <a:p>
            <a:pPr marL="0" indent="0">
              <a:buNone/>
            </a:pPr>
            <a:r>
              <a:rPr lang="en-US" dirty="0"/>
              <a:t>How does </a:t>
            </a:r>
            <a:r>
              <a:rPr lang="en-US" dirty="0" smtClean="0"/>
              <a:t>environmental variation in space &amp; time influence pathogen spillover?</a:t>
            </a:r>
          </a:p>
        </p:txBody>
      </p:sp>
      <p:grpSp>
        <p:nvGrpSpPr>
          <p:cNvPr id="5" name="Group 4"/>
          <p:cNvGrpSpPr/>
          <p:nvPr/>
        </p:nvGrpSpPr>
        <p:grpSpPr>
          <a:xfrm>
            <a:off x="2719185" y="2233465"/>
            <a:ext cx="6424815" cy="2632090"/>
            <a:chOff x="1478781" y="2213369"/>
            <a:chExt cx="6424815" cy="2632090"/>
          </a:xfrm>
        </p:grpSpPr>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32619" y="2223417"/>
              <a:ext cx="3470977" cy="2603233"/>
            </a:xfrm>
            <a:prstGeom prst="rect">
              <a:avLst/>
            </a:prstGeom>
            <a:ln>
              <a:noFill/>
            </a:ln>
            <a:effectLst>
              <a:softEdge rad="112500"/>
            </a:effectLst>
          </p:spPr>
        </p:pic>
        <p:pic>
          <p:nvPicPr>
            <p:cNvPr id="15" name="Picture 8" descr="X:\Outreach\Promotional_Materials\IMAGES\SOD_images\bay_laurel3.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flipH="1">
              <a:off x="1478781" y="2213369"/>
              <a:ext cx="2991012" cy="2632090"/>
            </a:xfrm>
            <a:prstGeom prst="rect">
              <a:avLst/>
            </a:prstGeom>
            <a:ln>
              <a:noFill/>
            </a:ln>
            <a:effectLst>
              <a:softEdge rad="112500"/>
            </a:effectLst>
          </p:spPr>
        </p:pic>
        <p:pic>
          <p:nvPicPr>
            <p:cNvPr id="1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361575" y="3446424"/>
              <a:ext cx="609600" cy="457200"/>
            </a:xfrm>
            <a:prstGeom prst="ellipse">
              <a:avLst/>
            </a:prstGeom>
            <a:ln>
              <a:noFill/>
            </a:ln>
            <a:effectLst>
              <a:softEdge rad="76200"/>
            </a:effectLst>
          </p:spPr>
        </p:pic>
        <p:pic>
          <p:nvPicPr>
            <p:cNvPr id="17"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687247" y="2725499"/>
              <a:ext cx="609600" cy="457200"/>
            </a:xfrm>
            <a:prstGeom prst="ellipse">
              <a:avLst/>
            </a:prstGeom>
            <a:ln>
              <a:noFill/>
            </a:ln>
            <a:effectLst>
              <a:softEdge rad="76200"/>
            </a:effectLst>
          </p:spPr>
        </p:pic>
        <p:pic>
          <p:nvPicPr>
            <p:cNvPr id="18"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452458" y="3698874"/>
              <a:ext cx="609600" cy="457200"/>
            </a:xfrm>
            <a:prstGeom prst="ellipse">
              <a:avLst/>
            </a:prstGeom>
            <a:ln>
              <a:noFill/>
            </a:ln>
            <a:effectLst>
              <a:softEdge rad="76200"/>
            </a:effectLst>
          </p:spPr>
        </p:pic>
        <p:pic>
          <p:nvPicPr>
            <p:cNvPr id="19"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59786" y="2373979"/>
              <a:ext cx="609600" cy="457200"/>
            </a:xfrm>
            <a:prstGeom prst="ellipse">
              <a:avLst/>
            </a:prstGeom>
            <a:ln>
              <a:noFill/>
            </a:ln>
            <a:effectLst>
              <a:softEdge rad="76200"/>
            </a:effectLst>
          </p:spPr>
        </p:pic>
        <p:pic>
          <p:nvPicPr>
            <p:cNvPr id="20"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890794" y="3322639"/>
              <a:ext cx="609600" cy="457200"/>
            </a:xfrm>
            <a:prstGeom prst="ellipse">
              <a:avLst/>
            </a:prstGeom>
            <a:ln>
              <a:noFill/>
            </a:ln>
            <a:effectLst>
              <a:softEdge rad="76200"/>
            </a:effectLst>
          </p:spPr>
        </p:pic>
        <p:pic>
          <p:nvPicPr>
            <p:cNvPr id="21"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224902" y="2556232"/>
              <a:ext cx="609600" cy="457200"/>
            </a:xfrm>
            <a:prstGeom prst="ellipse">
              <a:avLst/>
            </a:prstGeom>
            <a:ln>
              <a:noFill/>
            </a:ln>
            <a:effectLst>
              <a:softEdge rad="76200"/>
            </a:effectLst>
          </p:spPr>
        </p:pic>
        <p:cxnSp>
          <p:nvCxnSpPr>
            <p:cNvPr id="22" name="Curved Connector 21"/>
            <p:cNvCxnSpPr>
              <a:stCxn id="17" idx="7"/>
              <a:endCxn id="21" idx="1"/>
            </p:cNvCxnSpPr>
            <p:nvPr/>
          </p:nvCxnSpPr>
          <p:spPr>
            <a:xfrm rot="5400000" flipH="1" flipV="1">
              <a:off x="4676241" y="2154520"/>
              <a:ext cx="169267" cy="1106603"/>
            </a:xfrm>
            <a:prstGeom prst="curvedConnector3">
              <a:avLst>
                <a:gd name="adj1" fmla="val 27460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urved Connector 22"/>
            <p:cNvCxnSpPr>
              <a:stCxn id="18" idx="7"/>
              <a:endCxn id="20" idx="0"/>
            </p:cNvCxnSpPr>
            <p:nvPr/>
          </p:nvCxnSpPr>
          <p:spPr>
            <a:xfrm rot="5400000" flipH="1" flipV="1">
              <a:off x="4362594" y="2932829"/>
              <a:ext cx="443190" cy="1222810"/>
            </a:xfrm>
            <a:prstGeom prst="curvedConnector3">
              <a:avLst>
                <a:gd name="adj1" fmla="val 15158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36" name="Picture 35"/>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0" y="2128686"/>
            <a:ext cx="1417320" cy="2892580"/>
          </a:xfrm>
          <a:prstGeom prst="rect">
            <a:avLst/>
          </a:prstGeom>
        </p:spPr>
      </p:pic>
      <p:grpSp>
        <p:nvGrpSpPr>
          <p:cNvPr id="37" name="Group 36"/>
          <p:cNvGrpSpPr>
            <a:grpSpLocks noChangeAspect="1"/>
          </p:cNvGrpSpPr>
          <p:nvPr/>
        </p:nvGrpSpPr>
        <p:grpSpPr>
          <a:xfrm>
            <a:off x="1314548" y="2143935"/>
            <a:ext cx="1417320" cy="2880732"/>
            <a:chOff x="4830867" y="1663864"/>
            <a:chExt cx="1680465" cy="3415578"/>
          </a:xfrm>
        </p:grpSpPr>
        <p:grpSp>
          <p:nvGrpSpPr>
            <p:cNvPr id="38" name="Group 37"/>
            <p:cNvGrpSpPr/>
            <p:nvPr/>
          </p:nvGrpSpPr>
          <p:grpSpPr>
            <a:xfrm>
              <a:off x="4830867" y="1663864"/>
              <a:ext cx="1680465" cy="3415578"/>
              <a:chOff x="4830867" y="1663864"/>
              <a:chExt cx="1680465" cy="3415578"/>
            </a:xfrm>
          </p:grpSpPr>
          <p:pic>
            <p:nvPicPr>
              <p:cNvPr id="41" name="Picture 40"/>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4830867" y="1663864"/>
                <a:ext cx="1680465" cy="3415578"/>
              </a:xfrm>
              <a:prstGeom prst="rect">
                <a:avLst/>
              </a:prstGeom>
            </p:spPr>
          </p:pic>
          <p:sp>
            <p:nvSpPr>
              <p:cNvPr id="42" name="Rectangle 41"/>
              <p:cNvSpPr/>
              <p:nvPr/>
            </p:nvSpPr>
            <p:spPr>
              <a:xfrm>
                <a:off x="5226726" y="4496637"/>
                <a:ext cx="444942" cy="42203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9" name="Rectangle 38"/>
            <p:cNvSpPr/>
            <p:nvPr/>
          </p:nvSpPr>
          <p:spPr>
            <a:xfrm>
              <a:off x="5107216" y="4377258"/>
              <a:ext cx="723275" cy="307777"/>
            </a:xfrm>
            <a:prstGeom prst="rect">
              <a:avLst/>
            </a:prstGeom>
          </p:spPr>
          <p:txBody>
            <a:bodyPr wrap="none">
              <a:spAutoFit/>
            </a:bodyPr>
            <a:lstStyle/>
            <a:p>
              <a:r>
                <a:rPr lang="en-US" sz="1400" dirty="0" smtClean="0"/>
                <a:t>611mm</a:t>
              </a:r>
              <a:endParaRPr lang="en-US" sz="1400" dirty="0"/>
            </a:p>
          </p:txBody>
        </p:sp>
        <p:sp>
          <p:nvSpPr>
            <p:cNvPr id="40" name="Rectangle 39"/>
            <p:cNvSpPr/>
            <p:nvPr/>
          </p:nvSpPr>
          <p:spPr>
            <a:xfrm>
              <a:off x="5112240" y="4665311"/>
              <a:ext cx="524503" cy="307777"/>
            </a:xfrm>
            <a:prstGeom prst="rect">
              <a:avLst/>
            </a:prstGeom>
          </p:spPr>
          <p:txBody>
            <a:bodyPr wrap="none">
              <a:spAutoFit/>
            </a:bodyPr>
            <a:lstStyle/>
            <a:p>
              <a:r>
                <a:rPr lang="en-US" sz="1400" dirty="0" smtClean="0"/>
                <a:t>6mm</a:t>
              </a:r>
              <a:endParaRPr lang="en-US" sz="1400" dirty="0"/>
            </a:p>
          </p:txBody>
        </p:sp>
      </p:grpSp>
    </p:spTree>
    <p:extLst>
      <p:ext uri="{BB962C8B-B14F-4D97-AF65-F5344CB8AC3E}">
        <p14:creationId xmlns:p14="http://schemas.microsoft.com/office/powerpoint/2010/main" val="4203605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Analytical Framework - SEM</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6</a:t>
            </a:fld>
            <a:endParaRPr lang="en-US"/>
          </a:p>
        </p:txBody>
      </p:sp>
      <p:sp>
        <p:nvSpPr>
          <p:cNvPr id="4" name="Content Placeholder 3"/>
          <p:cNvSpPr>
            <a:spLocks noGrp="1"/>
          </p:cNvSpPr>
          <p:nvPr>
            <p:ph sz="quarter" idx="1"/>
          </p:nvPr>
        </p:nvSpPr>
        <p:spPr>
          <a:xfrm>
            <a:off x="612648" y="1200150"/>
            <a:ext cx="8153400" cy="3943350"/>
          </a:xfrm>
        </p:spPr>
        <p:txBody>
          <a:bodyPr/>
          <a:lstStyle/>
          <a:p>
            <a:pPr marL="0" indent="0">
              <a:buNone/>
            </a:pPr>
            <a:r>
              <a:rPr lang="en-US" dirty="0" smtClean="0"/>
              <a:t>Structural Equation Modeling</a:t>
            </a:r>
            <a:endParaRPr lang="en-US" sz="2000" dirty="0" smtClean="0"/>
          </a:p>
        </p:txBody>
      </p:sp>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48737" y="2048718"/>
            <a:ext cx="6277354" cy="2246213"/>
          </a:xfrm>
          <a:prstGeom prst="rect">
            <a:avLst/>
          </a:prstGeom>
        </p:spPr>
      </p:pic>
      <p:sp>
        <p:nvSpPr>
          <p:cNvPr id="5" name="Rectangle 4"/>
          <p:cNvSpPr/>
          <p:nvPr/>
        </p:nvSpPr>
        <p:spPr>
          <a:xfrm>
            <a:off x="1362888" y="2674362"/>
            <a:ext cx="361372" cy="16205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55095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 Framework</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7</a:t>
            </a:fld>
            <a:endParaRPr lang="en-US"/>
          </a:p>
        </p:txBody>
      </p:sp>
      <p:sp>
        <p:nvSpPr>
          <p:cNvPr id="6" name="Content Placeholder 5"/>
          <p:cNvSpPr>
            <a:spLocks noGrp="1"/>
          </p:cNvSpPr>
          <p:nvPr>
            <p:ph sz="quarter" idx="1"/>
          </p:nvPr>
        </p:nvSpPr>
        <p:spPr/>
        <p:txBody>
          <a:bodyPr/>
          <a:lstStyle/>
          <a:p>
            <a:pPr marL="0" indent="0">
              <a:buNone/>
            </a:pPr>
            <a:endParaRPr lang="en-US" dirty="0"/>
          </a:p>
          <a:p>
            <a:pPr marL="0" indent="0">
              <a:buNone/>
            </a:pPr>
            <a:endParaRPr lang="en-US" dirty="0"/>
          </a:p>
          <a:p>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06746" y="1255363"/>
            <a:ext cx="5980318" cy="3735737"/>
          </a:xfrm>
          <a:prstGeom prst="rect">
            <a:avLst/>
          </a:prstGeom>
        </p:spPr>
      </p:pic>
    </p:spTree>
    <p:extLst>
      <p:ext uri="{BB962C8B-B14F-4D97-AF65-F5344CB8AC3E}">
        <p14:creationId xmlns:p14="http://schemas.microsoft.com/office/powerpoint/2010/main" val="2208941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 Spillover</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8</a:t>
            </a:fld>
            <a:endParaRPr lang="en-US"/>
          </a:p>
        </p:txBody>
      </p:sp>
      <p:sp>
        <p:nvSpPr>
          <p:cNvPr id="4" name="Content Placeholder 3"/>
          <p:cNvSpPr>
            <a:spLocks noGrp="1"/>
          </p:cNvSpPr>
          <p:nvPr>
            <p:ph sz="quarter" idx="1"/>
          </p:nvPr>
        </p:nvSpPr>
        <p:spPr/>
        <p:txBody>
          <a:bodyPr>
            <a:normAutofit/>
          </a:bodyPr>
          <a:lstStyle/>
          <a:p>
            <a:pPr marL="0" indent="0">
              <a:buNone/>
            </a:pPr>
            <a:r>
              <a:rPr lang="en-US" sz="2600" dirty="0" smtClean="0"/>
              <a:t>Disease monitoring plots</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4669" y="1137523"/>
            <a:ext cx="3095527" cy="4005976"/>
          </a:xfrm>
          <a:prstGeom prst="rect">
            <a:avLst/>
          </a:prstGeom>
        </p:spPr>
      </p:pic>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2174" y="2060950"/>
            <a:ext cx="2574039" cy="1930529"/>
          </a:xfrm>
          <a:prstGeom prst="rect">
            <a:avLst/>
          </a:prstGeom>
        </p:spPr>
      </p:pic>
      <p:pic>
        <p:nvPicPr>
          <p:cNvPr id="11" name="Picture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281890" y="2060950"/>
            <a:ext cx="2574039" cy="1930529"/>
          </a:xfrm>
          <a:prstGeom prst="rect">
            <a:avLst/>
          </a:prstGeom>
        </p:spPr>
      </p:pic>
      <p:sp>
        <p:nvSpPr>
          <p:cNvPr id="12" name="TextBox 11"/>
          <p:cNvSpPr txBox="1"/>
          <p:nvPr/>
        </p:nvSpPr>
        <p:spPr>
          <a:xfrm>
            <a:off x="1462500" y="3931923"/>
            <a:ext cx="894183" cy="369332"/>
          </a:xfrm>
          <a:prstGeom prst="rect">
            <a:avLst/>
          </a:prstGeom>
          <a:noFill/>
        </p:spPr>
        <p:txBody>
          <a:bodyPr wrap="none" rtlCol="0">
            <a:spAutoFit/>
          </a:bodyPr>
          <a:lstStyle/>
          <a:p>
            <a:r>
              <a:rPr lang="en-US" dirty="0" smtClean="0"/>
              <a:t>Ecology</a:t>
            </a:r>
          </a:p>
        </p:txBody>
      </p:sp>
      <p:sp>
        <p:nvSpPr>
          <p:cNvPr id="13" name="TextBox 12"/>
          <p:cNvSpPr txBox="1"/>
          <p:nvPr/>
        </p:nvSpPr>
        <p:spPr>
          <a:xfrm>
            <a:off x="3899398" y="3916683"/>
            <a:ext cx="1339021" cy="369332"/>
          </a:xfrm>
          <a:prstGeom prst="rect">
            <a:avLst/>
          </a:prstGeom>
          <a:noFill/>
        </p:spPr>
        <p:txBody>
          <a:bodyPr wrap="none" rtlCol="0">
            <a:spAutoFit/>
          </a:bodyPr>
          <a:lstStyle/>
          <a:p>
            <a:r>
              <a:rPr lang="en-US" dirty="0" smtClean="0"/>
              <a:t>Microclimate</a:t>
            </a:r>
            <a:endParaRPr lang="en-US" dirty="0"/>
          </a:p>
        </p:txBody>
      </p:sp>
    </p:spTree>
    <p:extLst>
      <p:ext uri="{BB962C8B-B14F-4D97-AF65-F5344CB8AC3E}">
        <p14:creationId xmlns:p14="http://schemas.microsoft.com/office/powerpoint/2010/main" val="2927255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22564" y="1218917"/>
            <a:ext cx="6909034" cy="3841661"/>
          </a:xfrm>
          <a:prstGeom prst="rect">
            <a:avLst/>
          </a:prstGeom>
        </p:spPr>
      </p:pic>
      <p:sp>
        <p:nvSpPr>
          <p:cNvPr id="2" name="Title 1"/>
          <p:cNvSpPr>
            <a:spLocks noGrp="1"/>
          </p:cNvSpPr>
          <p:nvPr>
            <p:ph type="title"/>
          </p:nvPr>
        </p:nvSpPr>
        <p:spPr/>
        <p:txBody>
          <a:bodyPr>
            <a:normAutofit fontScale="90000"/>
          </a:bodyPr>
          <a:lstStyle/>
          <a:p>
            <a:r>
              <a:rPr lang="en-US" dirty="0" smtClean="0"/>
              <a:t>Path Model – Spillover</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fld id="{CE8079A4-7AA8-4A4F-87E2-7781EC5097DD}" type="slidenum">
              <a:rPr lang="en-US" smtClean="0"/>
              <a:pPr/>
              <a:t>9</a:t>
            </a:fld>
            <a:endParaRPr lang="en-US"/>
          </a:p>
        </p:txBody>
      </p:sp>
      <p:sp>
        <p:nvSpPr>
          <p:cNvPr id="6" name="TextBox 5"/>
          <p:cNvSpPr txBox="1"/>
          <p:nvPr/>
        </p:nvSpPr>
        <p:spPr>
          <a:xfrm>
            <a:off x="2134768" y="2102840"/>
            <a:ext cx="1824163" cy="849463"/>
          </a:xfrm>
          <a:prstGeom prst="rect">
            <a:avLst/>
          </a:prstGeom>
          <a:noFill/>
        </p:spPr>
        <p:txBody>
          <a:bodyPr wrap="square" rtlCol="0">
            <a:spAutoFit/>
          </a:bodyPr>
          <a:lstStyle/>
          <a:p>
            <a:pPr algn="ctr">
              <a:lnSpc>
                <a:spcPct val="140000"/>
              </a:lnSpc>
            </a:pPr>
            <a:r>
              <a:rPr lang="en-US" i="1" dirty="0" smtClean="0">
                <a:solidFill>
                  <a:schemeClr val="accent1">
                    <a:lumMod val="50000"/>
                  </a:schemeClr>
                </a:solidFill>
              </a:rPr>
              <a:t>Number of hours between 14-20 C</a:t>
            </a:r>
            <a:endParaRPr lang="en-US" i="1" dirty="0">
              <a:solidFill>
                <a:schemeClr val="accent1">
                  <a:lumMod val="50000"/>
                </a:schemeClr>
              </a:solidFill>
            </a:endParaRPr>
          </a:p>
        </p:txBody>
      </p:sp>
      <p:sp>
        <p:nvSpPr>
          <p:cNvPr id="8" name="TextBox 7"/>
          <p:cNvSpPr txBox="1"/>
          <p:nvPr/>
        </p:nvSpPr>
        <p:spPr>
          <a:xfrm>
            <a:off x="5676551" y="4424657"/>
            <a:ext cx="3600090" cy="646331"/>
          </a:xfrm>
          <a:prstGeom prst="rect">
            <a:avLst/>
          </a:prstGeom>
          <a:noFill/>
        </p:spPr>
        <p:txBody>
          <a:bodyPr wrap="square" rtlCol="0">
            <a:spAutoFit/>
          </a:bodyPr>
          <a:lstStyle/>
          <a:p>
            <a:r>
              <a:rPr lang="en-US" dirty="0" smtClean="0"/>
              <a:t>Test independence claims: </a:t>
            </a:r>
            <a:r>
              <a:rPr lang="en-US" i="1" dirty="0" smtClean="0"/>
              <a:t>C</a:t>
            </a:r>
            <a:r>
              <a:rPr lang="en-US" dirty="0" smtClean="0"/>
              <a:t>-statistic (Shipley 2000, 2004, 2009)</a:t>
            </a:r>
            <a:endParaRPr lang="en-US" dirty="0"/>
          </a:p>
        </p:txBody>
      </p:sp>
      <p:sp>
        <p:nvSpPr>
          <p:cNvPr id="9" name="TextBox 8"/>
          <p:cNvSpPr txBox="1"/>
          <p:nvPr/>
        </p:nvSpPr>
        <p:spPr>
          <a:xfrm>
            <a:off x="56700" y="1229327"/>
            <a:ext cx="2292324" cy="646331"/>
          </a:xfrm>
          <a:prstGeom prst="rect">
            <a:avLst/>
          </a:prstGeom>
          <a:noFill/>
        </p:spPr>
        <p:txBody>
          <a:bodyPr wrap="square" rtlCol="0">
            <a:spAutoFit/>
          </a:bodyPr>
          <a:lstStyle/>
          <a:p>
            <a:r>
              <a:rPr lang="en-US" dirty="0" smtClean="0"/>
              <a:t>Defines hypotheses</a:t>
            </a:r>
          </a:p>
          <a:p>
            <a:r>
              <a:rPr lang="en-US" dirty="0" smtClean="0"/>
              <a:t>(independence claims)</a:t>
            </a:r>
          </a:p>
        </p:txBody>
      </p:sp>
      <p:sp>
        <p:nvSpPr>
          <p:cNvPr id="10" name="TextBox 9"/>
          <p:cNvSpPr txBox="1"/>
          <p:nvPr/>
        </p:nvSpPr>
        <p:spPr>
          <a:xfrm rot="1937548">
            <a:off x="5430320" y="3414163"/>
            <a:ext cx="983450" cy="369332"/>
          </a:xfrm>
          <a:prstGeom prst="rect">
            <a:avLst/>
          </a:prstGeom>
          <a:noFill/>
        </p:spPr>
        <p:txBody>
          <a:bodyPr wrap="none" rtlCol="0">
            <a:prstTxWarp prst="textArchUp">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Spillover</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603887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21001</TotalTime>
  <Words>1259</Words>
  <Application>Microsoft Macintosh PowerPoint</Application>
  <PresentationFormat>On-screen Show (16:9)</PresentationFormat>
  <Paragraphs>149</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Environmental Influences on pathogen spillover in a multihost forest disease</vt:lpstr>
      <vt:lpstr>Sudden Oak Death (SOD)</vt:lpstr>
      <vt:lpstr>Sudden Oak Death</vt:lpstr>
      <vt:lpstr>Pathogen Spillover (SOD)</vt:lpstr>
      <vt:lpstr>Research Question</vt:lpstr>
      <vt:lpstr>Analytical Framework - SEM</vt:lpstr>
      <vt:lpstr>SEM Framework</vt:lpstr>
      <vt:lpstr>Data - Spillover</vt:lpstr>
      <vt:lpstr>Path Model – Spillover</vt:lpstr>
      <vt:lpstr>Path Model – 2005 Data</vt:lpstr>
      <vt:lpstr>Path Model – 2014 Data</vt:lpstr>
      <vt:lpstr>Path Model – 2014 Data</vt:lpstr>
      <vt:lpstr>Path Model – 2014 Data</vt:lpstr>
      <vt:lpstr>Path Model – 2014 Data</vt:lpstr>
      <vt:lpstr>Pathogen Hotspots</vt:lpstr>
      <vt:lpstr>Pathogen Spillover &amp; Coexistence</vt:lpstr>
      <vt:lpstr>Questions…?</vt:lpstr>
      <vt:lpstr>Assessing Model Fit – C-statistic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wwdillon</dc:creator>
  <cp:lastModifiedBy>wwdillon</cp:lastModifiedBy>
  <cp:revision>263</cp:revision>
  <dcterms:created xsi:type="dcterms:W3CDTF">2014-11-06T03:18:29Z</dcterms:created>
  <dcterms:modified xsi:type="dcterms:W3CDTF">2015-07-07T14:35:04Z</dcterms:modified>
</cp:coreProperties>
</file>