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3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46836"/>
            <a:ext cx="103632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2446"/>
            <a:ext cx="91440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D557-D9EC-4168-AFF7-EC1EEC3F514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87E4-2579-46C0-A554-593452828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4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D557-D9EC-4168-AFF7-EC1EEC3F514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87E4-2579-46C0-A554-593452828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7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38150"/>
            <a:ext cx="2628900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38150"/>
            <a:ext cx="7734300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D557-D9EC-4168-AFF7-EC1EEC3F514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87E4-2579-46C0-A554-593452828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5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D557-D9EC-4168-AFF7-EC1EEC3F514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87E4-2579-46C0-A554-593452828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51688"/>
            <a:ext cx="1051560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07358"/>
            <a:ext cx="1051560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D557-D9EC-4168-AFF7-EC1EEC3F514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87E4-2579-46C0-A554-593452828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0750"/>
            <a:ext cx="518160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0750"/>
            <a:ext cx="518160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D557-D9EC-4168-AFF7-EC1EEC3F514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87E4-2579-46C0-A554-593452828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5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8152"/>
            <a:ext cx="1051560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17396"/>
            <a:ext cx="5157787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06090"/>
            <a:ext cx="5157787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17396"/>
            <a:ext cx="518318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06090"/>
            <a:ext cx="5183188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D557-D9EC-4168-AFF7-EC1EEC3F514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87E4-2579-46C0-A554-593452828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3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D557-D9EC-4168-AFF7-EC1EEC3F514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87E4-2579-46C0-A554-593452828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4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D557-D9EC-4168-AFF7-EC1EEC3F514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87E4-2579-46C0-A554-593452828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1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84912"/>
            <a:ext cx="617220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D557-D9EC-4168-AFF7-EC1EEC3F514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87E4-2579-46C0-A554-593452828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9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84912"/>
            <a:ext cx="617220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D557-D9EC-4168-AFF7-EC1EEC3F514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87E4-2579-46C0-A554-593452828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6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8152"/>
            <a:ext cx="105156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0750"/>
            <a:ext cx="105156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D557-D9EC-4168-AFF7-EC1EEC3F514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27622"/>
            <a:ext cx="4114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F87E4-2579-46C0-A554-593452828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9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2615447" y="465622"/>
            <a:ext cx="7457129" cy="7095856"/>
            <a:chOff x="6719616" y="1911650"/>
            <a:chExt cx="5053019" cy="4808217"/>
          </a:xfrm>
        </p:grpSpPr>
        <p:cxnSp>
          <p:nvCxnSpPr>
            <p:cNvPr id="12" name="Straight Arrow Connector 11"/>
            <p:cNvCxnSpPr>
              <a:stCxn id="18" idx="0"/>
              <a:endCxn id="19" idx="4"/>
            </p:cNvCxnSpPr>
            <p:nvPr/>
          </p:nvCxnSpPr>
          <p:spPr>
            <a:xfrm flipH="1" flipV="1">
              <a:off x="7767747" y="3151805"/>
              <a:ext cx="10864" cy="584946"/>
            </a:xfrm>
            <a:prstGeom prst="straightConnector1">
              <a:avLst/>
            </a:prstGeom>
            <a:ln w="76200">
              <a:solidFill>
                <a:schemeClr val="accent5">
                  <a:lumMod val="10000"/>
                </a:schemeClr>
              </a:solidFill>
              <a:tailEnd type="triangle" w="lg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3" name="Straight Arrow Connector 12"/>
            <p:cNvCxnSpPr>
              <a:stCxn id="18" idx="4"/>
              <a:endCxn id="20" idx="0"/>
            </p:cNvCxnSpPr>
            <p:nvPr/>
          </p:nvCxnSpPr>
          <p:spPr>
            <a:xfrm>
              <a:off x="7778611" y="4977297"/>
              <a:ext cx="7290" cy="502415"/>
            </a:xfrm>
            <a:prstGeom prst="straightConnector1">
              <a:avLst/>
            </a:prstGeom>
            <a:ln w="76200">
              <a:solidFill>
                <a:schemeClr val="accent5">
                  <a:lumMod val="10000"/>
                </a:schemeClr>
              </a:solidFill>
              <a:tailEnd type="triangle" w="lg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sp>
          <p:nvSpPr>
            <p:cNvPr id="14" name="Oval 13"/>
            <p:cNvSpPr/>
            <p:nvPr/>
          </p:nvSpPr>
          <p:spPr bwMode="auto">
            <a:xfrm>
              <a:off x="9348132" y="3349503"/>
              <a:ext cx="2424503" cy="1582662"/>
            </a:xfrm>
            <a:prstGeom prst="ellipse">
              <a:avLst/>
            </a:prstGeom>
            <a:gradFill flip="none" rotWithShape="1">
              <a:gsLst>
                <a:gs pos="43000">
                  <a:srgbClr val="FF6600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0010" tIns="40005" rIns="80010" bIns="40005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/>
                  <a:cs typeface="Calibri"/>
                </a:rPr>
                <a:t>Disease</a:t>
              </a:r>
              <a:endParaRPr lang="en-US" i="1" baseline="-25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endParaRPr>
            </a:p>
          </p:txBody>
        </p:sp>
        <p:cxnSp>
          <p:nvCxnSpPr>
            <p:cNvPr id="15" name="Curved Connector 14"/>
            <p:cNvCxnSpPr>
              <a:stCxn id="19" idx="2"/>
              <a:endCxn id="20" idx="2"/>
            </p:cNvCxnSpPr>
            <p:nvPr/>
          </p:nvCxnSpPr>
          <p:spPr bwMode="auto">
            <a:xfrm rot="10800000" flipH="1" flipV="1">
              <a:off x="6719616" y="2531728"/>
              <a:ext cx="18154" cy="3568062"/>
            </a:xfrm>
            <a:prstGeom prst="curvedConnector3">
              <a:avLst>
                <a:gd name="adj1" fmla="val -6530407"/>
              </a:avLst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</p:cxnSp>
        <p:cxnSp>
          <p:nvCxnSpPr>
            <p:cNvPr id="16" name="Straight Arrow Connector 15"/>
            <p:cNvCxnSpPr>
              <a:stCxn id="19" idx="5"/>
              <a:endCxn id="14" idx="2"/>
            </p:cNvCxnSpPr>
            <p:nvPr/>
          </p:nvCxnSpPr>
          <p:spPr>
            <a:xfrm>
              <a:off x="8508887" y="2970189"/>
              <a:ext cx="839245" cy="1170645"/>
            </a:xfrm>
            <a:prstGeom prst="straightConnector1">
              <a:avLst/>
            </a:prstGeom>
            <a:ln w="76200">
              <a:solidFill>
                <a:schemeClr val="accent5">
                  <a:lumMod val="10000"/>
                </a:schemeClr>
              </a:solidFill>
              <a:tailEnd type="triangle" w="lg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7" name="Straight Arrow Connector 16"/>
            <p:cNvCxnSpPr>
              <a:stCxn id="20" idx="7"/>
              <a:endCxn id="14" idx="2"/>
            </p:cNvCxnSpPr>
            <p:nvPr/>
          </p:nvCxnSpPr>
          <p:spPr>
            <a:xfrm flipV="1">
              <a:off x="8527041" y="4140834"/>
              <a:ext cx="821091" cy="1520494"/>
            </a:xfrm>
            <a:prstGeom prst="straightConnector1">
              <a:avLst/>
            </a:prstGeom>
            <a:ln w="76200">
              <a:solidFill>
                <a:schemeClr val="accent5">
                  <a:lumMod val="10000"/>
                </a:schemeClr>
              </a:solidFill>
              <a:tailEnd type="triangle" w="lg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sp>
          <p:nvSpPr>
            <p:cNvPr id="18" name="Oval 17"/>
            <p:cNvSpPr/>
            <p:nvPr/>
          </p:nvSpPr>
          <p:spPr bwMode="auto">
            <a:xfrm>
              <a:off x="6728999" y="3736751"/>
              <a:ext cx="2099224" cy="1240546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0010" tIns="40005" rIns="80010" bIns="40005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2800" dirty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Landscape</a:t>
              </a:r>
            </a:p>
            <a:p>
              <a:pPr algn="ctr">
                <a:buNone/>
              </a:pPr>
              <a:r>
                <a:rPr lang="en-US" sz="2800" dirty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Properties</a:t>
              </a: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6719616" y="1911650"/>
              <a:ext cx="2096261" cy="1240155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0010" tIns="40005" rIns="80010" bIns="40005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2800" dirty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Community</a:t>
              </a:r>
            </a:p>
            <a:p>
              <a:pPr algn="ctr">
                <a:buNone/>
              </a:pPr>
              <a:r>
                <a:rPr lang="en-US" sz="2800" dirty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Composition</a:t>
              </a: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6737770" y="5479712"/>
              <a:ext cx="2096261" cy="1240155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0010" tIns="40005" rIns="80010" bIns="40005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2800" dirty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Climate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523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6629353" y="1125908"/>
            <a:ext cx="5219832" cy="61263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80010" tIns="40005" rIns="80010" bIns="40005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3653234"/>
            <a:r>
              <a:rPr lang="en-US" sz="2000" b="1" i="1" dirty="0">
                <a:solidFill>
                  <a:schemeClr val="tx1"/>
                </a:solidFill>
                <a:latin typeface="Calibri" panose="020F0502020204030204" pitchFamily="34" charset="0"/>
                <a:cs typeface="Arial Rounded MT Bold"/>
              </a:rPr>
              <a:t>Latent/Composite Variables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57168" y="166741"/>
            <a:ext cx="2639831" cy="76324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80010" tIns="40005" rIns="80010" bIns="40005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3653234"/>
            <a:r>
              <a:rPr lang="en-US" sz="2000" b="1" i="1" dirty="0">
                <a:solidFill>
                  <a:schemeClr val="tx1"/>
                </a:solidFill>
                <a:latin typeface="Calibri" panose="020F0502020204030204" pitchFamily="34" charset="0"/>
                <a:cs typeface="Arial Rounded MT Bold"/>
              </a:rPr>
              <a:t>Observed Variables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19693" y="755872"/>
            <a:ext cx="10652942" cy="6787928"/>
            <a:chOff x="-16232226" y="3877852"/>
            <a:chExt cx="12174797" cy="7757632"/>
          </a:xfrm>
        </p:grpSpPr>
        <p:sp>
          <p:nvSpPr>
            <p:cNvPr id="7" name="Rectangle 6"/>
            <p:cNvSpPr/>
            <p:nvPr/>
          </p:nvSpPr>
          <p:spPr bwMode="auto">
            <a:xfrm>
              <a:off x="-16208375" y="11000495"/>
              <a:ext cx="2289810" cy="634989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0010" tIns="40005" rIns="80010" bIns="40005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2800" dirty="0" smtClean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Temperature</a:t>
              </a:r>
              <a:endParaRPr lang="en-US" i="1" baseline="-25000" dirty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-16209911" y="10287001"/>
              <a:ext cx="2289810" cy="634989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0010" tIns="40005" rIns="80010" bIns="40005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2800" dirty="0" smtClean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Precipitation</a:t>
              </a:r>
              <a:endParaRPr lang="en-US" i="1" baseline="-25000" dirty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-16230686" y="3877852"/>
              <a:ext cx="2289810" cy="634989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0010" tIns="40005" rIns="80010" bIns="40005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2800" dirty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Host Density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-16230689" y="5321009"/>
              <a:ext cx="2289810" cy="634989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0010" tIns="40005" rIns="80010" bIns="40005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2800" dirty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Richness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-16232226" y="4607515"/>
              <a:ext cx="2289810" cy="634989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0010" tIns="40005" rIns="80010" bIns="40005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2800" dirty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Abundance</a:t>
              </a:r>
            </a:p>
          </p:txBody>
        </p:sp>
        <p:cxnSp>
          <p:nvCxnSpPr>
            <p:cNvPr id="12" name="Straight Arrow Connector 11"/>
            <p:cNvCxnSpPr>
              <a:stCxn id="18" idx="0"/>
              <a:endCxn id="19" idx="4"/>
            </p:cNvCxnSpPr>
            <p:nvPr/>
          </p:nvCxnSpPr>
          <p:spPr>
            <a:xfrm flipH="1" flipV="1">
              <a:off x="-8634447" y="6616061"/>
              <a:ext cx="4315" cy="668510"/>
            </a:xfrm>
            <a:prstGeom prst="straightConnector1">
              <a:avLst/>
            </a:prstGeom>
            <a:ln w="76200">
              <a:solidFill>
                <a:schemeClr val="accent5">
                  <a:lumMod val="10000"/>
                </a:schemeClr>
              </a:solidFill>
              <a:tailEnd type="triangle" w="lg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3" name="Straight Arrow Connector 12"/>
            <p:cNvCxnSpPr>
              <a:stCxn id="18" idx="4"/>
              <a:endCxn id="20" idx="0"/>
            </p:cNvCxnSpPr>
            <p:nvPr/>
          </p:nvCxnSpPr>
          <p:spPr>
            <a:xfrm>
              <a:off x="-8630132" y="8702338"/>
              <a:ext cx="8331" cy="574189"/>
            </a:xfrm>
            <a:prstGeom prst="straightConnector1">
              <a:avLst/>
            </a:prstGeom>
            <a:ln w="76200">
              <a:solidFill>
                <a:schemeClr val="accent5">
                  <a:lumMod val="10000"/>
                </a:schemeClr>
              </a:solidFill>
              <a:tailEnd type="triangle" w="lg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sp>
          <p:nvSpPr>
            <p:cNvPr id="14" name="Oval 13"/>
            <p:cNvSpPr/>
            <p:nvPr/>
          </p:nvSpPr>
          <p:spPr bwMode="auto">
            <a:xfrm>
              <a:off x="-6828291" y="6842002"/>
              <a:ext cx="2770862" cy="1808757"/>
            </a:xfrm>
            <a:prstGeom prst="ellipse">
              <a:avLst/>
            </a:prstGeom>
            <a:gradFill flip="none" rotWithShape="1">
              <a:gsLst>
                <a:gs pos="43000">
                  <a:srgbClr val="FF6600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0010" tIns="40005" rIns="80010" bIns="40005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/>
                  <a:cs typeface="Calibri"/>
                </a:rPr>
                <a:t>Disease</a:t>
              </a:r>
              <a:endPara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/>
                <a:cs typeface="Calibri"/>
              </a:endParaRPr>
            </a:p>
          </p:txBody>
        </p:sp>
        <p:cxnSp>
          <p:nvCxnSpPr>
            <p:cNvPr id="15" name="Curved Connector 14"/>
            <p:cNvCxnSpPr>
              <a:stCxn id="19" idx="2"/>
              <a:endCxn id="20" idx="2"/>
            </p:cNvCxnSpPr>
            <p:nvPr/>
          </p:nvCxnSpPr>
          <p:spPr bwMode="auto">
            <a:xfrm rot="10800000" flipH="1" flipV="1">
              <a:off x="-9832312" y="5907402"/>
              <a:ext cx="12647" cy="4077785"/>
            </a:xfrm>
            <a:prstGeom prst="curvedConnector3">
              <a:avLst>
                <a:gd name="adj1" fmla="val -15709588"/>
              </a:avLst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</p:cxnSp>
        <p:cxnSp>
          <p:nvCxnSpPr>
            <p:cNvPr id="16" name="Straight Arrow Connector 15"/>
            <p:cNvCxnSpPr>
              <a:stCxn id="19" idx="5"/>
              <a:endCxn id="14" idx="2"/>
            </p:cNvCxnSpPr>
            <p:nvPr/>
          </p:nvCxnSpPr>
          <p:spPr>
            <a:xfrm>
              <a:off x="-7787430" y="6408500"/>
              <a:ext cx="959139" cy="1337880"/>
            </a:xfrm>
            <a:prstGeom prst="straightConnector1">
              <a:avLst/>
            </a:prstGeom>
            <a:ln w="76200">
              <a:solidFill>
                <a:schemeClr val="accent5">
                  <a:lumMod val="10000"/>
                </a:schemeClr>
              </a:solidFill>
              <a:tailEnd type="triangle" w="lg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7" name="Straight Arrow Connector 16"/>
            <p:cNvCxnSpPr>
              <a:stCxn id="20" idx="7"/>
              <a:endCxn id="14" idx="2"/>
            </p:cNvCxnSpPr>
            <p:nvPr/>
          </p:nvCxnSpPr>
          <p:spPr>
            <a:xfrm flipV="1">
              <a:off x="-7774783" y="7746380"/>
              <a:ext cx="946492" cy="1737707"/>
            </a:xfrm>
            <a:prstGeom prst="straightConnector1">
              <a:avLst/>
            </a:prstGeom>
            <a:ln w="76200">
              <a:solidFill>
                <a:schemeClr val="accent5">
                  <a:lumMod val="10000"/>
                </a:schemeClr>
              </a:solidFill>
              <a:tailEnd type="triangle" w="lg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sp>
          <p:nvSpPr>
            <p:cNvPr id="18" name="Oval 17"/>
            <p:cNvSpPr/>
            <p:nvPr/>
          </p:nvSpPr>
          <p:spPr bwMode="auto">
            <a:xfrm>
              <a:off x="-9829689" y="7284571"/>
              <a:ext cx="2399114" cy="1417767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0010" tIns="40005" rIns="80010" bIns="40005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2800" dirty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Landscape</a:t>
              </a:r>
            </a:p>
            <a:p>
              <a:pPr algn="ctr">
                <a:buNone/>
              </a:pPr>
              <a:r>
                <a:rPr lang="en-US" sz="2800" dirty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Properties</a:t>
              </a: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-9832312" y="5198741"/>
              <a:ext cx="2395728" cy="141732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0010" tIns="40005" rIns="80010" bIns="40005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2800" dirty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Community</a:t>
              </a:r>
            </a:p>
            <a:p>
              <a:pPr algn="ctr">
                <a:buNone/>
              </a:pPr>
              <a:r>
                <a:rPr lang="en-US" sz="2800" dirty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Composition</a:t>
              </a: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-9819665" y="9276526"/>
              <a:ext cx="2395728" cy="141732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0010" tIns="40005" rIns="80010" bIns="40005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2800" dirty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Climate</a:t>
              </a:r>
            </a:p>
          </p:txBody>
        </p:sp>
        <p:cxnSp>
          <p:nvCxnSpPr>
            <p:cNvPr id="21" name="Straight Arrow Connector 20"/>
            <p:cNvCxnSpPr>
              <a:stCxn id="20" idx="3"/>
              <a:endCxn id="8" idx="3"/>
            </p:cNvCxnSpPr>
            <p:nvPr/>
          </p:nvCxnSpPr>
          <p:spPr>
            <a:xfrm flipH="1">
              <a:off x="-13920100" y="10486285"/>
              <a:ext cx="4451281" cy="118210"/>
            </a:xfrm>
            <a:prstGeom prst="straightConnector1">
              <a:avLst/>
            </a:prstGeom>
            <a:ln w="76200">
              <a:solidFill>
                <a:schemeClr val="accent5">
                  <a:lumMod val="10000"/>
                </a:schemeClr>
              </a:solidFill>
              <a:tailEnd type="triangle" w="lg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2" name="Straight Arrow Connector 21"/>
            <p:cNvCxnSpPr>
              <a:stCxn id="20" idx="3"/>
              <a:endCxn id="7" idx="3"/>
            </p:cNvCxnSpPr>
            <p:nvPr/>
          </p:nvCxnSpPr>
          <p:spPr>
            <a:xfrm flipH="1">
              <a:off x="-13918564" y="10486285"/>
              <a:ext cx="4449745" cy="831705"/>
            </a:xfrm>
            <a:prstGeom prst="straightConnector1">
              <a:avLst/>
            </a:prstGeom>
            <a:ln w="76200">
              <a:solidFill>
                <a:schemeClr val="accent5">
                  <a:lumMod val="10000"/>
                </a:schemeClr>
              </a:solidFill>
              <a:tailEnd type="triangle" w="lg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3" name="Straight Arrow Connector 22"/>
            <p:cNvCxnSpPr>
              <a:stCxn id="10" idx="3"/>
              <a:endCxn id="19" idx="1"/>
            </p:cNvCxnSpPr>
            <p:nvPr/>
          </p:nvCxnSpPr>
          <p:spPr>
            <a:xfrm flipV="1">
              <a:off x="-13940879" y="5406302"/>
              <a:ext cx="4459413" cy="232201"/>
            </a:xfrm>
            <a:prstGeom prst="straightConnector1">
              <a:avLst/>
            </a:prstGeom>
            <a:ln w="76200">
              <a:solidFill>
                <a:schemeClr val="accent5">
                  <a:lumMod val="10000"/>
                </a:schemeClr>
              </a:solidFill>
              <a:tailEnd type="triangle" w="lg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4" name="Straight Arrow Connector 23"/>
            <p:cNvCxnSpPr>
              <a:stCxn id="11" idx="3"/>
              <a:endCxn id="19" idx="1"/>
            </p:cNvCxnSpPr>
            <p:nvPr/>
          </p:nvCxnSpPr>
          <p:spPr>
            <a:xfrm>
              <a:off x="-13942416" y="4925010"/>
              <a:ext cx="4460950" cy="481293"/>
            </a:xfrm>
            <a:prstGeom prst="straightConnector1">
              <a:avLst/>
            </a:prstGeom>
            <a:ln w="76200">
              <a:solidFill>
                <a:schemeClr val="accent5">
                  <a:lumMod val="10000"/>
                </a:schemeClr>
              </a:solidFill>
              <a:tailEnd type="triangle" w="lg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5" name="Straight Arrow Connector 24"/>
            <p:cNvCxnSpPr>
              <a:stCxn id="9" idx="3"/>
              <a:endCxn id="19" idx="1"/>
            </p:cNvCxnSpPr>
            <p:nvPr/>
          </p:nvCxnSpPr>
          <p:spPr>
            <a:xfrm>
              <a:off x="-13940876" y="4195347"/>
              <a:ext cx="4459410" cy="1210955"/>
            </a:xfrm>
            <a:prstGeom prst="straightConnector1">
              <a:avLst/>
            </a:prstGeom>
            <a:ln w="76200">
              <a:solidFill>
                <a:schemeClr val="accent5">
                  <a:lumMod val="10000"/>
                </a:schemeClr>
              </a:solidFill>
              <a:tailEnd type="triangle" w="lg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sp>
          <p:nvSpPr>
            <p:cNvPr id="26" name="Rectangle 25"/>
            <p:cNvSpPr/>
            <p:nvPr/>
          </p:nvSpPr>
          <p:spPr bwMode="auto">
            <a:xfrm>
              <a:off x="-16180451" y="6810102"/>
              <a:ext cx="2289810" cy="634989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0010" tIns="40005" rIns="80010" bIns="40005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2800" dirty="0" smtClean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Habitat Area</a:t>
              </a:r>
              <a:endParaRPr lang="en-US" sz="2800" dirty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-16211449" y="9571785"/>
              <a:ext cx="2289810" cy="634989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0010" tIns="40005" rIns="80010" bIns="40005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2800" dirty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PSI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-16180451" y="8323386"/>
              <a:ext cx="2289810" cy="634989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0010" tIns="40005" rIns="80010" bIns="40005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2800" dirty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Soil Moisture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-16180450" y="7566745"/>
              <a:ext cx="2289810" cy="634989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0010" tIns="40005" rIns="80010" bIns="40005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2800" dirty="0" smtClean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P/A Ratio</a:t>
              </a:r>
              <a:endParaRPr lang="en-US" sz="2800" dirty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30" name="Straight Arrow Connector 29"/>
            <p:cNvCxnSpPr>
              <a:stCxn id="18" idx="2"/>
              <a:endCxn id="26" idx="3"/>
            </p:cNvCxnSpPr>
            <p:nvPr/>
          </p:nvCxnSpPr>
          <p:spPr>
            <a:xfrm flipH="1" flipV="1">
              <a:off x="-13890641" y="7127597"/>
              <a:ext cx="4060952" cy="865857"/>
            </a:xfrm>
            <a:prstGeom prst="straightConnector1">
              <a:avLst/>
            </a:prstGeom>
            <a:ln w="76200">
              <a:solidFill>
                <a:schemeClr val="accent5">
                  <a:lumMod val="10000"/>
                </a:schemeClr>
              </a:solidFill>
              <a:tailEnd type="triangle" w="lg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1" name="Straight Arrow Connector 30"/>
            <p:cNvCxnSpPr>
              <a:stCxn id="18" idx="2"/>
              <a:endCxn id="29" idx="3"/>
            </p:cNvCxnSpPr>
            <p:nvPr/>
          </p:nvCxnSpPr>
          <p:spPr>
            <a:xfrm flipH="1" flipV="1">
              <a:off x="-13890640" y="7884239"/>
              <a:ext cx="4060951" cy="109215"/>
            </a:xfrm>
            <a:prstGeom prst="straightConnector1">
              <a:avLst/>
            </a:prstGeom>
            <a:ln w="76200">
              <a:solidFill>
                <a:schemeClr val="accent5">
                  <a:lumMod val="10000"/>
                </a:schemeClr>
              </a:solidFill>
              <a:tailEnd type="triangle" w="lg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2" name="Straight Arrow Connector 31"/>
            <p:cNvCxnSpPr>
              <a:stCxn id="18" idx="2"/>
              <a:endCxn id="28" idx="3"/>
            </p:cNvCxnSpPr>
            <p:nvPr/>
          </p:nvCxnSpPr>
          <p:spPr>
            <a:xfrm flipH="1">
              <a:off x="-13890641" y="7993454"/>
              <a:ext cx="4060952" cy="647426"/>
            </a:xfrm>
            <a:prstGeom prst="straightConnector1">
              <a:avLst/>
            </a:prstGeom>
            <a:ln w="76200">
              <a:solidFill>
                <a:schemeClr val="accent5">
                  <a:lumMod val="10000"/>
                </a:schemeClr>
              </a:solidFill>
              <a:tailEnd type="triangle" w="lg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3" name="Straight Arrow Connector 32"/>
            <p:cNvCxnSpPr>
              <a:stCxn id="20" idx="3"/>
              <a:endCxn id="27" idx="3"/>
            </p:cNvCxnSpPr>
            <p:nvPr/>
          </p:nvCxnSpPr>
          <p:spPr>
            <a:xfrm flipH="1" flipV="1">
              <a:off x="-13921639" y="9889279"/>
              <a:ext cx="4452819" cy="597006"/>
            </a:xfrm>
            <a:prstGeom prst="straightConnector1">
              <a:avLst/>
            </a:prstGeom>
            <a:ln w="76200">
              <a:solidFill>
                <a:schemeClr val="accent5">
                  <a:lumMod val="10000"/>
                </a:schemeClr>
              </a:solidFill>
              <a:tailEnd type="triangle" w="lg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41739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6629353" y="1125908"/>
            <a:ext cx="5219832" cy="61263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80010" tIns="40005" rIns="80010" bIns="40005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3653234"/>
            <a:r>
              <a:rPr lang="en-US" sz="2000" b="1" i="1" dirty="0">
                <a:solidFill>
                  <a:schemeClr val="tx1"/>
                </a:solidFill>
                <a:latin typeface="Calibri" panose="020F0502020204030204" pitchFamily="34" charset="0"/>
                <a:cs typeface="Arial Rounded MT Bold"/>
              </a:rPr>
              <a:t>Latent/Composite Variables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57168" y="166741"/>
            <a:ext cx="2639831" cy="76324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80010" tIns="40005" rIns="80010" bIns="40005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3653234"/>
            <a:r>
              <a:rPr lang="en-US" sz="2000" b="1" i="1" dirty="0">
                <a:solidFill>
                  <a:schemeClr val="tx1"/>
                </a:solidFill>
                <a:latin typeface="Calibri" panose="020F0502020204030204" pitchFamily="34" charset="0"/>
                <a:cs typeface="Arial Rounded MT Bold"/>
              </a:rPr>
              <a:t>Observed Variables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19693" y="755872"/>
            <a:ext cx="10652942" cy="6787928"/>
            <a:chOff x="-16232226" y="3877852"/>
            <a:chExt cx="12174797" cy="7757632"/>
          </a:xfrm>
        </p:grpSpPr>
        <p:sp>
          <p:nvSpPr>
            <p:cNvPr id="7" name="Rectangle 6"/>
            <p:cNvSpPr/>
            <p:nvPr/>
          </p:nvSpPr>
          <p:spPr bwMode="auto">
            <a:xfrm>
              <a:off x="-16208375" y="11000495"/>
              <a:ext cx="2289810" cy="634989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0010" tIns="40005" rIns="80010" bIns="40005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2800" dirty="0" err="1" smtClean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Temperature</a:t>
              </a:r>
              <a:r>
                <a:rPr lang="en-US" sz="2800" i="1" baseline="-25000" dirty="0" err="1" smtClean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t</a:t>
              </a:r>
              <a:endParaRPr lang="en-US" i="1" baseline="-25000" dirty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-16209911" y="10287001"/>
              <a:ext cx="2289810" cy="634989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0010" tIns="40005" rIns="80010" bIns="40005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2800" dirty="0" err="1" smtClean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Precipitation</a:t>
              </a:r>
              <a:r>
                <a:rPr lang="en-US" i="1" baseline="-25000" dirty="0" err="1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cs typeface="Calibri"/>
                </a:rPr>
                <a:t>t</a:t>
              </a:r>
              <a:endParaRPr lang="en-US" i="1" baseline="-25000" dirty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-16230686" y="3877852"/>
              <a:ext cx="2289810" cy="634989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0010" tIns="40005" rIns="80010" bIns="40005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2800" dirty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Host Density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-16230689" y="5321009"/>
              <a:ext cx="2289810" cy="634989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0010" tIns="40005" rIns="80010" bIns="40005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2800" dirty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Richness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-16232226" y="4607515"/>
              <a:ext cx="2289810" cy="634989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0010" tIns="40005" rIns="80010" bIns="40005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2800" dirty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Abundance</a:t>
              </a:r>
            </a:p>
          </p:txBody>
        </p:sp>
        <p:cxnSp>
          <p:nvCxnSpPr>
            <p:cNvPr id="12" name="Straight Arrow Connector 11"/>
            <p:cNvCxnSpPr>
              <a:stCxn id="18" idx="0"/>
              <a:endCxn id="19" idx="4"/>
            </p:cNvCxnSpPr>
            <p:nvPr/>
          </p:nvCxnSpPr>
          <p:spPr>
            <a:xfrm flipH="1" flipV="1">
              <a:off x="-8634447" y="6616061"/>
              <a:ext cx="4315" cy="668510"/>
            </a:xfrm>
            <a:prstGeom prst="straightConnector1">
              <a:avLst/>
            </a:prstGeom>
            <a:ln w="76200">
              <a:solidFill>
                <a:schemeClr val="accent5">
                  <a:lumMod val="10000"/>
                </a:schemeClr>
              </a:solidFill>
              <a:tailEnd type="triangle" w="lg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3" name="Straight Arrow Connector 12"/>
            <p:cNvCxnSpPr>
              <a:stCxn id="18" idx="4"/>
              <a:endCxn id="20" idx="0"/>
            </p:cNvCxnSpPr>
            <p:nvPr/>
          </p:nvCxnSpPr>
          <p:spPr>
            <a:xfrm>
              <a:off x="-8630132" y="8702338"/>
              <a:ext cx="8331" cy="574189"/>
            </a:xfrm>
            <a:prstGeom prst="straightConnector1">
              <a:avLst/>
            </a:prstGeom>
            <a:ln w="76200">
              <a:solidFill>
                <a:schemeClr val="accent5">
                  <a:lumMod val="10000"/>
                </a:schemeClr>
              </a:solidFill>
              <a:tailEnd type="triangle" w="lg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sp>
          <p:nvSpPr>
            <p:cNvPr id="14" name="Oval 13"/>
            <p:cNvSpPr/>
            <p:nvPr/>
          </p:nvSpPr>
          <p:spPr bwMode="auto">
            <a:xfrm>
              <a:off x="-6828291" y="6842002"/>
              <a:ext cx="2770862" cy="1808757"/>
            </a:xfrm>
            <a:prstGeom prst="ellipse">
              <a:avLst/>
            </a:prstGeom>
            <a:gradFill flip="none" rotWithShape="1">
              <a:gsLst>
                <a:gs pos="43000">
                  <a:srgbClr val="FF6600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0010" tIns="40005" rIns="80010" bIns="40005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/>
                  <a:cs typeface="Calibri"/>
                </a:rPr>
                <a:t>Disease</a:t>
              </a:r>
              <a:r>
                <a:rPr lang="en-US" sz="2800" i="1" baseline="-25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alibri"/>
                  <a:cs typeface="Calibri"/>
                </a:rPr>
                <a:t>t+1</a:t>
              </a:r>
              <a:endPara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/>
                <a:cs typeface="Calibri"/>
              </a:endParaRPr>
            </a:p>
          </p:txBody>
        </p:sp>
        <p:cxnSp>
          <p:nvCxnSpPr>
            <p:cNvPr id="15" name="Curved Connector 14"/>
            <p:cNvCxnSpPr>
              <a:stCxn id="19" idx="2"/>
              <a:endCxn id="20" idx="2"/>
            </p:cNvCxnSpPr>
            <p:nvPr/>
          </p:nvCxnSpPr>
          <p:spPr bwMode="auto">
            <a:xfrm rot="10800000" flipH="1" flipV="1">
              <a:off x="-9832312" y="5907402"/>
              <a:ext cx="12647" cy="4077785"/>
            </a:xfrm>
            <a:prstGeom prst="curvedConnector3">
              <a:avLst>
                <a:gd name="adj1" fmla="val -15709588"/>
              </a:avLst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</p:cxnSp>
        <p:cxnSp>
          <p:nvCxnSpPr>
            <p:cNvPr id="16" name="Straight Arrow Connector 15"/>
            <p:cNvCxnSpPr>
              <a:stCxn id="19" idx="5"/>
              <a:endCxn id="14" idx="2"/>
            </p:cNvCxnSpPr>
            <p:nvPr/>
          </p:nvCxnSpPr>
          <p:spPr>
            <a:xfrm>
              <a:off x="-7787430" y="6408500"/>
              <a:ext cx="959139" cy="1337880"/>
            </a:xfrm>
            <a:prstGeom prst="straightConnector1">
              <a:avLst/>
            </a:prstGeom>
            <a:ln w="76200">
              <a:solidFill>
                <a:schemeClr val="accent5">
                  <a:lumMod val="10000"/>
                </a:schemeClr>
              </a:solidFill>
              <a:tailEnd type="triangle" w="lg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7" name="Straight Arrow Connector 16"/>
            <p:cNvCxnSpPr>
              <a:stCxn id="20" idx="7"/>
              <a:endCxn id="14" idx="2"/>
            </p:cNvCxnSpPr>
            <p:nvPr/>
          </p:nvCxnSpPr>
          <p:spPr>
            <a:xfrm flipV="1">
              <a:off x="-7774783" y="7746380"/>
              <a:ext cx="946492" cy="1737707"/>
            </a:xfrm>
            <a:prstGeom prst="straightConnector1">
              <a:avLst/>
            </a:prstGeom>
            <a:ln w="76200">
              <a:solidFill>
                <a:schemeClr val="accent5">
                  <a:lumMod val="10000"/>
                </a:schemeClr>
              </a:solidFill>
              <a:tailEnd type="triangle" w="lg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sp>
          <p:nvSpPr>
            <p:cNvPr id="18" name="Oval 17"/>
            <p:cNvSpPr/>
            <p:nvPr/>
          </p:nvSpPr>
          <p:spPr bwMode="auto">
            <a:xfrm>
              <a:off x="-9829689" y="7284571"/>
              <a:ext cx="2399114" cy="1417767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0010" tIns="40005" rIns="80010" bIns="40005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2800" dirty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Landscape</a:t>
              </a:r>
            </a:p>
            <a:p>
              <a:pPr algn="ctr">
                <a:buNone/>
              </a:pPr>
              <a:r>
                <a:rPr lang="en-US" sz="2800" dirty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Properties</a:t>
              </a: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-9832312" y="5198741"/>
              <a:ext cx="2395728" cy="141732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0010" tIns="40005" rIns="80010" bIns="40005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2800" dirty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Community</a:t>
              </a:r>
            </a:p>
            <a:p>
              <a:pPr algn="ctr">
                <a:buNone/>
              </a:pPr>
              <a:r>
                <a:rPr lang="en-US" sz="2800" dirty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Composition</a:t>
              </a: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-9819665" y="9276526"/>
              <a:ext cx="2395728" cy="141732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0010" tIns="40005" rIns="80010" bIns="40005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2800" dirty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Climate</a:t>
              </a:r>
            </a:p>
          </p:txBody>
        </p:sp>
        <p:cxnSp>
          <p:nvCxnSpPr>
            <p:cNvPr id="21" name="Straight Arrow Connector 20"/>
            <p:cNvCxnSpPr>
              <a:stCxn id="20" idx="3"/>
              <a:endCxn id="8" idx="3"/>
            </p:cNvCxnSpPr>
            <p:nvPr/>
          </p:nvCxnSpPr>
          <p:spPr>
            <a:xfrm flipH="1">
              <a:off x="-13920100" y="10486285"/>
              <a:ext cx="4451281" cy="118210"/>
            </a:xfrm>
            <a:prstGeom prst="straightConnector1">
              <a:avLst/>
            </a:prstGeom>
            <a:ln w="76200">
              <a:solidFill>
                <a:schemeClr val="accent5">
                  <a:lumMod val="10000"/>
                </a:schemeClr>
              </a:solidFill>
              <a:tailEnd type="triangle" w="lg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2" name="Straight Arrow Connector 21"/>
            <p:cNvCxnSpPr>
              <a:stCxn id="20" idx="3"/>
              <a:endCxn id="7" idx="3"/>
            </p:cNvCxnSpPr>
            <p:nvPr/>
          </p:nvCxnSpPr>
          <p:spPr>
            <a:xfrm flipH="1">
              <a:off x="-13918564" y="10486285"/>
              <a:ext cx="4449745" cy="831705"/>
            </a:xfrm>
            <a:prstGeom prst="straightConnector1">
              <a:avLst/>
            </a:prstGeom>
            <a:ln w="76200">
              <a:solidFill>
                <a:schemeClr val="accent5">
                  <a:lumMod val="10000"/>
                </a:schemeClr>
              </a:solidFill>
              <a:tailEnd type="triangle" w="lg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3" name="Straight Arrow Connector 22"/>
            <p:cNvCxnSpPr>
              <a:stCxn id="10" idx="3"/>
              <a:endCxn id="19" idx="1"/>
            </p:cNvCxnSpPr>
            <p:nvPr/>
          </p:nvCxnSpPr>
          <p:spPr>
            <a:xfrm flipV="1">
              <a:off x="-13940879" y="5406302"/>
              <a:ext cx="4459413" cy="232201"/>
            </a:xfrm>
            <a:prstGeom prst="straightConnector1">
              <a:avLst/>
            </a:prstGeom>
            <a:ln w="76200">
              <a:solidFill>
                <a:schemeClr val="accent5">
                  <a:lumMod val="10000"/>
                </a:schemeClr>
              </a:solidFill>
              <a:tailEnd type="triangle" w="lg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4" name="Straight Arrow Connector 23"/>
            <p:cNvCxnSpPr>
              <a:stCxn id="11" idx="3"/>
              <a:endCxn id="19" idx="1"/>
            </p:cNvCxnSpPr>
            <p:nvPr/>
          </p:nvCxnSpPr>
          <p:spPr>
            <a:xfrm>
              <a:off x="-13942416" y="4925010"/>
              <a:ext cx="4460950" cy="481293"/>
            </a:xfrm>
            <a:prstGeom prst="straightConnector1">
              <a:avLst/>
            </a:prstGeom>
            <a:ln w="76200">
              <a:solidFill>
                <a:schemeClr val="accent5">
                  <a:lumMod val="10000"/>
                </a:schemeClr>
              </a:solidFill>
              <a:tailEnd type="triangle" w="lg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5" name="Straight Arrow Connector 24"/>
            <p:cNvCxnSpPr>
              <a:stCxn id="9" idx="3"/>
              <a:endCxn id="19" idx="1"/>
            </p:cNvCxnSpPr>
            <p:nvPr/>
          </p:nvCxnSpPr>
          <p:spPr>
            <a:xfrm>
              <a:off x="-13940876" y="4195347"/>
              <a:ext cx="4459410" cy="1210955"/>
            </a:xfrm>
            <a:prstGeom prst="straightConnector1">
              <a:avLst/>
            </a:prstGeom>
            <a:ln w="76200">
              <a:solidFill>
                <a:schemeClr val="accent5">
                  <a:lumMod val="10000"/>
                </a:schemeClr>
              </a:solidFill>
              <a:tailEnd type="triangle" w="lg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sp>
          <p:nvSpPr>
            <p:cNvPr id="26" name="Rectangle 25"/>
            <p:cNvSpPr/>
            <p:nvPr/>
          </p:nvSpPr>
          <p:spPr bwMode="auto">
            <a:xfrm>
              <a:off x="-16180451" y="6810102"/>
              <a:ext cx="2289810" cy="634989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0010" tIns="40005" rIns="80010" bIns="40005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2800" dirty="0" smtClean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Habitat Area</a:t>
              </a:r>
              <a:endParaRPr lang="en-US" sz="2800" dirty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-16211449" y="9571785"/>
              <a:ext cx="2289810" cy="634989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0010" tIns="40005" rIns="80010" bIns="40005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2800" dirty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PSI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-16180451" y="8323386"/>
              <a:ext cx="2289810" cy="634989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0010" tIns="40005" rIns="80010" bIns="40005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2800" dirty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Soil Moisture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-16180450" y="7566745"/>
              <a:ext cx="2289810" cy="634989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0010" tIns="40005" rIns="80010" bIns="40005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2800" dirty="0" smtClean="0">
                  <a:ln w="1841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Calibri"/>
                  <a:cs typeface="Calibri"/>
                </a:rPr>
                <a:t>P/A Ratio</a:t>
              </a:r>
              <a:endParaRPr lang="en-US" sz="2800" dirty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30" name="Straight Arrow Connector 29"/>
            <p:cNvCxnSpPr>
              <a:stCxn id="18" idx="2"/>
              <a:endCxn id="26" idx="3"/>
            </p:cNvCxnSpPr>
            <p:nvPr/>
          </p:nvCxnSpPr>
          <p:spPr>
            <a:xfrm flipH="1" flipV="1">
              <a:off x="-13890641" y="7127597"/>
              <a:ext cx="4060952" cy="865857"/>
            </a:xfrm>
            <a:prstGeom prst="straightConnector1">
              <a:avLst/>
            </a:prstGeom>
            <a:ln w="76200">
              <a:solidFill>
                <a:schemeClr val="accent5">
                  <a:lumMod val="10000"/>
                </a:schemeClr>
              </a:solidFill>
              <a:tailEnd type="triangle" w="lg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1" name="Straight Arrow Connector 30"/>
            <p:cNvCxnSpPr>
              <a:stCxn id="18" idx="2"/>
              <a:endCxn id="29" idx="3"/>
            </p:cNvCxnSpPr>
            <p:nvPr/>
          </p:nvCxnSpPr>
          <p:spPr>
            <a:xfrm flipH="1" flipV="1">
              <a:off x="-13890640" y="7884239"/>
              <a:ext cx="4060951" cy="109215"/>
            </a:xfrm>
            <a:prstGeom prst="straightConnector1">
              <a:avLst/>
            </a:prstGeom>
            <a:ln w="76200">
              <a:solidFill>
                <a:schemeClr val="accent5">
                  <a:lumMod val="10000"/>
                </a:schemeClr>
              </a:solidFill>
              <a:tailEnd type="triangle" w="lg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2" name="Straight Arrow Connector 31"/>
            <p:cNvCxnSpPr>
              <a:stCxn id="18" idx="2"/>
              <a:endCxn id="28" idx="3"/>
            </p:cNvCxnSpPr>
            <p:nvPr/>
          </p:nvCxnSpPr>
          <p:spPr>
            <a:xfrm flipH="1">
              <a:off x="-13890641" y="7993454"/>
              <a:ext cx="4060952" cy="647426"/>
            </a:xfrm>
            <a:prstGeom prst="straightConnector1">
              <a:avLst/>
            </a:prstGeom>
            <a:ln w="76200">
              <a:solidFill>
                <a:schemeClr val="accent5">
                  <a:lumMod val="10000"/>
                </a:schemeClr>
              </a:solidFill>
              <a:tailEnd type="triangle" w="lg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3" name="Straight Arrow Connector 32"/>
            <p:cNvCxnSpPr>
              <a:stCxn id="20" idx="3"/>
              <a:endCxn id="27" idx="3"/>
            </p:cNvCxnSpPr>
            <p:nvPr/>
          </p:nvCxnSpPr>
          <p:spPr>
            <a:xfrm flipH="1" flipV="1">
              <a:off x="-13921639" y="9889279"/>
              <a:ext cx="4452819" cy="597006"/>
            </a:xfrm>
            <a:prstGeom prst="straightConnector1">
              <a:avLst/>
            </a:prstGeom>
            <a:ln w="76200">
              <a:solidFill>
                <a:schemeClr val="accent5">
                  <a:lumMod val="10000"/>
                </a:schemeClr>
              </a:solidFill>
              <a:tailEnd type="triangle" w="lg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73625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3023</TotalTime>
  <Words>52</Words>
  <Application>Microsoft Office PowerPoint</Application>
  <PresentationFormat>Custom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Whalen Dillon</dc:creator>
  <cp:lastModifiedBy>Whalen Dillon</cp:lastModifiedBy>
  <cp:revision>6</cp:revision>
  <dcterms:created xsi:type="dcterms:W3CDTF">2013-10-23T17:47:18Z</dcterms:created>
  <dcterms:modified xsi:type="dcterms:W3CDTF">2013-10-30T21:46:48Z</dcterms:modified>
</cp:coreProperties>
</file>