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80" r:id="rId4"/>
    <p:sldId id="258" r:id="rId5"/>
    <p:sldId id="259" r:id="rId6"/>
    <p:sldId id="260" r:id="rId7"/>
    <p:sldId id="261" r:id="rId8"/>
    <p:sldId id="262" r:id="rId9"/>
    <p:sldId id="271" r:id="rId10"/>
    <p:sldId id="263" r:id="rId11"/>
    <p:sldId id="266" r:id="rId12"/>
    <p:sldId id="272" r:id="rId13"/>
    <p:sldId id="268" r:id="rId14"/>
    <p:sldId id="267" r:id="rId15"/>
    <p:sldId id="276" r:id="rId16"/>
    <p:sldId id="269" r:id="rId17"/>
    <p:sldId id="270" r:id="rId18"/>
    <p:sldId id="273" r:id="rId19"/>
    <p:sldId id="275"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68"/>
    <p:restoredTop sz="94495"/>
  </p:normalViewPr>
  <p:slideViewPr>
    <p:cSldViewPr snapToGrid="0">
      <p:cViewPr>
        <p:scale>
          <a:sx n="89" d="100"/>
          <a:sy n="89" d="100"/>
        </p:scale>
        <p:origin x="416" y="552"/>
      </p:cViewPr>
      <p:guideLst/>
    </p:cSldViewPr>
  </p:slideViewPr>
  <p:notesTextViewPr>
    <p:cViewPr>
      <p:scale>
        <a:sx n="45" d="100"/>
        <a:sy n="4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AA8AA6-2F48-464B-96DC-89B565809020}"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709D8-3AE0-294B-99A2-90E128C319B2}" type="slidenum">
              <a:rPr lang="en-US" smtClean="0"/>
              <a:t>‹#›</a:t>
            </a:fld>
            <a:endParaRPr lang="en-US"/>
          </a:p>
        </p:txBody>
      </p:sp>
    </p:spTree>
    <p:extLst>
      <p:ext uri="{BB962C8B-B14F-4D97-AF65-F5344CB8AC3E}">
        <p14:creationId xmlns:p14="http://schemas.microsoft.com/office/powerpoint/2010/main" val="2398946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09D8-3AE0-294B-99A2-90E128C319B2}" type="slidenum">
              <a:rPr lang="en-US" smtClean="0"/>
              <a:t>6</a:t>
            </a:fld>
            <a:endParaRPr lang="en-US"/>
          </a:p>
        </p:txBody>
      </p:sp>
    </p:spTree>
    <p:extLst>
      <p:ext uri="{BB962C8B-B14F-4D97-AF65-F5344CB8AC3E}">
        <p14:creationId xmlns:p14="http://schemas.microsoft.com/office/powerpoint/2010/main" val="2136902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D709D8-3AE0-294B-99A2-90E128C319B2}" type="slidenum">
              <a:rPr lang="en-US" smtClean="0"/>
              <a:t>10</a:t>
            </a:fld>
            <a:endParaRPr lang="en-US"/>
          </a:p>
        </p:txBody>
      </p:sp>
    </p:spTree>
    <p:extLst>
      <p:ext uri="{BB962C8B-B14F-4D97-AF65-F5344CB8AC3E}">
        <p14:creationId xmlns:p14="http://schemas.microsoft.com/office/powerpoint/2010/main" val="125951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8088C-BA08-0C5F-3109-440B9164E1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B7F443-897B-C0E5-FF04-B4BC31750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CE8378-1463-2A3C-6EC6-1FAAD04B77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A58996-D37C-F9C3-6237-52F66724FAC6}"/>
              </a:ext>
            </a:extLst>
          </p:cNvPr>
          <p:cNvSpPr>
            <a:spLocks noGrp="1"/>
          </p:cNvSpPr>
          <p:nvPr>
            <p:ph type="sldNum" sz="quarter" idx="5"/>
          </p:nvPr>
        </p:nvSpPr>
        <p:spPr/>
        <p:txBody>
          <a:bodyPr/>
          <a:lstStyle/>
          <a:p>
            <a:fld id="{17D709D8-3AE0-294B-99A2-90E128C319B2}" type="slidenum">
              <a:rPr lang="en-US" smtClean="0"/>
              <a:t>11</a:t>
            </a:fld>
            <a:endParaRPr lang="en-US"/>
          </a:p>
        </p:txBody>
      </p:sp>
    </p:spTree>
    <p:extLst>
      <p:ext uri="{BB962C8B-B14F-4D97-AF65-F5344CB8AC3E}">
        <p14:creationId xmlns:p14="http://schemas.microsoft.com/office/powerpoint/2010/main" val="155914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EAD26-8B1E-EA1B-816E-451E053D9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80CF1E-0B04-C7AA-6A9A-29B3CC43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641F2B-BF97-0FD2-4CD9-79419E3B73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ABB820-B284-9FE4-07F9-09CEAC60867E}"/>
              </a:ext>
            </a:extLst>
          </p:cNvPr>
          <p:cNvSpPr>
            <a:spLocks noGrp="1"/>
          </p:cNvSpPr>
          <p:nvPr>
            <p:ph type="sldNum" sz="quarter" idx="5"/>
          </p:nvPr>
        </p:nvSpPr>
        <p:spPr/>
        <p:txBody>
          <a:bodyPr/>
          <a:lstStyle/>
          <a:p>
            <a:fld id="{17D709D8-3AE0-294B-99A2-90E128C319B2}" type="slidenum">
              <a:rPr lang="en-US" smtClean="0"/>
              <a:t>13</a:t>
            </a:fld>
            <a:endParaRPr lang="en-US"/>
          </a:p>
        </p:txBody>
      </p:sp>
    </p:spTree>
    <p:extLst>
      <p:ext uri="{BB962C8B-B14F-4D97-AF65-F5344CB8AC3E}">
        <p14:creationId xmlns:p14="http://schemas.microsoft.com/office/powerpoint/2010/main" val="732116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A6B5C-A28A-8119-9ED5-0D97EEF760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586C3-AD97-8B1E-6BD7-E91EC6A598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71B21-96E5-5F28-7CD9-59D3859969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BC728-7CE2-B77A-5C3A-FFFFFDB97913}"/>
              </a:ext>
            </a:extLst>
          </p:cNvPr>
          <p:cNvSpPr>
            <a:spLocks noGrp="1"/>
          </p:cNvSpPr>
          <p:nvPr>
            <p:ph type="sldNum" sz="quarter" idx="5"/>
          </p:nvPr>
        </p:nvSpPr>
        <p:spPr/>
        <p:txBody>
          <a:bodyPr/>
          <a:lstStyle/>
          <a:p>
            <a:fld id="{17D709D8-3AE0-294B-99A2-90E128C319B2}" type="slidenum">
              <a:rPr lang="en-US" smtClean="0"/>
              <a:t>14</a:t>
            </a:fld>
            <a:endParaRPr lang="en-US"/>
          </a:p>
        </p:txBody>
      </p:sp>
    </p:spTree>
    <p:extLst>
      <p:ext uri="{BB962C8B-B14F-4D97-AF65-F5344CB8AC3E}">
        <p14:creationId xmlns:p14="http://schemas.microsoft.com/office/powerpoint/2010/main" val="3528689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AE15D-0A38-7FAC-7009-023FF3F8B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BBF187-2AB8-40A5-4243-A60C2020FA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C7DB03-5281-AE3D-F5A9-443C66769E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D94E18-15A9-C7B0-F7F8-982E5CC92EFB}"/>
              </a:ext>
            </a:extLst>
          </p:cNvPr>
          <p:cNvSpPr>
            <a:spLocks noGrp="1"/>
          </p:cNvSpPr>
          <p:nvPr>
            <p:ph type="sldNum" sz="quarter" idx="5"/>
          </p:nvPr>
        </p:nvSpPr>
        <p:spPr/>
        <p:txBody>
          <a:bodyPr/>
          <a:lstStyle/>
          <a:p>
            <a:fld id="{17D709D8-3AE0-294B-99A2-90E128C319B2}" type="slidenum">
              <a:rPr lang="en-US" smtClean="0"/>
              <a:t>16</a:t>
            </a:fld>
            <a:endParaRPr lang="en-US"/>
          </a:p>
        </p:txBody>
      </p:sp>
    </p:spTree>
    <p:extLst>
      <p:ext uri="{BB962C8B-B14F-4D97-AF65-F5344CB8AC3E}">
        <p14:creationId xmlns:p14="http://schemas.microsoft.com/office/powerpoint/2010/main" val="3072061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03E0C-B54E-4B52-9A12-1E328F31B9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EE281-B500-0381-AF26-DCCDC0AD5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860F1D-2EB8-8D01-008C-323DFC212F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4E8148-0E77-173E-670C-23114B6C16DD}"/>
              </a:ext>
            </a:extLst>
          </p:cNvPr>
          <p:cNvSpPr>
            <a:spLocks noGrp="1"/>
          </p:cNvSpPr>
          <p:nvPr>
            <p:ph type="sldNum" sz="quarter" idx="5"/>
          </p:nvPr>
        </p:nvSpPr>
        <p:spPr/>
        <p:txBody>
          <a:bodyPr/>
          <a:lstStyle/>
          <a:p>
            <a:fld id="{17D709D8-3AE0-294B-99A2-90E128C319B2}" type="slidenum">
              <a:rPr lang="en-US" smtClean="0"/>
              <a:t>17</a:t>
            </a:fld>
            <a:endParaRPr lang="en-US"/>
          </a:p>
        </p:txBody>
      </p:sp>
    </p:spTree>
    <p:extLst>
      <p:ext uri="{BB962C8B-B14F-4D97-AF65-F5344CB8AC3E}">
        <p14:creationId xmlns:p14="http://schemas.microsoft.com/office/powerpoint/2010/main" val="22143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DD8E-2A3B-EBE9-DDF3-0460EB5DA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FE2C86-5F1C-882D-64C9-8D3A3EC3F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C7C780-BB81-5F2D-8AE6-D0346433CDF3}"/>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5" name="Footer Placeholder 4">
            <a:extLst>
              <a:ext uri="{FF2B5EF4-FFF2-40B4-BE49-F238E27FC236}">
                <a16:creationId xmlns:a16="http://schemas.microsoft.com/office/drawing/2014/main" id="{62F626F8-AEFD-D382-2412-F99195B009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5606B1-F7B6-4A8E-098E-8B35063B0245}"/>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1407060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9D4C8-A24C-C5D3-55EC-1D2810324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2884B-5BAF-1B7D-49FC-6876551B5B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8BF00-927B-E9B1-2FEF-FE7199CC43E4}"/>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5" name="Footer Placeholder 4">
            <a:extLst>
              <a:ext uri="{FF2B5EF4-FFF2-40B4-BE49-F238E27FC236}">
                <a16:creationId xmlns:a16="http://schemas.microsoft.com/office/drawing/2014/main" id="{1F3452C1-6C17-981F-24E6-10BFD5DE12A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8FDD45-4215-629F-50BA-28694FAFE264}"/>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206698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F9BB58-29EB-891A-5336-1E945B7D7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644CDC-10BA-FD5A-9748-165867B28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E8AC8-2226-0909-7954-5EF128674053}"/>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5" name="Footer Placeholder 4">
            <a:extLst>
              <a:ext uri="{FF2B5EF4-FFF2-40B4-BE49-F238E27FC236}">
                <a16:creationId xmlns:a16="http://schemas.microsoft.com/office/drawing/2014/main" id="{C98F64C4-7EB2-ABAC-6CE9-8779FE91A4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427EBA-77E4-C14C-F73C-148C65A7012E}"/>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374668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17E2E-DA18-6702-202B-CC5CF1A65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53D147-7290-6898-6CFF-9082865CB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0B5E5-3F87-66E3-A5FF-8BC6362AF9D7}"/>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5" name="Footer Placeholder 4">
            <a:extLst>
              <a:ext uri="{FF2B5EF4-FFF2-40B4-BE49-F238E27FC236}">
                <a16:creationId xmlns:a16="http://schemas.microsoft.com/office/drawing/2014/main" id="{46E6A4A3-BE06-7069-041F-127C7E2B42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8D586D-57BD-6797-DCB5-CB46EF8BB5F1}"/>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207430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3DE6-56AE-77AE-36C8-CA56468D4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220DB1-1932-24F6-ADCC-AFC631E5C5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6FD8B7-AE99-9E4A-3698-32B6C7A6290C}"/>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5" name="Footer Placeholder 4">
            <a:extLst>
              <a:ext uri="{FF2B5EF4-FFF2-40B4-BE49-F238E27FC236}">
                <a16:creationId xmlns:a16="http://schemas.microsoft.com/office/drawing/2014/main" id="{479CEB4F-A595-F41F-0EB9-B3F9C154E1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5B862A-F084-C78A-CC6B-59D429DB7B72}"/>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132887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8A31-A722-3374-66CA-BED19BF378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1E4C5F-256A-485B-07FB-8FC881A5B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E1367-70A7-D72D-A975-0DC37137CE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D0DD44-927F-CB8F-9CCA-38082F64F6AD}"/>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6" name="Footer Placeholder 5">
            <a:extLst>
              <a:ext uri="{FF2B5EF4-FFF2-40B4-BE49-F238E27FC236}">
                <a16:creationId xmlns:a16="http://schemas.microsoft.com/office/drawing/2014/main" id="{36F7A429-6D0C-EDB4-9F29-FFF105C1A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A014DC-FA86-E5F9-41F6-8E9D339ECE2D}"/>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1785684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7BBC-5166-83C5-4E8D-C5DF395454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C012EC-17C9-FD84-8630-B833E0DEF6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0E7C5B-CD72-F22B-3005-CDE1BB70F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9345E4-2A1A-88EB-7C67-7CDF1BF68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86AA88-4D36-E3A4-DE7D-D918C6BD4D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D2C26E-AB88-FBE0-8655-526056706311}"/>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8" name="Footer Placeholder 7">
            <a:extLst>
              <a:ext uri="{FF2B5EF4-FFF2-40B4-BE49-F238E27FC236}">
                <a16:creationId xmlns:a16="http://schemas.microsoft.com/office/drawing/2014/main" id="{DD65DA98-1F87-FABD-1497-5235A82BC6E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469C27-E6F8-CE93-AEC2-BC3790C9C6C1}"/>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545961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1B4B2-8C60-F28D-A2AA-D78094D012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53C99-7525-98DB-3569-2F90518D2EEB}"/>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4" name="Footer Placeholder 3">
            <a:extLst>
              <a:ext uri="{FF2B5EF4-FFF2-40B4-BE49-F238E27FC236}">
                <a16:creationId xmlns:a16="http://schemas.microsoft.com/office/drawing/2014/main" id="{F7DF3A46-00BF-F4D0-94C4-9E5872F256C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A20BBA5-71A5-E286-5A92-86C407A9562D}"/>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84289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3798FB-FB91-B9E1-8C80-CE6B795E255E}"/>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3" name="Footer Placeholder 2">
            <a:extLst>
              <a:ext uri="{FF2B5EF4-FFF2-40B4-BE49-F238E27FC236}">
                <a16:creationId xmlns:a16="http://schemas.microsoft.com/office/drawing/2014/main" id="{65EDF096-1716-E446-D67B-029CBB5E3FF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980EE49-9C6A-402E-4E0C-8AAADD488D01}"/>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47245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F417-DAE0-9062-6934-D3AE4232C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963306-F6B3-4BB2-12B0-D8142E18F2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C6BCA7-666E-CF7B-3E2B-65950DE42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C878E-D175-A894-1A68-8D509A991818}"/>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6" name="Footer Placeholder 5">
            <a:extLst>
              <a:ext uri="{FF2B5EF4-FFF2-40B4-BE49-F238E27FC236}">
                <a16:creationId xmlns:a16="http://schemas.microsoft.com/office/drawing/2014/main" id="{2EBDEC09-8EBB-4099-B079-E1C13A30C4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D503C9-2249-F8BA-6FA9-C820AB9FB3E6}"/>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1713364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5F6E6-6BEB-825C-3DEA-97E0E168B0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325B50-BB8D-F9AB-0DBD-1AB591475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F9E0B77-F4EF-586E-0C4F-2A035AEE4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2B53B9-69E0-3618-9A21-339C27DDF33B}"/>
              </a:ext>
            </a:extLst>
          </p:cNvPr>
          <p:cNvSpPr>
            <a:spLocks noGrp="1"/>
          </p:cNvSpPr>
          <p:nvPr>
            <p:ph type="dt" sz="half" idx="10"/>
          </p:nvPr>
        </p:nvSpPr>
        <p:spPr/>
        <p:txBody>
          <a:bodyPr/>
          <a:lstStyle/>
          <a:p>
            <a:fld id="{77B38CF7-895C-E641-AE5F-F9FB5D84C987}" type="datetimeFigureOut">
              <a:rPr lang="en-US" smtClean="0"/>
              <a:t>8/11/25</a:t>
            </a:fld>
            <a:endParaRPr lang="en-US" dirty="0"/>
          </a:p>
        </p:txBody>
      </p:sp>
      <p:sp>
        <p:nvSpPr>
          <p:cNvPr id="6" name="Footer Placeholder 5">
            <a:extLst>
              <a:ext uri="{FF2B5EF4-FFF2-40B4-BE49-F238E27FC236}">
                <a16:creationId xmlns:a16="http://schemas.microsoft.com/office/drawing/2014/main" id="{771ACA5D-9345-488D-00F7-1423CBD8FEC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C155BAF-022A-FD0B-858F-AFB5C05F38AB}"/>
              </a:ext>
            </a:extLst>
          </p:cNvPr>
          <p:cNvSpPr>
            <a:spLocks noGrp="1"/>
          </p:cNvSpPr>
          <p:nvPr>
            <p:ph type="sldNum" sz="quarter" idx="12"/>
          </p:nvPr>
        </p:nvSpPr>
        <p:spPr/>
        <p:txBody>
          <a:bodyPr/>
          <a:lstStyle/>
          <a:p>
            <a:fld id="{4DB383DB-1584-4B45-807C-35A6102342C4}" type="slidenum">
              <a:rPr lang="en-US" smtClean="0"/>
              <a:t>‹#›</a:t>
            </a:fld>
            <a:endParaRPr lang="en-US" dirty="0"/>
          </a:p>
        </p:txBody>
      </p:sp>
    </p:spTree>
    <p:extLst>
      <p:ext uri="{BB962C8B-B14F-4D97-AF65-F5344CB8AC3E}">
        <p14:creationId xmlns:p14="http://schemas.microsoft.com/office/powerpoint/2010/main" val="138901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B8741-E424-45EC-7622-82D82B556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6511CF-52E0-CDCA-F389-08FA6059D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4DF59-4BDD-E6B5-06AB-B36E82064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B38CF7-895C-E641-AE5F-F9FB5D84C987}" type="datetimeFigureOut">
              <a:rPr lang="en-US" smtClean="0"/>
              <a:t>8/11/25</a:t>
            </a:fld>
            <a:endParaRPr lang="en-US" dirty="0"/>
          </a:p>
        </p:txBody>
      </p:sp>
      <p:sp>
        <p:nvSpPr>
          <p:cNvPr id="5" name="Footer Placeholder 4">
            <a:extLst>
              <a:ext uri="{FF2B5EF4-FFF2-40B4-BE49-F238E27FC236}">
                <a16:creationId xmlns:a16="http://schemas.microsoft.com/office/drawing/2014/main" id="{2EEE575D-C4F9-76BD-E4E0-9D83B9EE4A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E9255685-8B22-A597-0CDE-35A4A5848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B383DB-1584-4B45-807C-35A6102342C4}" type="slidenum">
              <a:rPr lang="en-US" smtClean="0"/>
              <a:t>‹#›</a:t>
            </a:fld>
            <a:endParaRPr lang="en-US" dirty="0"/>
          </a:p>
        </p:txBody>
      </p:sp>
    </p:spTree>
    <p:extLst>
      <p:ext uri="{BB962C8B-B14F-4D97-AF65-F5344CB8AC3E}">
        <p14:creationId xmlns:p14="http://schemas.microsoft.com/office/powerpoint/2010/main" val="503838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worldometers.info/world-population/population-by-country/" TargetMode="External"/><Relationship Id="rId2" Type="http://schemas.openxmlformats.org/officeDocument/2006/relationships/hyperlink" Target="https://www.geopostcodes.com/administrative-divisions/" TargetMode="External"/><Relationship Id="rId1" Type="http://schemas.openxmlformats.org/officeDocument/2006/relationships/slideLayout" Target="../slideLayouts/slideLayout2.xml"/><Relationship Id="rId5" Type="http://schemas.openxmlformats.org/officeDocument/2006/relationships/hyperlink" Target="https://scikit-learn.org/stable/modules/generated/sklearn.preprocessing.normalize.html" TargetMode="External"/><Relationship Id="rId4" Type="http://schemas.openxmlformats.org/officeDocument/2006/relationships/hyperlink" Target="https://databank.worldbank.org/reports.aspx?source=2&amp;series=SP.POP.TOTL&amp;country="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scikit-learn.org/stable/modules/generated/sklearn.neural_network.MLPClassifier.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xmart-api-public.who.int/FLUMART/VIW_FNT?$format=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0FDC-A32A-0C70-6633-74C615924ECA}"/>
              </a:ext>
            </a:extLst>
          </p:cNvPr>
          <p:cNvSpPr>
            <a:spLocks noGrp="1"/>
          </p:cNvSpPr>
          <p:nvPr>
            <p:ph type="ctrTitle"/>
          </p:nvPr>
        </p:nvSpPr>
        <p:spPr>
          <a:xfrm>
            <a:off x="1458685" y="1381805"/>
            <a:ext cx="9274629" cy="1935060"/>
          </a:xfrm>
        </p:spPr>
        <p:txBody>
          <a:bodyPr>
            <a:normAutofit/>
          </a:bodyPr>
          <a:lstStyle/>
          <a:p>
            <a:pPr>
              <a:lnSpc>
                <a:spcPct val="100000"/>
              </a:lnSpc>
              <a:spcBef>
                <a:spcPts val="12500"/>
              </a:spcBef>
            </a:pPr>
            <a:r>
              <a:rPr lang="en-US" sz="3600" dirty="0">
                <a:latin typeface="+mn-lt"/>
                <a:cs typeface="Arial" panose="020B0604020202020204" pitchFamily="34" charset="0"/>
              </a:rPr>
              <a:t>Predicting emerging variants in </a:t>
            </a:r>
            <a:r>
              <a:rPr lang="en-US" sz="3600" i="1" dirty="0">
                <a:latin typeface="+mn-lt"/>
                <a:cs typeface="Arial" panose="020B0604020202020204" pitchFamily="34" charset="0"/>
              </a:rPr>
              <a:t>Influenza </a:t>
            </a:r>
            <a:r>
              <a:rPr lang="en-US" sz="3600" dirty="0">
                <a:latin typeface="+mn-lt"/>
                <a:cs typeface="Arial" panose="020B0604020202020204" pitchFamily="34" charset="0"/>
              </a:rPr>
              <a:t>by assessing new metrics using GISAID and FluNet metadata</a:t>
            </a:r>
          </a:p>
        </p:txBody>
      </p:sp>
      <p:sp>
        <p:nvSpPr>
          <p:cNvPr id="3" name="Subtitle 2">
            <a:extLst>
              <a:ext uri="{FF2B5EF4-FFF2-40B4-BE49-F238E27FC236}">
                <a16:creationId xmlns:a16="http://schemas.microsoft.com/office/drawing/2014/main" id="{B4A93256-26EE-1CAD-09E3-08EBDBBF1001}"/>
              </a:ext>
            </a:extLst>
          </p:cNvPr>
          <p:cNvSpPr>
            <a:spLocks noGrp="1"/>
          </p:cNvSpPr>
          <p:nvPr>
            <p:ph type="subTitle" idx="1"/>
          </p:nvPr>
        </p:nvSpPr>
        <p:spPr>
          <a:xfrm>
            <a:off x="1458685" y="3482115"/>
            <a:ext cx="9144000" cy="1655762"/>
          </a:xfrm>
        </p:spPr>
        <p:txBody>
          <a:bodyPr>
            <a:normAutofit lnSpcReduction="10000"/>
          </a:bodyPr>
          <a:lstStyle/>
          <a:p>
            <a:endParaRPr lang="en-US" sz="1600" dirty="0"/>
          </a:p>
          <a:p>
            <a:pPr marL="342900" indent="-342900">
              <a:buAutoNum type="arabicPeriod"/>
            </a:pPr>
            <a:r>
              <a:rPr lang="en-US" sz="1600" dirty="0"/>
              <a:t>Data cleaning and pre-processing of GISAID and FluNet metadata to acquire ‘#FluNet_Cases/#GISAID_Samples’ as a new feature</a:t>
            </a:r>
          </a:p>
          <a:p>
            <a:pPr marL="342900" indent="-342900">
              <a:buAutoNum type="arabicPeriod"/>
            </a:pPr>
            <a:r>
              <a:rPr lang="en-US" sz="1600" dirty="0"/>
              <a:t>Implementing moving window technique with window_size = ‘200D’ and monthly snapshots (applying dynamic smoothing to be plotted in line-graphs)</a:t>
            </a:r>
          </a:p>
          <a:p>
            <a:pPr marL="342900" indent="-342900">
              <a:buAutoNum type="arabicPeriod"/>
            </a:pPr>
            <a:r>
              <a:rPr lang="en-US" sz="1600" dirty="0"/>
              <a:t>Automatic pipeline (crontab) to extract up-to-date FluNet metadata in the script</a:t>
            </a:r>
          </a:p>
          <a:p>
            <a:pPr marL="342900" indent="-342900">
              <a:buAutoNum type="arabicPeriod"/>
            </a:pPr>
            <a:endParaRPr lang="en-US" sz="1600" dirty="0"/>
          </a:p>
          <a:p>
            <a:endParaRPr lang="en-US" sz="1600" dirty="0"/>
          </a:p>
        </p:txBody>
      </p:sp>
      <p:sp>
        <p:nvSpPr>
          <p:cNvPr id="4" name="TextBox 3">
            <a:extLst>
              <a:ext uri="{FF2B5EF4-FFF2-40B4-BE49-F238E27FC236}">
                <a16:creationId xmlns:a16="http://schemas.microsoft.com/office/drawing/2014/main" id="{184CA8E7-65C0-87E9-D789-41CFF10F39B6}"/>
              </a:ext>
            </a:extLst>
          </p:cNvPr>
          <p:cNvSpPr txBox="1"/>
          <p:nvPr/>
        </p:nvSpPr>
        <p:spPr>
          <a:xfrm>
            <a:off x="1073331" y="5653477"/>
            <a:ext cx="9784080" cy="923330"/>
          </a:xfrm>
          <a:prstGeom prst="rect">
            <a:avLst/>
          </a:prstGeom>
          <a:noFill/>
        </p:spPr>
        <p:txBody>
          <a:bodyPr wrap="square" rtlCol="0">
            <a:spAutoFit/>
          </a:bodyPr>
          <a:lstStyle/>
          <a:p>
            <a:pPr algn="ctr"/>
            <a:r>
              <a:rPr lang="en-US" b="1" dirty="0">
                <a:solidFill>
                  <a:srgbClr val="002060"/>
                </a:solidFill>
              </a:rPr>
              <a:t>Wilbert Nathaniel Halim</a:t>
            </a:r>
          </a:p>
          <a:p>
            <a:pPr algn="ctr"/>
            <a:r>
              <a:rPr lang="en-US" i="1" dirty="0"/>
              <a:t>(Supervisor: Raphael Tze Chuen Lee)</a:t>
            </a:r>
          </a:p>
          <a:p>
            <a:pPr algn="ctr"/>
            <a:r>
              <a:rPr lang="en-US" dirty="0"/>
              <a:t>Biomolecular Sequence to Function Division – Protein Sequence Analysis Group</a:t>
            </a:r>
          </a:p>
        </p:txBody>
      </p:sp>
      <p:pic>
        <p:nvPicPr>
          <p:cNvPr id="1026" name="Picture 2" descr="A*STAR Bioinformatics Institute (BII ...">
            <a:extLst>
              <a:ext uri="{FF2B5EF4-FFF2-40B4-BE49-F238E27FC236}">
                <a16:creationId xmlns:a16="http://schemas.microsoft.com/office/drawing/2014/main" id="{8F1C3E63-D0C5-58C6-ADF9-531A47B00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98481"/>
            <a:ext cx="3481960" cy="128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90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 showing different colored lines&#10;&#10;AI-generated content may be incorrect.">
            <a:extLst>
              <a:ext uri="{FF2B5EF4-FFF2-40B4-BE49-F238E27FC236}">
                <a16:creationId xmlns:a16="http://schemas.microsoft.com/office/drawing/2014/main" id="{66430C1B-7AE0-C5AD-E46A-BC490B2C9FC0}"/>
              </a:ext>
            </a:extLst>
          </p:cNvPr>
          <p:cNvPicPr>
            <a:picLocks noChangeAspect="1"/>
          </p:cNvPicPr>
          <p:nvPr/>
        </p:nvPicPr>
        <p:blipFill>
          <a:blip r:embed="rId3"/>
          <a:stretch>
            <a:fillRect/>
          </a:stretch>
        </p:blipFill>
        <p:spPr>
          <a:xfrm>
            <a:off x="644971" y="1499985"/>
            <a:ext cx="11546059" cy="4992890"/>
          </a:xfrm>
          <a:prstGeom prst="rect">
            <a:avLst/>
          </a:prstGeom>
        </p:spPr>
      </p:pic>
      <p:sp>
        <p:nvSpPr>
          <p:cNvPr id="2" name="Title 1">
            <a:extLst>
              <a:ext uri="{FF2B5EF4-FFF2-40B4-BE49-F238E27FC236}">
                <a16:creationId xmlns:a16="http://schemas.microsoft.com/office/drawing/2014/main" id="{56104F68-89A7-A9B8-B08A-3D2A8590802F}"/>
              </a:ext>
            </a:extLst>
          </p:cNvPr>
          <p:cNvSpPr>
            <a:spLocks noGrp="1"/>
          </p:cNvSpPr>
          <p:nvPr>
            <p:ph type="title"/>
          </p:nvPr>
        </p:nvSpPr>
        <p:spPr/>
        <p:txBody>
          <a:bodyPr>
            <a:normAutofit/>
          </a:bodyPr>
          <a:lstStyle/>
          <a:p>
            <a:r>
              <a:rPr lang="en-US" sz="2400" dirty="0"/>
              <a:t>RESULTS – AH1N12009 (Monthly Snapshot)</a:t>
            </a:r>
          </a:p>
        </p:txBody>
      </p:sp>
      <p:sp>
        <p:nvSpPr>
          <p:cNvPr id="10" name="Content Placeholder 9">
            <a:extLst>
              <a:ext uri="{FF2B5EF4-FFF2-40B4-BE49-F238E27FC236}">
                <a16:creationId xmlns:a16="http://schemas.microsoft.com/office/drawing/2014/main" id="{63DECFEA-811F-63F6-3D35-FAD6762C8354}"/>
              </a:ext>
            </a:extLst>
          </p:cNvPr>
          <p:cNvSpPr>
            <a:spLocks noGrp="1"/>
          </p:cNvSpPr>
          <p:nvPr>
            <p:ph idx="1"/>
          </p:nvPr>
        </p:nvSpPr>
        <p:spPr>
          <a:xfrm>
            <a:off x="838200" y="1907268"/>
            <a:ext cx="10515600" cy="4351338"/>
          </a:xfrm>
        </p:spPr>
        <p:txBody>
          <a:bodyPr/>
          <a:lstStyle/>
          <a:p>
            <a:pPr marL="0" indent="0">
              <a:buNone/>
            </a:pPr>
            <a:endParaRPr lang="en-US" dirty="0"/>
          </a:p>
          <a:p>
            <a:pPr marL="0" indent="0">
              <a:buNone/>
            </a:pPr>
            <a:endParaRPr lang="en-US" dirty="0"/>
          </a:p>
        </p:txBody>
      </p:sp>
      <p:sp>
        <p:nvSpPr>
          <p:cNvPr id="6" name="TextBox 5">
            <a:extLst>
              <a:ext uri="{FF2B5EF4-FFF2-40B4-BE49-F238E27FC236}">
                <a16:creationId xmlns:a16="http://schemas.microsoft.com/office/drawing/2014/main" id="{C3682C28-06A9-6DB8-10A0-8A3A957797F5}"/>
              </a:ext>
            </a:extLst>
          </p:cNvPr>
          <p:cNvSpPr txBox="1"/>
          <p:nvPr/>
        </p:nvSpPr>
        <p:spPr>
          <a:xfrm>
            <a:off x="8056354" y="1888786"/>
            <a:ext cx="2726602" cy="369332"/>
          </a:xfrm>
          <a:prstGeom prst="rect">
            <a:avLst/>
          </a:prstGeom>
          <a:noFill/>
        </p:spPr>
        <p:txBody>
          <a:bodyPr wrap="square">
            <a:spAutoFit/>
          </a:bodyPr>
          <a:lstStyle/>
          <a:p>
            <a:r>
              <a:rPr lang="en-US" b="1" dirty="0">
                <a:solidFill>
                  <a:srgbClr val="0070C0"/>
                </a:solidFill>
              </a:rPr>
              <a:t>China (2025-02, 1259.54)</a:t>
            </a:r>
          </a:p>
        </p:txBody>
      </p:sp>
      <p:sp>
        <p:nvSpPr>
          <p:cNvPr id="9" name="TextBox 8">
            <a:extLst>
              <a:ext uri="{FF2B5EF4-FFF2-40B4-BE49-F238E27FC236}">
                <a16:creationId xmlns:a16="http://schemas.microsoft.com/office/drawing/2014/main" id="{D9DB84D0-43A9-D615-67C9-FD200507905E}"/>
              </a:ext>
            </a:extLst>
          </p:cNvPr>
          <p:cNvSpPr txBox="1"/>
          <p:nvPr/>
        </p:nvSpPr>
        <p:spPr>
          <a:xfrm>
            <a:off x="7233303" y="2640882"/>
            <a:ext cx="2531112" cy="369332"/>
          </a:xfrm>
          <a:prstGeom prst="rect">
            <a:avLst/>
          </a:prstGeom>
          <a:noFill/>
        </p:spPr>
        <p:txBody>
          <a:bodyPr wrap="square">
            <a:spAutoFit/>
          </a:bodyPr>
          <a:lstStyle/>
          <a:p>
            <a:r>
              <a:rPr lang="en-US" b="1" dirty="0">
                <a:solidFill>
                  <a:srgbClr val="0070C0"/>
                </a:solidFill>
              </a:rPr>
              <a:t>Iran (2023-11, 946.63)</a:t>
            </a:r>
          </a:p>
        </p:txBody>
      </p:sp>
    </p:spTree>
    <p:extLst>
      <p:ext uri="{BB962C8B-B14F-4D97-AF65-F5344CB8AC3E}">
        <p14:creationId xmlns:p14="http://schemas.microsoft.com/office/powerpoint/2010/main" val="445613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F2150-FEE4-CEE4-C884-4E82E606FC89}"/>
            </a:ext>
          </a:extLst>
        </p:cNvPr>
        <p:cNvGrpSpPr/>
        <p:nvPr/>
      </p:nvGrpSpPr>
      <p:grpSpPr>
        <a:xfrm>
          <a:off x="0" y="0"/>
          <a:ext cx="0" cy="0"/>
          <a:chOff x="0" y="0"/>
          <a:chExt cx="0" cy="0"/>
        </a:xfrm>
      </p:grpSpPr>
      <p:pic>
        <p:nvPicPr>
          <p:cNvPr id="5" name="Picture 4" descr="A graph showing a number of different colored lines&#10;&#10;AI-generated content may be incorrect.">
            <a:extLst>
              <a:ext uri="{FF2B5EF4-FFF2-40B4-BE49-F238E27FC236}">
                <a16:creationId xmlns:a16="http://schemas.microsoft.com/office/drawing/2014/main" id="{5BDE907F-CDFD-F54A-10DA-F4262767BB20}"/>
              </a:ext>
            </a:extLst>
          </p:cNvPr>
          <p:cNvPicPr>
            <a:picLocks noChangeAspect="1"/>
          </p:cNvPicPr>
          <p:nvPr/>
        </p:nvPicPr>
        <p:blipFill>
          <a:blip r:embed="rId3"/>
          <a:stretch>
            <a:fillRect/>
          </a:stretch>
        </p:blipFill>
        <p:spPr>
          <a:xfrm>
            <a:off x="515723" y="1414679"/>
            <a:ext cx="11676277" cy="5078196"/>
          </a:xfrm>
          <a:prstGeom prst="rect">
            <a:avLst/>
          </a:prstGeom>
        </p:spPr>
      </p:pic>
      <p:sp>
        <p:nvSpPr>
          <p:cNvPr id="2" name="Title 1">
            <a:extLst>
              <a:ext uri="{FF2B5EF4-FFF2-40B4-BE49-F238E27FC236}">
                <a16:creationId xmlns:a16="http://schemas.microsoft.com/office/drawing/2014/main" id="{EE942A01-E47C-5EDA-EDD8-D20064C25A8E}"/>
              </a:ext>
            </a:extLst>
          </p:cNvPr>
          <p:cNvSpPr>
            <a:spLocks noGrp="1"/>
          </p:cNvSpPr>
          <p:nvPr>
            <p:ph type="title"/>
          </p:nvPr>
        </p:nvSpPr>
        <p:spPr/>
        <p:txBody>
          <a:bodyPr>
            <a:normAutofit/>
          </a:bodyPr>
          <a:lstStyle/>
          <a:p>
            <a:r>
              <a:rPr lang="en-US" sz="2400" dirty="0"/>
              <a:t>RESULTS – AH1N12009 (200-Days Moving Window Technique)</a:t>
            </a:r>
          </a:p>
        </p:txBody>
      </p:sp>
      <p:sp>
        <p:nvSpPr>
          <p:cNvPr id="15" name="TextBox 14">
            <a:extLst>
              <a:ext uri="{FF2B5EF4-FFF2-40B4-BE49-F238E27FC236}">
                <a16:creationId xmlns:a16="http://schemas.microsoft.com/office/drawing/2014/main" id="{06331F9A-5443-33F0-1637-6F14664339C9}"/>
              </a:ext>
            </a:extLst>
          </p:cNvPr>
          <p:cNvSpPr txBox="1"/>
          <p:nvPr/>
        </p:nvSpPr>
        <p:spPr>
          <a:xfrm>
            <a:off x="8116319" y="1811730"/>
            <a:ext cx="2871987" cy="369332"/>
          </a:xfrm>
          <a:prstGeom prst="rect">
            <a:avLst/>
          </a:prstGeom>
          <a:noFill/>
        </p:spPr>
        <p:txBody>
          <a:bodyPr wrap="square">
            <a:spAutoFit/>
          </a:bodyPr>
          <a:lstStyle/>
          <a:p>
            <a:r>
              <a:rPr lang="en-US" b="1" dirty="0">
                <a:solidFill>
                  <a:srgbClr val="0070C0"/>
                </a:solidFill>
              </a:rPr>
              <a:t>China (2025-07, 1632.34)</a:t>
            </a:r>
            <a:endParaRPr lang="en-US" dirty="0"/>
          </a:p>
        </p:txBody>
      </p:sp>
      <p:sp>
        <p:nvSpPr>
          <p:cNvPr id="17" name="TextBox 16">
            <a:extLst>
              <a:ext uri="{FF2B5EF4-FFF2-40B4-BE49-F238E27FC236}">
                <a16:creationId xmlns:a16="http://schemas.microsoft.com/office/drawing/2014/main" id="{37228B95-12FB-26BE-F4C9-ACB9B8A2E20C}"/>
              </a:ext>
            </a:extLst>
          </p:cNvPr>
          <p:cNvSpPr txBox="1"/>
          <p:nvPr/>
        </p:nvSpPr>
        <p:spPr>
          <a:xfrm>
            <a:off x="7826131" y="4861604"/>
            <a:ext cx="2763592" cy="369332"/>
          </a:xfrm>
          <a:prstGeom prst="rect">
            <a:avLst/>
          </a:prstGeom>
          <a:noFill/>
        </p:spPr>
        <p:txBody>
          <a:bodyPr wrap="square">
            <a:spAutoFit/>
          </a:bodyPr>
          <a:lstStyle/>
          <a:p>
            <a:r>
              <a:rPr lang="en-US" b="1" dirty="0">
                <a:solidFill>
                  <a:srgbClr val="0070C0"/>
                </a:solidFill>
              </a:rPr>
              <a:t>Iran (2025-05, 244.85)</a:t>
            </a:r>
            <a:endParaRPr lang="en-US" dirty="0"/>
          </a:p>
        </p:txBody>
      </p:sp>
    </p:spTree>
    <p:extLst>
      <p:ext uri="{BB962C8B-B14F-4D97-AF65-F5344CB8AC3E}">
        <p14:creationId xmlns:p14="http://schemas.microsoft.com/office/powerpoint/2010/main" val="223603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6A59-18A4-AB46-96CA-1CCC93A6AF81}"/>
              </a:ext>
            </a:extLst>
          </p:cNvPr>
          <p:cNvSpPr>
            <a:spLocks noGrp="1"/>
          </p:cNvSpPr>
          <p:nvPr>
            <p:ph type="title"/>
          </p:nvPr>
        </p:nvSpPr>
        <p:spPr>
          <a:xfrm>
            <a:off x="383440" y="304801"/>
            <a:ext cx="6147990" cy="1385888"/>
          </a:xfrm>
        </p:spPr>
        <p:txBody>
          <a:bodyPr>
            <a:normAutofit/>
          </a:bodyPr>
          <a:lstStyle/>
          <a:p>
            <a:r>
              <a:rPr lang="en-US" sz="2400" dirty="0"/>
              <a:t>ANALYSIS – AH1N12009</a:t>
            </a:r>
          </a:p>
        </p:txBody>
      </p:sp>
      <p:graphicFrame>
        <p:nvGraphicFramePr>
          <p:cNvPr id="19" name="Content Placeholder 18">
            <a:extLst>
              <a:ext uri="{FF2B5EF4-FFF2-40B4-BE49-F238E27FC236}">
                <a16:creationId xmlns:a16="http://schemas.microsoft.com/office/drawing/2014/main" id="{9A59B8D8-3630-41F2-7C17-87C4199D260B}"/>
              </a:ext>
            </a:extLst>
          </p:cNvPr>
          <p:cNvGraphicFramePr>
            <a:graphicFrameLocks noGrp="1"/>
          </p:cNvGraphicFramePr>
          <p:nvPr>
            <p:ph idx="1"/>
            <p:extLst>
              <p:ext uri="{D42A27DB-BD31-4B8C-83A1-F6EECF244321}">
                <p14:modId xmlns:p14="http://schemas.microsoft.com/office/powerpoint/2010/main" val="4273796208"/>
              </p:ext>
            </p:extLst>
          </p:nvPr>
        </p:nvGraphicFramePr>
        <p:xfrm>
          <a:off x="383440" y="2708156"/>
          <a:ext cx="10749642" cy="275682"/>
        </p:xfrm>
        <a:graphic>
          <a:graphicData uri="http://schemas.openxmlformats.org/drawingml/2006/table">
            <a:tbl>
              <a:tblPr/>
              <a:tblGrid>
                <a:gridCol w="313294">
                  <a:extLst>
                    <a:ext uri="{9D8B030D-6E8A-4147-A177-3AD203B41FA5}">
                      <a16:colId xmlns:a16="http://schemas.microsoft.com/office/drawing/2014/main" val="2312255382"/>
                    </a:ext>
                  </a:extLst>
                </a:gridCol>
                <a:gridCol w="301087">
                  <a:extLst>
                    <a:ext uri="{9D8B030D-6E8A-4147-A177-3AD203B41FA5}">
                      <a16:colId xmlns:a16="http://schemas.microsoft.com/office/drawing/2014/main" val="3374591772"/>
                    </a:ext>
                  </a:extLst>
                </a:gridCol>
                <a:gridCol w="447562">
                  <a:extLst>
                    <a:ext uri="{9D8B030D-6E8A-4147-A177-3AD203B41FA5}">
                      <a16:colId xmlns:a16="http://schemas.microsoft.com/office/drawing/2014/main" val="4118121648"/>
                    </a:ext>
                  </a:extLst>
                </a:gridCol>
                <a:gridCol w="606244">
                  <a:extLst>
                    <a:ext uri="{9D8B030D-6E8A-4147-A177-3AD203B41FA5}">
                      <a16:colId xmlns:a16="http://schemas.microsoft.com/office/drawing/2014/main" val="3341196918"/>
                    </a:ext>
                  </a:extLst>
                </a:gridCol>
                <a:gridCol w="349912">
                  <a:extLst>
                    <a:ext uri="{9D8B030D-6E8A-4147-A177-3AD203B41FA5}">
                      <a16:colId xmlns:a16="http://schemas.microsoft.com/office/drawing/2014/main" val="3683625005"/>
                    </a:ext>
                  </a:extLst>
                </a:gridCol>
                <a:gridCol w="288882">
                  <a:extLst>
                    <a:ext uri="{9D8B030D-6E8A-4147-A177-3AD203B41FA5}">
                      <a16:colId xmlns:a16="http://schemas.microsoft.com/office/drawing/2014/main" val="3441290966"/>
                    </a:ext>
                  </a:extLst>
                </a:gridCol>
                <a:gridCol w="655069">
                  <a:extLst>
                    <a:ext uri="{9D8B030D-6E8A-4147-A177-3AD203B41FA5}">
                      <a16:colId xmlns:a16="http://schemas.microsoft.com/office/drawing/2014/main" val="1402376024"/>
                    </a:ext>
                  </a:extLst>
                </a:gridCol>
                <a:gridCol w="854438">
                  <a:extLst>
                    <a:ext uri="{9D8B030D-6E8A-4147-A177-3AD203B41FA5}">
                      <a16:colId xmlns:a16="http://schemas.microsoft.com/office/drawing/2014/main" val="4215557950"/>
                    </a:ext>
                  </a:extLst>
                </a:gridCol>
                <a:gridCol w="874782">
                  <a:extLst>
                    <a:ext uri="{9D8B030D-6E8A-4147-A177-3AD203B41FA5}">
                      <a16:colId xmlns:a16="http://schemas.microsoft.com/office/drawing/2014/main" val="297170544"/>
                    </a:ext>
                  </a:extLst>
                </a:gridCol>
                <a:gridCol w="1070082">
                  <a:extLst>
                    <a:ext uri="{9D8B030D-6E8A-4147-A177-3AD203B41FA5}">
                      <a16:colId xmlns:a16="http://schemas.microsoft.com/office/drawing/2014/main" val="2259057824"/>
                    </a:ext>
                  </a:extLst>
                </a:gridCol>
                <a:gridCol w="956157">
                  <a:extLst>
                    <a:ext uri="{9D8B030D-6E8A-4147-A177-3AD203B41FA5}">
                      <a16:colId xmlns:a16="http://schemas.microsoft.com/office/drawing/2014/main" val="468427622"/>
                    </a:ext>
                  </a:extLst>
                </a:gridCol>
                <a:gridCol w="4032133">
                  <a:extLst>
                    <a:ext uri="{9D8B030D-6E8A-4147-A177-3AD203B41FA5}">
                      <a16:colId xmlns:a16="http://schemas.microsoft.com/office/drawing/2014/main" val="1797043030"/>
                    </a:ext>
                  </a:extLst>
                </a:gridCol>
              </a:tblGrid>
              <a:tr h="261099">
                <a:tc>
                  <a:txBody>
                    <a:bodyPr/>
                    <a:lstStyle/>
                    <a:p>
                      <a:pPr>
                        <a:buNone/>
                      </a:pPr>
                      <a:r>
                        <a:rPr lang="en-ID" sz="800" b="1">
                          <a:solidFill>
                            <a:srgbClr val="000000"/>
                          </a:solidFill>
                          <a:effectLst/>
                          <a:latin typeface="Helvetica Neue" panose="02000503000000020004" pitchFamily="2" charset="0"/>
                        </a:rPr>
                        <a:t>iran</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iran</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2023-10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2023-10-30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3007.0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1503.5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122.5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524.7500513159127</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56.13266890023606</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EPI_ISL_18798273,EPI_ISL_18798274</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6551535"/>
                  </a:ext>
                </a:extLst>
              </a:tr>
            </a:tbl>
          </a:graphicData>
        </a:graphic>
      </p:graphicFrame>
      <p:graphicFrame>
        <p:nvGraphicFramePr>
          <p:cNvPr id="23" name="Table 22">
            <a:extLst>
              <a:ext uri="{FF2B5EF4-FFF2-40B4-BE49-F238E27FC236}">
                <a16:creationId xmlns:a16="http://schemas.microsoft.com/office/drawing/2014/main" id="{DA078155-3736-E29E-A3D7-277C75368B7E}"/>
              </a:ext>
            </a:extLst>
          </p:cNvPr>
          <p:cNvGraphicFramePr>
            <a:graphicFrameLocks noGrp="1"/>
          </p:cNvGraphicFramePr>
          <p:nvPr>
            <p:extLst>
              <p:ext uri="{D42A27DB-BD31-4B8C-83A1-F6EECF244321}">
                <p14:modId xmlns:p14="http://schemas.microsoft.com/office/powerpoint/2010/main" val="900445788"/>
              </p:ext>
            </p:extLst>
          </p:nvPr>
        </p:nvGraphicFramePr>
        <p:xfrm>
          <a:off x="383440" y="2321342"/>
          <a:ext cx="10749642" cy="275682"/>
        </p:xfrm>
        <a:graphic>
          <a:graphicData uri="http://schemas.openxmlformats.org/drawingml/2006/table">
            <a:tbl>
              <a:tblPr/>
              <a:tblGrid>
                <a:gridCol w="313294">
                  <a:extLst>
                    <a:ext uri="{9D8B030D-6E8A-4147-A177-3AD203B41FA5}">
                      <a16:colId xmlns:a16="http://schemas.microsoft.com/office/drawing/2014/main" val="1262274563"/>
                    </a:ext>
                  </a:extLst>
                </a:gridCol>
                <a:gridCol w="301087">
                  <a:extLst>
                    <a:ext uri="{9D8B030D-6E8A-4147-A177-3AD203B41FA5}">
                      <a16:colId xmlns:a16="http://schemas.microsoft.com/office/drawing/2014/main" val="2616365999"/>
                    </a:ext>
                  </a:extLst>
                </a:gridCol>
                <a:gridCol w="447562">
                  <a:extLst>
                    <a:ext uri="{9D8B030D-6E8A-4147-A177-3AD203B41FA5}">
                      <a16:colId xmlns:a16="http://schemas.microsoft.com/office/drawing/2014/main" val="613766551"/>
                    </a:ext>
                  </a:extLst>
                </a:gridCol>
                <a:gridCol w="606244">
                  <a:extLst>
                    <a:ext uri="{9D8B030D-6E8A-4147-A177-3AD203B41FA5}">
                      <a16:colId xmlns:a16="http://schemas.microsoft.com/office/drawing/2014/main" val="2357153097"/>
                    </a:ext>
                  </a:extLst>
                </a:gridCol>
                <a:gridCol w="349912">
                  <a:extLst>
                    <a:ext uri="{9D8B030D-6E8A-4147-A177-3AD203B41FA5}">
                      <a16:colId xmlns:a16="http://schemas.microsoft.com/office/drawing/2014/main" val="1961399465"/>
                    </a:ext>
                  </a:extLst>
                </a:gridCol>
                <a:gridCol w="288882">
                  <a:extLst>
                    <a:ext uri="{9D8B030D-6E8A-4147-A177-3AD203B41FA5}">
                      <a16:colId xmlns:a16="http://schemas.microsoft.com/office/drawing/2014/main" val="3561796629"/>
                    </a:ext>
                  </a:extLst>
                </a:gridCol>
                <a:gridCol w="655069">
                  <a:extLst>
                    <a:ext uri="{9D8B030D-6E8A-4147-A177-3AD203B41FA5}">
                      <a16:colId xmlns:a16="http://schemas.microsoft.com/office/drawing/2014/main" val="2449311780"/>
                    </a:ext>
                  </a:extLst>
                </a:gridCol>
                <a:gridCol w="854438">
                  <a:extLst>
                    <a:ext uri="{9D8B030D-6E8A-4147-A177-3AD203B41FA5}">
                      <a16:colId xmlns:a16="http://schemas.microsoft.com/office/drawing/2014/main" val="2677697458"/>
                    </a:ext>
                  </a:extLst>
                </a:gridCol>
                <a:gridCol w="874782">
                  <a:extLst>
                    <a:ext uri="{9D8B030D-6E8A-4147-A177-3AD203B41FA5}">
                      <a16:colId xmlns:a16="http://schemas.microsoft.com/office/drawing/2014/main" val="3996485498"/>
                    </a:ext>
                  </a:extLst>
                </a:gridCol>
                <a:gridCol w="1070082">
                  <a:extLst>
                    <a:ext uri="{9D8B030D-6E8A-4147-A177-3AD203B41FA5}">
                      <a16:colId xmlns:a16="http://schemas.microsoft.com/office/drawing/2014/main" val="2017759787"/>
                    </a:ext>
                  </a:extLst>
                </a:gridCol>
                <a:gridCol w="956157">
                  <a:extLst>
                    <a:ext uri="{9D8B030D-6E8A-4147-A177-3AD203B41FA5}">
                      <a16:colId xmlns:a16="http://schemas.microsoft.com/office/drawing/2014/main" val="175724212"/>
                    </a:ext>
                  </a:extLst>
                </a:gridCol>
                <a:gridCol w="4032133">
                  <a:extLst>
                    <a:ext uri="{9D8B030D-6E8A-4147-A177-3AD203B41FA5}">
                      <a16:colId xmlns:a16="http://schemas.microsoft.com/office/drawing/2014/main" val="570613748"/>
                    </a:ext>
                  </a:extLst>
                </a:gridCol>
              </a:tblGrid>
              <a:tr h="261099">
                <a:tc>
                  <a:txBody>
                    <a:bodyPr/>
                    <a:lstStyle/>
                    <a:p>
                      <a:pPr>
                        <a:buNone/>
                      </a:pPr>
                      <a:r>
                        <a:rPr lang="en-ID" sz="800" b="1">
                          <a:solidFill>
                            <a:srgbClr val="000000"/>
                          </a:solidFill>
                          <a:effectLst/>
                          <a:latin typeface="Helvetica Neue" panose="02000503000000020004" pitchFamily="2" charset="0"/>
                        </a:rPr>
                        <a:t>china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china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2025-02</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2025-02-24</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8.0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22311.0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2788.875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820.5303309785736</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1259.5439036141074</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503.96260330573386</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EPI_ISL_19898116,EPI_ISL_19898117,EPI_ISL_19898118,EPI_ISL_19898119,EPI_ISL_19898127,EPI_ISL_19898128,EPI_ISL_19898129,EPI_ISL_19898130</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3604974"/>
                  </a:ext>
                </a:extLst>
              </a:tr>
            </a:tbl>
          </a:graphicData>
        </a:graphic>
      </p:graphicFrame>
      <p:graphicFrame>
        <p:nvGraphicFramePr>
          <p:cNvPr id="25" name="Table 24">
            <a:extLst>
              <a:ext uri="{FF2B5EF4-FFF2-40B4-BE49-F238E27FC236}">
                <a16:creationId xmlns:a16="http://schemas.microsoft.com/office/drawing/2014/main" id="{6ACFFCE3-5280-5260-E05D-59BEF3FD4561}"/>
              </a:ext>
            </a:extLst>
          </p:cNvPr>
          <p:cNvGraphicFramePr>
            <a:graphicFrameLocks noGrp="1"/>
          </p:cNvGraphicFramePr>
          <p:nvPr>
            <p:extLst>
              <p:ext uri="{D42A27DB-BD31-4B8C-83A1-F6EECF244321}">
                <p14:modId xmlns:p14="http://schemas.microsoft.com/office/powerpoint/2010/main" val="893204939"/>
              </p:ext>
            </p:extLst>
          </p:nvPr>
        </p:nvGraphicFramePr>
        <p:xfrm>
          <a:off x="383440" y="1690688"/>
          <a:ext cx="10749643" cy="519522"/>
        </p:xfrm>
        <a:graphic>
          <a:graphicData uri="http://schemas.openxmlformats.org/drawingml/2006/table">
            <a:tbl>
              <a:tblPr/>
              <a:tblGrid>
                <a:gridCol w="540516">
                  <a:extLst>
                    <a:ext uri="{9D8B030D-6E8A-4147-A177-3AD203B41FA5}">
                      <a16:colId xmlns:a16="http://schemas.microsoft.com/office/drawing/2014/main" val="458395263"/>
                    </a:ext>
                  </a:extLst>
                </a:gridCol>
                <a:gridCol w="294532">
                  <a:extLst>
                    <a:ext uri="{9D8B030D-6E8A-4147-A177-3AD203B41FA5}">
                      <a16:colId xmlns:a16="http://schemas.microsoft.com/office/drawing/2014/main" val="4111380625"/>
                    </a:ext>
                  </a:extLst>
                </a:gridCol>
                <a:gridCol w="437818">
                  <a:extLst>
                    <a:ext uri="{9D8B030D-6E8A-4147-A177-3AD203B41FA5}">
                      <a16:colId xmlns:a16="http://schemas.microsoft.com/office/drawing/2014/main" val="681723980"/>
                    </a:ext>
                  </a:extLst>
                </a:gridCol>
                <a:gridCol w="593045">
                  <a:extLst>
                    <a:ext uri="{9D8B030D-6E8A-4147-A177-3AD203B41FA5}">
                      <a16:colId xmlns:a16="http://schemas.microsoft.com/office/drawing/2014/main" val="4162279326"/>
                    </a:ext>
                  </a:extLst>
                </a:gridCol>
                <a:gridCol w="342294">
                  <a:extLst>
                    <a:ext uri="{9D8B030D-6E8A-4147-A177-3AD203B41FA5}">
                      <a16:colId xmlns:a16="http://schemas.microsoft.com/office/drawing/2014/main" val="4003098471"/>
                    </a:ext>
                  </a:extLst>
                </a:gridCol>
                <a:gridCol w="282592">
                  <a:extLst>
                    <a:ext uri="{9D8B030D-6E8A-4147-A177-3AD203B41FA5}">
                      <a16:colId xmlns:a16="http://schemas.microsoft.com/office/drawing/2014/main" val="746954893"/>
                    </a:ext>
                  </a:extLst>
                </a:gridCol>
                <a:gridCol w="640807">
                  <a:extLst>
                    <a:ext uri="{9D8B030D-6E8A-4147-A177-3AD203B41FA5}">
                      <a16:colId xmlns:a16="http://schemas.microsoft.com/office/drawing/2014/main" val="149372288"/>
                    </a:ext>
                  </a:extLst>
                </a:gridCol>
                <a:gridCol w="695006">
                  <a:extLst>
                    <a:ext uri="{9D8B030D-6E8A-4147-A177-3AD203B41FA5}">
                      <a16:colId xmlns:a16="http://schemas.microsoft.com/office/drawing/2014/main" val="3795050711"/>
                    </a:ext>
                  </a:extLst>
                </a:gridCol>
                <a:gridCol w="918541">
                  <a:extLst>
                    <a:ext uri="{9D8B030D-6E8A-4147-A177-3AD203B41FA5}">
                      <a16:colId xmlns:a16="http://schemas.microsoft.com/office/drawing/2014/main" val="1384813633"/>
                    </a:ext>
                  </a:extLst>
                </a:gridCol>
                <a:gridCol w="1124808">
                  <a:extLst>
                    <a:ext uri="{9D8B030D-6E8A-4147-A177-3AD203B41FA5}">
                      <a16:colId xmlns:a16="http://schemas.microsoft.com/office/drawing/2014/main" val="3489931765"/>
                    </a:ext>
                  </a:extLst>
                </a:gridCol>
                <a:gridCol w="935339">
                  <a:extLst>
                    <a:ext uri="{9D8B030D-6E8A-4147-A177-3AD203B41FA5}">
                      <a16:colId xmlns:a16="http://schemas.microsoft.com/office/drawing/2014/main" val="3731027061"/>
                    </a:ext>
                  </a:extLst>
                </a:gridCol>
                <a:gridCol w="3944345">
                  <a:extLst>
                    <a:ext uri="{9D8B030D-6E8A-4147-A177-3AD203B41FA5}">
                      <a16:colId xmlns:a16="http://schemas.microsoft.com/office/drawing/2014/main" val="1784324389"/>
                    </a:ext>
                  </a:extLst>
                </a:gridCol>
              </a:tblGrid>
              <a:tr h="490357">
                <a:tc>
                  <a:txBody>
                    <a:bodyPr/>
                    <a:lstStyle/>
                    <a:p>
                      <a:pPr>
                        <a:buNone/>
                      </a:pPr>
                      <a:r>
                        <a:rPr lang="en-ID" sz="800" b="1">
                          <a:solidFill>
                            <a:srgbClr val="000000"/>
                          </a:solidFill>
                          <a:effectLst/>
                          <a:latin typeface="Helvetica Neue" panose="02000503000000020004" pitchFamily="2" charset="0"/>
                        </a:rPr>
                        <a:t>GISAID_Country</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b="1">
                          <a:solidFill>
                            <a:srgbClr val="000000"/>
                          </a:solidFill>
                          <a:effectLst/>
                          <a:latin typeface="Helvetica Neue" panose="02000503000000020004" pitchFamily="2" charset="0"/>
                        </a:rPr>
                        <a:t>FluNet_Country</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Collection_Year_Month</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Flunet_ISO_WEEK_STARTDATE</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#GISAID_Samples</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#FluNet_Cases</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#FluNet_Cases/#GISAID_Samples</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200_days_#FluNet_Cases/#GISAID_Samples</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Smoothed_#FluNet_Cases/#GISAID_Samples</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200_days_smoothed_#FluNet_Cases/#GISAID_Samples</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a:solidFill>
                            <a:srgbClr val="000000"/>
                          </a:solidFill>
                          <a:effectLst/>
                          <a:latin typeface="Helvetica Neue" panose="02000503000000020004" pitchFamily="2" charset="0"/>
                        </a:rPr>
                        <a:t>Yearly_Median_#FluNet_Cases/#GISAID_Samples</a:t>
                      </a:r>
                      <a:endParaRPr lang="en-ID" sz="800" b="1">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dirty="0" err="1">
                          <a:solidFill>
                            <a:srgbClr val="000000"/>
                          </a:solidFill>
                          <a:effectLst/>
                          <a:latin typeface="Helvetica Neue" panose="02000503000000020004" pitchFamily="2" charset="0"/>
                        </a:rPr>
                        <a:t>Accession_IDs</a:t>
                      </a:r>
                      <a:endParaRPr lang="en-ID" sz="800" b="1"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9835260"/>
                  </a:ext>
                </a:extLst>
              </a:tr>
            </a:tbl>
          </a:graphicData>
        </a:graphic>
      </p:graphicFrame>
      <p:sp>
        <p:nvSpPr>
          <p:cNvPr id="26" name="TextBox 25">
            <a:extLst>
              <a:ext uri="{FF2B5EF4-FFF2-40B4-BE49-F238E27FC236}">
                <a16:creationId xmlns:a16="http://schemas.microsoft.com/office/drawing/2014/main" id="{8C7A7E8F-5096-DDFD-0929-51F94E85EC6D}"/>
              </a:ext>
            </a:extLst>
          </p:cNvPr>
          <p:cNvSpPr txBox="1"/>
          <p:nvPr/>
        </p:nvSpPr>
        <p:spPr>
          <a:xfrm>
            <a:off x="275155" y="1321356"/>
            <a:ext cx="2816960" cy="369332"/>
          </a:xfrm>
          <a:prstGeom prst="rect">
            <a:avLst/>
          </a:prstGeom>
          <a:noFill/>
        </p:spPr>
        <p:txBody>
          <a:bodyPr wrap="square" rtlCol="0">
            <a:spAutoFit/>
          </a:bodyPr>
          <a:lstStyle/>
          <a:p>
            <a:r>
              <a:rPr lang="en-US" b="1" dirty="0"/>
              <a:t>Monthly</a:t>
            </a:r>
            <a:r>
              <a:rPr lang="en-US" dirty="0"/>
              <a:t> </a:t>
            </a:r>
            <a:r>
              <a:rPr lang="en-US" b="1" dirty="0"/>
              <a:t>Snapshot</a:t>
            </a:r>
          </a:p>
        </p:txBody>
      </p:sp>
      <p:sp>
        <p:nvSpPr>
          <p:cNvPr id="28" name="TextBox 27">
            <a:extLst>
              <a:ext uri="{FF2B5EF4-FFF2-40B4-BE49-F238E27FC236}">
                <a16:creationId xmlns:a16="http://schemas.microsoft.com/office/drawing/2014/main" id="{92E6E424-D7B5-6FB3-BE18-A73B189199ED}"/>
              </a:ext>
            </a:extLst>
          </p:cNvPr>
          <p:cNvSpPr txBox="1"/>
          <p:nvPr/>
        </p:nvSpPr>
        <p:spPr>
          <a:xfrm>
            <a:off x="275155" y="3244334"/>
            <a:ext cx="6098458" cy="369332"/>
          </a:xfrm>
          <a:prstGeom prst="rect">
            <a:avLst/>
          </a:prstGeom>
          <a:noFill/>
        </p:spPr>
        <p:txBody>
          <a:bodyPr wrap="square">
            <a:spAutoFit/>
          </a:bodyPr>
          <a:lstStyle/>
          <a:p>
            <a:r>
              <a:rPr lang="en-US" b="1" dirty="0"/>
              <a:t>200-Days Moving Window Technique</a:t>
            </a:r>
          </a:p>
        </p:txBody>
      </p:sp>
      <p:graphicFrame>
        <p:nvGraphicFramePr>
          <p:cNvPr id="29" name="Table 28">
            <a:extLst>
              <a:ext uri="{FF2B5EF4-FFF2-40B4-BE49-F238E27FC236}">
                <a16:creationId xmlns:a16="http://schemas.microsoft.com/office/drawing/2014/main" id="{AE06BB2D-D36B-AD82-2B3A-FE9E2F1C030F}"/>
              </a:ext>
            </a:extLst>
          </p:cNvPr>
          <p:cNvGraphicFramePr>
            <a:graphicFrameLocks noGrp="1"/>
          </p:cNvGraphicFramePr>
          <p:nvPr>
            <p:extLst>
              <p:ext uri="{D42A27DB-BD31-4B8C-83A1-F6EECF244321}">
                <p14:modId xmlns:p14="http://schemas.microsoft.com/office/powerpoint/2010/main" val="955931854"/>
              </p:ext>
            </p:extLst>
          </p:nvPr>
        </p:nvGraphicFramePr>
        <p:xfrm>
          <a:off x="383440" y="3736321"/>
          <a:ext cx="10749642" cy="275682"/>
        </p:xfrm>
        <a:graphic>
          <a:graphicData uri="http://schemas.openxmlformats.org/drawingml/2006/table">
            <a:tbl>
              <a:tblPr/>
              <a:tblGrid>
                <a:gridCol w="313294">
                  <a:extLst>
                    <a:ext uri="{9D8B030D-6E8A-4147-A177-3AD203B41FA5}">
                      <a16:colId xmlns:a16="http://schemas.microsoft.com/office/drawing/2014/main" val="3805107199"/>
                    </a:ext>
                  </a:extLst>
                </a:gridCol>
                <a:gridCol w="301087">
                  <a:extLst>
                    <a:ext uri="{9D8B030D-6E8A-4147-A177-3AD203B41FA5}">
                      <a16:colId xmlns:a16="http://schemas.microsoft.com/office/drawing/2014/main" val="1220755239"/>
                    </a:ext>
                  </a:extLst>
                </a:gridCol>
                <a:gridCol w="447562">
                  <a:extLst>
                    <a:ext uri="{9D8B030D-6E8A-4147-A177-3AD203B41FA5}">
                      <a16:colId xmlns:a16="http://schemas.microsoft.com/office/drawing/2014/main" val="1130778268"/>
                    </a:ext>
                  </a:extLst>
                </a:gridCol>
                <a:gridCol w="606244">
                  <a:extLst>
                    <a:ext uri="{9D8B030D-6E8A-4147-A177-3AD203B41FA5}">
                      <a16:colId xmlns:a16="http://schemas.microsoft.com/office/drawing/2014/main" val="1525532047"/>
                    </a:ext>
                  </a:extLst>
                </a:gridCol>
                <a:gridCol w="349912">
                  <a:extLst>
                    <a:ext uri="{9D8B030D-6E8A-4147-A177-3AD203B41FA5}">
                      <a16:colId xmlns:a16="http://schemas.microsoft.com/office/drawing/2014/main" val="1380059352"/>
                    </a:ext>
                  </a:extLst>
                </a:gridCol>
                <a:gridCol w="288882">
                  <a:extLst>
                    <a:ext uri="{9D8B030D-6E8A-4147-A177-3AD203B41FA5}">
                      <a16:colId xmlns:a16="http://schemas.microsoft.com/office/drawing/2014/main" val="2375750485"/>
                    </a:ext>
                  </a:extLst>
                </a:gridCol>
                <a:gridCol w="655069">
                  <a:extLst>
                    <a:ext uri="{9D8B030D-6E8A-4147-A177-3AD203B41FA5}">
                      <a16:colId xmlns:a16="http://schemas.microsoft.com/office/drawing/2014/main" val="1746579052"/>
                    </a:ext>
                  </a:extLst>
                </a:gridCol>
                <a:gridCol w="854438">
                  <a:extLst>
                    <a:ext uri="{9D8B030D-6E8A-4147-A177-3AD203B41FA5}">
                      <a16:colId xmlns:a16="http://schemas.microsoft.com/office/drawing/2014/main" val="2425935709"/>
                    </a:ext>
                  </a:extLst>
                </a:gridCol>
                <a:gridCol w="874782">
                  <a:extLst>
                    <a:ext uri="{9D8B030D-6E8A-4147-A177-3AD203B41FA5}">
                      <a16:colId xmlns:a16="http://schemas.microsoft.com/office/drawing/2014/main" val="1574187952"/>
                    </a:ext>
                  </a:extLst>
                </a:gridCol>
                <a:gridCol w="1070082">
                  <a:extLst>
                    <a:ext uri="{9D8B030D-6E8A-4147-A177-3AD203B41FA5}">
                      <a16:colId xmlns:a16="http://schemas.microsoft.com/office/drawing/2014/main" val="2938375869"/>
                    </a:ext>
                  </a:extLst>
                </a:gridCol>
                <a:gridCol w="956157">
                  <a:extLst>
                    <a:ext uri="{9D8B030D-6E8A-4147-A177-3AD203B41FA5}">
                      <a16:colId xmlns:a16="http://schemas.microsoft.com/office/drawing/2014/main" val="1000446573"/>
                    </a:ext>
                  </a:extLst>
                </a:gridCol>
                <a:gridCol w="4032133">
                  <a:extLst>
                    <a:ext uri="{9D8B030D-6E8A-4147-A177-3AD203B41FA5}">
                      <a16:colId xmlns:a16="http://schemas.microsoft.com/office/drawing/2014/main" val="4000518490"/>
                    </a:ext>
                  </a:extLst>
                </a:gridCol>
              </a:tblGrid>
              <a:tr h="261099">
                <a:tc>
                  <a:txBody>
                    <a:bodyPr/>
                    <a:lstStyle/>
                    <a:p>
                      <a:pPr>
                        <a:buNone/>
                      </a:pPr>
                      <a:r>
                        <a:rPr lang="en-ID" sz="800" b="1">
                          <a:solidFill>
                            <a:srgbClr val="000000"/>
                          </a:solidFill>
                          <a:effectLst/>
                          <a:latin typeface="Helvetica Neue" panose="02000503000000020004" pitchFamily="2" charset="0"/>
                        </a:rPr>
                        <a:t>china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china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2025-07</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2025-07-28</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82.0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dirty="0">
                          <a:solidFill>
                            <a:srgbClr val="000000"/>
                          </a:solidFill>
                          <a:effectLst/>
                          <a:highlight>
                            <a:srgbClr val="FFFF00"/>
                          </a:highlight>
                          <a:latin typeface="Helvetica Neue" panose="02000503000000020004" pitchFamily="2" charset="0"/>
                        </a:rPr>
                        <a:t>2126.0555555555557</a:t>
                      </a:r>
                      <a:endParaRPr lang="en-ID" sz="800" b="1" dirty="0">
                        <a:effectLst/>
                        <a:highlight>
                          <a:srgbClr val="FFFF00"/>
                        </a:highligh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211.691543880423</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1632.3353836250978</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br>
                        <a:rPr lang="en-ID" sz="800" dirty="0">
                          <a:effectLst/>
                          <a:latin typeface="Helvetica" pitchFamily="2" charset="0"/>
                        </a:rPr>
                      </a:br>
                      <a:endParaRPr lang="en-ID" sz="800" dirty="0">
                        <a:effectLst/>
                        <a:latin typeface="Helvetica" pitchFamily="2" charset="0"/>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545389"/>
                  </a:ext>
                </a:extLst>
              </a:tr>
            </a:tbl>
          </a:graphicData>
        </a:graphic>
      </p:graphicFrame>
      <p:graphicFrame>
        <p:nvGraphicFramePr>
          <p:cNvPr id="30" name="Table 29">
            <a:extLst>
              <a:ext uri="{FF2B5EF4-FFF2-40B4-BE49-F238E27FC236}">
                <a16:creationId xmlns:a16="http://schemas.microsoft.com/office/drawing/2014/main" id="{47D3B35E-4BF9-C9DE-2148-85A9209C8A93}"/>
              </a:ext>
            </a:extLst>
          </p:cNvPr>
          <p:cNvGraphicFramePr>
            <a:graphicFrameLocks noGrp="1"/>
          </p:cNvGraphicFramePr>
          <p:nvPr>
            <p:extLst>
              <p:ext uri="{D42A27DB-BD31-4B8C-83A1-F6EECF244321}">
                <p14:modId xmlns:p14="http://schemas.microsoft.com/office/powerpoint/2010/main" val="1461632683"/>
              </p:ext>
            </p:extLst>
          </p:nvPr>
        </p:nvGraphicFramePr>
        <p:xfrm>
          <a:off x="383440" y="4123135"/>
          <a:ext cx="10749642" cy="275682"/>
        </p:xfrm>
        <a:graphic>
          <a:graphicData uri="http://schemas.openxmlformats.org/drawingml/2006/table">
            <a:tbl>
              <a:tblPr/>
              <a:tblGrid>
                <a:gridCol w="313294">
                  <a:extLst>
                    <a:ext uri="{9D8B030D-6E8A-4147-A177-3AD203B41FA5}">
                      <a16:colId xmlns:a16="http://schemas.microsoft.com/office/drawing/2014/main" val="1904145653"/>
                    </a:ext>
                  </a:extLst>
                </a:gridCol>
                <a:gridCol w="301087">
                  <a:extLst>
                    <a:ext uri="{9D8B030D-6E8A-4147-A177-3AD203B41FA5}">
                      <a16:colId xmlns:a16="http://schemas.microsoft.com/office/drawing/2014/main" val="3005621175"/>
                    </a:ext>
                  </a:extLst>
                </a:gridCol>
                <a:gridCol w="447562">
                  <a:extLst>
                    <a:ext uri="{9D8B030D-6E8A-4147-A177-3AD203B41FA5}">
                      <a16:colId xmlns:a16="http://schemas.microsoft.com/office/drawing/2014/main" val="1897090693"/>
                    </a:ext>
                  </a:extLst>
                </a:gridCol>
                <a:gridCol w="606244">
                  <a:extLst>
                    <a:ext uri="{9D8B030D-6E8A-4147-A177-3AD203B41FA5}">
                      <a16:colId xmlns:a16="http://schemas.microsoft.com/office/drawing/2014/main" val="3379775688"/>
                    </a:ext>
                  </a:extLst>
                </a:gridCol>
                <a:gridCol w="349912">
                  <a:extLst>
                    <a:ext uri="{9D8B030D-6E8A-4147-A177-3AD203B41FA5}">
                      <a16:colId xmlns:a16="http://schemas.microsoft.com/office/drawing/2014/main" val="2619114063"/>
                    </a:ext>
                  </a:extLst>
                </a:gridCol>
                <a:gridCol w="288882">
                  <a:extLst>
                    <a:ext uri="{9D8B030D-6E8A-4147-A177-3AD203B41FA5}">
                      <a16:colId xmlns:a16="http://schemas.microsoft.com/office/drawing/2014/main" val="3673319499"/>
                    </a:ext>
                  </a:extLst>
                </a:gridCol>
                <a:gridCol w="655069">
                  <a:extLst>
                    <a:ext uri="{9D8B030D-6E8A-4147-A177-3AD203B41FA5}">
                      <a16:colId xmlns:a16="http://schemas.microsoft.com/office/drawing/2014/main" val="421316601"/>
                    </a:ext>
                  </a:extLst>
                </a:gridCol>
                <a:gridCol w="854438">
                  <a:extLst>
                    <a:ext uri="{9D8B030D-6E8A-4147-A177-3AD203B41FA5}">
                      <a16:colId xmlns:a16="http://schemas.microsoft.com/office/drawing/2014/main" val="2933485003"/>
                    </a:ext>
                  </a:extLst>
                </a:gridCol>
                <a:gridCol w="874782">
                  <a:extLst>
                    <a:ext uri="{9D8B030D-6E8A-4147-A177-3AD203B41FA5}">
                      <a16:colId xmlns:a16="http://schemas.microsoft.com/office/drawing/2014/main" val="567437888"/>
                    </a:ext>
                  </a:extLst>
                </a:gridCol>
                <a:gridCol w="1070082">
                  <a:extLst>
                    <a:ext uri="{9D8B030D-6E8A-4147-A177-3AD203B41FA5}">
                      <a16:colId xmlns:a16="http://schemas.microsoft.com/office/drawing/2014/main" val="2942653850"/>
                    </a:ext>
                  </a:extLst>
                </a:gridCol>
                <a:gridCol w="956157">
                  <a:extLst>
                    <a:ext uri="{9D8B030D-6E8A-4147-A177-3AD203B41FA5}">
                      <a16:colId xmlns:a16="http://schemas.microsoft.com/office/drawing/2014/main" val="3560567418"/>
                    </a:ext>
                  </a:extLst>
                </a:gridCol>
                <a:gridCol w="4032133">
                  <a:extLst>
                    <a:ext uri="{9D8B030D-6E8A-4147-A177-3AD203B41FA5}">
                      <a16:colId xmlns:a16="http://schemas.microsoft.com/office/drawing/2014/main" val="3486533146"/>
                    </a:ext>
                  </a:extLst>
                </a:gridCol>
              </a:tblGrid>
              <a:tr h="261099">
                <a:tc>
                  <a:txBody>
                    <a:bodyPr/>
                    <a:lstStyle/>
                    <a:p>
                      <a:pPr>
                        <a:buNone/>
                      </a:pPr>
                      <a:r>
                        <a:rPr lang="en-ID" sz="800" b="1">
                          <a:solidFill>
                            <a:srgbClr val="000000"/>
                          </a:solidFill>
                          <a:effectLst/>
                          <a:latin typeface="Helvetica Neue" panose="02000503000000020004" pitchFamily="2" charset="0"/>
                        </a:rPr>
                        <a:t>iran</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iran</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2025-05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2025-05-26</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31.0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330.0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39.557950510851946</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244.8465638747987</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br>
                        <a:rPr lang="en-ID" sz="800" dirty="0">
                          <a:effectLst/>
                          <a:latin typeface="Helvetica" pitchFamily="2" charset="0"/>
                        </a:rPr>
                      </a:br>
                      <a:endParaRPr lang="en-ID" sz="800" dirty="0">
                        <a:effectLst/>
                        <a:latin typeface="Helvetica" pitchFamily="2" charset="0"/>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3451470"/>
                  </a:ext>
                </a:extLst>
              </a:tr>
            </a:tbl>
          </a:graphicData>
        </a:graphic>
      </p:graphicFrame>
      <p:sp>
        <p:nvSpPr>
          <p:cNvPr id="31" name="TextBox 30">
            <a:extLst>
              <a:ext uri="{FF2B5EF4-FFF2-40B4-BE49-F238E27FC236}">
                <a16:creationId xmlns:a16="http://schemas.microsoft.com/office/drawing/2014/main" id="{95CA138B-7200-1D91-CA29-CCA918D237C7}"/>
              </a:ext>
            </a:extLst>
          </p:cNvPr>
          <p:cNvSpPr txBox="1"/>
          <p:nvPr/>
        </p:nvSpPr>
        <p:spPr>
          <a:xfrm>
            <a:off x="383439" y="4647790"/>
            <a:ext cx="10749641" cy="1200329"/>
          </a:xfrm>
          <a:prstGeom prst="rect">
            <a:avLst/>
          </a:prstGeom>
          <a:noFill/>
        </p:spPr>
        <p:txBody>
          <a:bodyPr wrap="square" rtlCol="0">
            <a:spAutoFit/>
          </a:bodyPr>
          <a:lstStyle/>
          <a:p>
            <a:r>
              <a:rPr lang="en-US" dirty="0"/>
              <a:t>*The collective average of 30+ data points (weekly basis) or equivalent to -200 days before the end date of 2025-07 and 2025-05 in China and Iran respectively, have particularly shown that the GISAID sampling is severely under-represented with respect to the upsurging case counts (detected by </a:t>
            </a:r>
            <a:r>
              <a:rPr lang="en-US" dirty="0" err="1"/>
              <a:t>FluNet</a:t>
            </a:r>
            <a:r>
              <a:rPr lang="en-US" dirty="0"/>
              <a:t>) – marked by the ‘#</a:t>
            </a:r>
            <a:r>
              <a:rPr lang="en-US" dirty="0" err="1"/>
              <a:t>GISAID_Samples</a:t>
            </a:r>
            <a:r>
              <a:rPr lang="en-US" dirty="0"/>
              <a:t>’ = 0</a:t>
            </a:r>
          </a:p>
        </p:txBody>
      </p:sp>
    </p:spTree>
    <p:extLst>
      <p:ext uri="{BB962C8B-B14F-4D97-AF65-F5344CB8AC3E}">
        <p14:creationId xmlns:p14="http://schemas.microsoft.com/office/powerpoint/2010/main" val="2847439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B2E16-7627-726C-6AA0-F6EFBD23F7A9}"/>
            </a:ext>
          </a:extLst>
        </p:cNvPr>
        <p:cNvGrpSpPr/>
        <p:nvPr/>
      </p:nvGrpSpPr>
      <p:grpSpPr>
        <a:xfrm>
          <a:off x="0" y="0"/>
          <a:ext cx="0" cy="0"/>
          <a:chOff x="0" y="0"/>
          <a:chExt cx="0" cy="0"/>
        </a:xfrm>
      </p:grpSpPr>
      <p:pic>
        <p:nvPicPr>
          <p:cNvPr id="7" name="Content Placeholder 6" descr="A graph of different colored lines&#10;&#10;AI-generated content may be incorrect.">
            <a:extLst>
              <a:ext uri="{FF2B5EF4-FFF2-40B4-BE49-F238E27FC236}">
                <a16:creationId xmlns:a16="http://schemas.microsoft.com/office/drawing/2014/main" id="{64DE114B-D5C5-17C5-E599-6925768D168C}"/>
              </a:ext>
            </a:extLst>
          </p:cNvPr>
          <p:cNvPicPr>
            <a:picLocks noGrp="1" noChangeAspect="1"/>
          </p:cNvPicPr>
          <p:nvPr>
            <p:ph idx="1"/>
          </p:nvPr>
        </p:nvPicPr>
        <p:blipFill>
          <a:blip r:embed="rId3"/>
          <a:srcRect r="927"/>
          <a:stretch>
            <a:fillRect/>
          </a:stretch>
        </p:blipFill>
        <p:spPr>
          <a:xfrm>
            <a:off x="432346" y="1370012"/>
            <a:ext cx="11508642" cy="5122863"/>
          </a:xfrm>
        </p:spPr>
      </p:pic>
      <p:sp>
        <p:nvSpPr>
          <p:cNvPr id="2" name="Title 1">
            <a:extLst>
              <a:ext uri="{FF2B5EF4-FFF2-40B4-BE49-F238E27FC236}">
                <a16:creationId xmlns:a16="http://schemas.microsoft.com/office/drawing/2014/main" id="{F08697AF-CD99-F916-2CEC-37511DC79E9E}"/>
              </a:ext>
            </a:extLst>
          </p:cNvPr>
          <p:cNvSpPr>
            <a:spLocks noGrp="1"/>
          </p:cNvSpPr>
          <p:nvPr>
            <p:ph type="title"/>
          </p:nvPr>
        </p:nvSpPr>
        <p:spPr/>
        <p:txBody>
          <a:bodyPr>
            <a:normAutofit/>
          </a:bodyPr>
          <a:lstStyle/>
          <a:p>
            <a:r>
              <a:rPr lang="en-US" sz="2400" dirty="0"/>
              <a:t>RESULTS – AH3 or A/H3N2 (Monthly Snapshot)</a:t>
            </a:r>
          </a:p>
        </p:txBody>
      </p:sp>
      <p:sp>
        <p:nvSpPr>
          <p:cNvPr id="9" name="TextBox 8">
            <a:extLst>
              <a:ext uri="{FF2B5EF4-FFF2-40B4-BE49-F238E27FC236}">
                <a16:creationId xmlns:a16="http://schemas.microsoft.com/office/drawing/2014/main" id="{27B6062F-5FA7-8E45-6733-E86DCFE27A90}"/>
              </a:ext>
            </a:extLst>
          </p:cNvPr>
          <p:cNvSpPr txBox="1"/>
          <p:nvPr/>
        </p:nvSpPr>
        <p:spPr>
          <a:xfrm>
            <a:off x="6972946" y="1703755"/>
            <a:ext cx="6098720" cy="369332"/>
          </a:xfrm>
          <a:prstGeom prst="rect">
            <a:avLst/>
          </a:prstGeom>
          <a:noFill/>
        </p:spPr>
        <p:txBody>
          <a:bodyPr wrap="square">
            <a:spAutoFit/>
          </a:bodyPr>
          <a:lstStyle/>
          <a:p>
            <a:r>
              <a:rPr lang="en-US" b="1" dirty="0">
                <a:solidFill>
                  <a:srgbClr val="0070C0"/>
                </a:solidFill>
              </a:rPr>
              <a:t>China (2024-01, 535.46)</a:t>
            </a:r>
            <a:endParaRPr lang="en-US" dirty="0"/>
          </a:p>
        </p:txBody>
      </p:sp>
      <p:sp>
        <p:nvSpPr>
          <p:cNvPr id="11" name="TextBox 10">
            <a:extLst>
              <a:ext uri="{FF2B5EF4-FFF2-40B4-BE49-F238E27FC236}">
                <a16:creationId xmlns:a16="http://schemas.microsoft.com/office/drawing/2014/main" id="{3874B83F-0600-AEA7-A75C-DCF12B51BB55}"/>
              </a:ext>
            </a:extLst>
          </p:cNvPr>
          <p:cNvSpPr txBox="1"/>
          <p:nvPr/>
        </p:nvSpPr>
        <p:spPr>
          <a:xfrm>
            <a:off x="6096000" y="2760196"/>
            <a:ext cx="6474940" cy="369332"/>
          </a:xfrm>
          <a:prstGeom prst="rect">
            <a:avLst/>
          </a:prstGeom>
          <a:noFill/>
        </p:spPr>
        <p:txBody>
          <a:bodyPr wrap="square">
            <a:spAutoFit/>
          </a:bodyPr>
          <a:lstStyle/>
          <a:p>
            <a:r>
              <a:rPr lang="en-US" b="1" dirty="0">
                <a:solidFill>
                  <a:srgbClr val="0070C0"/>
                </a:solidFill>
              </a:rPr>
              <a:t>Malaysia (2022-08, 354.91)</a:t>
            </a:r>
            <a:endParaRPr lang="en-US" dirty="0"/>
          </a:p>
        </p:txBody>
      </p:sp>
    </p:spTree>
    <p:extLst>
      <p:ext uri="{BB962C8B-B14F-4D97-AF65-F5344CB8AC3E}">
        <p14:creationId xmlns:p14="http://schemas.microsoft.com/office/powerpoint/2010/main" val="376053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B3499-62F3-9E4E-F445-CCEAA1B29A44}"/>
            </a:ext>
          </a:extLst>
        </p:cNvPr>
        <p:cNvGrpSpPr/>
        <p:nvPr/>
      </p:nvGrpSpPr>
      <p:grpSpPr>
        <a:xfrm>
          <a:off x="0" y="0"/>
          <a:ext cx="0" cy="0"/>
          <a:chOff x="0" y="0"/>
          <a:chExt cx="0" cy="0"/>
        </a:xfrm>
      </p:grpSpPr>
      <p:pic>
        <p:nvPicPr>
          <p:cNvPr id="7" name="Content Placeholder 6" descr="A graph showing different colored lines&#10;&#10;AI-generated content may be incorrect.">
            <a:extLst>
              <a:ext uri="{FF2B5EF4-FFF2-40B4-BE49-F238E27FC236}">
                <a16:creationId xmlns:a16="http://schemas.microsoft.com/office/drawing/2014/main" id="{18EDA257-EDBA-822A-6357-67A6E9D16F32}"/>
              </a:ext>
            </a:extLst>
          </p:cNvPr>
          <p:cNvPicPr>
            <a:picLocks noGrp="1" noChangeAspect="1"/>
          </p:cNvPicPr>
          <p:nvPr>
            <p:ph idx="1"/>
          </p:nvPr>
        </p:nvPicPr>
        <p:blipFill>
          <a:blip r:embed="rId3"/>
          <a:stretch>
            <a:fillRect/>
          </a:stretch>
        </p:blipFill>
        <p:spPr>
          <a:xfrm>
            <a:off x="100096" y="1322614"/>
            <a:ext cx="12091904" cy="5372100"/>
          </a:xfrm>
        </p:spPr>
      </p:pic>
      <p:sp>
        <p:nvSpPr>
          <p:cNvPr id="2" name="Title 1">
            <a:extLst>
              <a:ext uri="{FF2B5EF4-FFF2-40B4-BE49-F238E27FC236}">
                <a16:creationId xmlns:a16="http://schemas.microsoft.com/office/drawing/2014/main" id="{8D31C62D-228C-BD58-5A62-138210E72305}"/>
              </a:ext>
            </a:extLst>
          </p:cNvPr>
          <p:cNvSpPr>
            <a:spLocks noGrp="1"/>
          </p:cNvSpPr>
          <p:nvPr>
            <p:ph type="title"/>
          </p:nvPr>
        </p:nvSpPr>
        <p:spPr/>
        <p:txBody>
          <a:bodyPr>
            <a:normAutofit/>
          </a:bodyPr>
          <a:lstStyle/>
          <a:p>
            <a:r>
              <a:rPr lang="en-US" sz="2400" dirty="0"/>
              <a:t>RESULTS – AH3 or A/H3N2 (200-Days Moving Window Technique)</a:t>
            </a:r>
          </a:p>
        </p:txBody>
      </p:sp>
      <p:sp>
        <p:nvSpPr>
          <p:cNvPr id="9" name="TextBox 8">
            <a:extLst>
              <a:ext uri="{FF2B5EF4-FFF2-40B4-BE49-F238E27FC236}">
                <a16:creationId xmlns:a16="http://schemas.microsoft.com/office/drawing/2014/main" id="{8D2B46B6-2309-D178-0086-4AAE44E62AE1}"/>
              </a:ext>
            </a:extLst>
          </p:cNvPr>
          <p:cNvSpPr txBox="1"/>
          <p:nvPr/>
        </p:nvSpPr>
        <p:spPr>
          <a:xfrm>
            <a:off x="7187802" y="1690688"/>
            <a:ext cx="6137412" cy="369332"/>
          </a:xfrm>
          <a:prstGeom prst="rect">
            <a:avLst/>
          </a:prstGeom>
          <a:noFill/>
        </p:spPr>
        <p:txBody>
          <a:bodyPr wrap="square">
            <a:spAutoFit/>
          </a:bodyPr>
          <a:lstStyle/>
          <a:p>
            <a:r>
              <a:rPr lang="en-US" b="1" dirty="0">
                <a:solidFill>
                  <a:srgbClr val="0070C0"/>
                </a:solidFill>
              </a:rPr>
              <a:t>China (2024-05, 684.93)</a:t>
            </a:r>
            <a:endParaRPr lang="en-US" dirty="0"/>
          </a:p>
        </p:txBody>
      </p:sp>
      <p:sp>
        <p:nvSpPr>
          <p:cNvPr id="11" name="TextBox 10">
            <a:extLst>
              <a:ext uri="{FF2B5EF4-FFF2-40B4-BE49-F238E27FC236}">
                <a16:creationId xmlns:a16="http://schemas.microsoft.com/office/drawing/2014/main" id="{27FA323B-CDB3-BEB5-54AF-AC7AF6AE7035}"/>
              </a:ext>
            </a:extLst>
          </p:cNvPr>
          <p:cNvSpPr txBox="1"/>
          <p:nvPr/>
        </p:nvSpPr>
        <p:spPr>
          <a:xfrm>
            <a:off x="6884137" y="3348613"/>
            <a:ext cx="2822580" cy="369332"/>
          </a:xfrm>
          <a:prstGeom prst="rect">
            <a:avLst/>
          </a:prstGeom>
          <a:noFill/>
        </p:spPr>
        <p:txBody>
          <a:bodyPr wrap="square">
            <a:spAutoFit/>
          </a:bodyPr>
          <a:lstStyle/>
          <a:p>
            <a:r>
              <a:rPr lang="en-US" b="1" dirty="0">
                <a:solidFill>
                  <a:srgbClr val="0070C0"/>
                </a:solidFill>
              </a:rPr>
              <a:t>Iran (2023-04, 347.25)</a:t>
            </a:r>
            <a:endParaRPr lang="en-US" dirty="0"/>
          </a:p>
        </p:txBody>
      </p:sp>
    </p:spTree>
    <p:extLst>
      <p:ext uri="{BB962C8B-B14F-4D97-AF65-F5344CB8AC3E}">
        <p14:creationId xmlns:p14="http://schemas.microsoft.com/office/powerpoint/2010/main" val="12252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6866-EF6E-1084-DBAC-3D046E90A14D}"/>
              </a:ext>
            </a:extLst>
          </p:cNvPr>
          <p:cNvSpPr>
            <a:spLocks noGrp="1"/>
          </p:cNvSpPr>
          <p:nvPr>
            <p:ph type="title"/>
          </p:nvPr>
        </p:nvSpPr>
        <p:spPr/>
        <p:txBody>
          <a:bodyPr>
            <a:normAutofit/>
          </a:bodyPr>
          <a:lstStyle/>
          <a:p>
            <a:r>
              <a:rPr lang="en-US" sz="2400" dirty="0"/>
              <a:t>ANALYSIS – AH3 (A/H3N2)</a:t>
            </a:r>
          </a:p>
        </p:txBody>
      </p:sp>
      <p:graphicFrame>
        <p:nvGraphicFramePr>
          <p:cNvPr id="7" name="Content Placeholder 6">
            <a:extLst>
              <a:ext uri="{FF2B5EF4-FFF2-40B4-BE49-F238E27FC236}">
                <a16:creationId xmlns:a16="http://schemas.microsoft.com/office/drawing/2014/main" id="{2BAC19F8-C845-8703-7EAC-6DE0B9730914}"/>
              </a:ext>
            </a:extLst>
          </p:cNvPr>
          <p:cNvGraphicFramePr>
            <a:graphicFrameLocks noGrp="1"/>
          </p:cNvGraphicFramePr>
          <p:nvPr>
            <p:ph idx="1"/>
            <p:extLst>
              <p:ext uri="{D42A27DB-BD31-4B8C-83A1-F6EECF244321}">
                <p14:modId xmlns:p14="http://schemas.microsoft.com/office/powerpoint/2010/main" val="191732776"/>
              </p:ext>
            </p:extLst>
          </p:nvPr>
        </p:nvGraphicFramePr>
        <p:xfrm>
          <a:off x="634181" y="1586873"/>
          <a:ext cx="11090787" cy="1650224"/>
        </p:xfrm>
        <a:graphic>
          <a:graphicData uri="http://schemas.openxmlformats.org/drawingml/2006/table">
            <a:tbl>
              <a:tblPr/>
              <a:tblGrid>
                <a:gridCol w="323237">
                  <a:extLst>
                    <a:ext uri="{9D8B030D-6E8A-4147-A177-3AD203B41FA5}">
                      <a16:colId xmlns:a16="http://schemas.microsoft.com/office/drawing/2014/main" val="871594098"/>
                    </a:ext>
                  </a:extLst>
                </a:gridCol>
                <a:gridCol w="310642">
                  <a:extLst>
                    <a:ext uri="{9D8B030D-6E8A-4147-A177-3AD203B41FA5}">
                      <a16:colId xmlns:a16="http://schemas.microsoft.com/office/drawing/2014/main" val="4290929341"/>
                    </a:ext>
                  </a:extLst>
                </a:gridCol>
                <a:gridCol w="461766">
                  <a:extLst>
                    <a:ext uri="{9D8B030D-6E8A-4147-A177-3AD203B41FA5}">
                      <a16:colId xmlns:a16="http://schemas.microsoft.com/office/drawing/2014/main" val="3489285224"/>
                    </a:ext>
                  </a:extLst>
                </a:gridCol>
                <a:gridCol w="625484">
                  <a:extLst>
                    <a:ext uri="{9D8B030D-6E8A-4147-A177-3AD203B41FA5}">
                      <a16:colId xmlns:a16="http://schemas.microsoft.com/office/drawing/2014/main" val="2645794193"/>
                    </a:ext>
                  </a:extLst>
                </a:gridCol>
                <a:gridCol w="361017">
                  <a:extLst>
                    <a:ext uri="{9D8B030D-6E8A-4147-A177-3AD203B41FA5}">
                      <a16:colId xmlns:a16="http://schemas.microsoft.com/office/drawing/2014/main" val="2109553411"/>
                    </a:ext>
                  </a:extLst>
                </a:gridCol>
                <a:gridCol w="298050">
                  <a:extLst>
                    <a:ext uri="{9D8B030D-6E8A-4147-A177-3AD203B41FA5}">
                      <a16:colId xmlns:a16="http://schemas.microsoft.com/office/drawing/2014/main" val="3225606679"/>
                    </a:ext>
                  </a:extLst>
                </a:gridCol>
                <a:gridCol w="675858">
                  <a:extLst>
                    <a:ext uri="{9D8B030D-6E8A-4147-A177-3AD203B41FA5}">
                      <a16:colId xmlns:a16="http://schemas.microsoft.com/office/drawing/2014/main" val="688204695"/>
                    </a:ext>
                  </a:extLst>
                </a:gridCol>
                <a:gridCol w="881553">
                  <a:extLst>
                    <a:ext uri="{9D8B030D-6E8A-4147-A177-3AD203B41FA5}">
                      <a16:colId xmlns:a16="http://schemas.microsoft.com/office/drawing/2014/main" val="465764744"/>
                    </a:ext>
                  </a:extLst>
                </a:gridCol>
                <a:gridCol w="902544">
                  <a:extLst>
                    <a:ext uri="{9D8B030D-6E8A-4147-A177-3AD203B41FA5}">
                      <a16:colId xmlns:a16="http://schemas.microsoft.com/office/drawing/2014/main" val="2703647468"/>
                    </a:ext>
                  </a:extLst>
                </a:gridCol>
                <a:gridCol w="1104041">
                  <a:extLst>
                    <a:ext uri="{9D8B030D-6E8A-4147-A177-3AD203B41FA5}">
                      <a16:colId xmlns:a16="http://schemas.microsoft.com/office/drawing/2014/main" val="850471199"/>
                    </a:ext>
                  </a:extLst>
                </a:gridCol>
                <a:gridCol w="986501">
                  <a:extLst>
                    <a:ext uri="{9D8B030D-6E8A-4147-A177-3AD203B41FA5}">
                      <a16:colId xmlns:a16="http://schemas.microsoft.com/office/drawing/2014/main" val="2094125545"/>
                    </a:ext>
                  </a:extLst>
                </a:gridCol>
                <a:gridCol w="4160094">
                  <a:extLst>
                    <a:ext uri="{9D8B030D-6E8A-4147-A177-3AD203B41FA5}">
                      <a16:colId xmlns:a16="http://schemas.microsoft.com/office/drawing/2014/main" val="1952207930"/>
                    </a:ext>
                  </a:extLst>
                </a:gridCol>
              </a:tblGrid>
              <a:tr h="610283">
                <a:tc>
                  <a:txBody>
                    <a:bodyPr/>
                    <a:lstStyle/>
                    <a:p>
                      <a:pPr>
                        <a:buNone/>
                      </a:pPr>
                      <a:r>
                        <a:rPr lang="en-ID" sz="800" b="1">
                          <a:solidFill>
                            <a:srgbClr val="000000"/>
                          </a:solidFill>
                          <a:effectLst/>
                          <a:latin typeface="Helvetica Neue" panose="02000503000000020004" pitchFamily="2" charset="0"/>
                        </a:rPr>
                        <a:t>GISAID_Country</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FluNet_Country</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Collection_Year_Month</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Flunet_ISO_WEEK_STARTDATE</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#FluNet_Cases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200_days_#FluNet_Cases/#GISAID_Samples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Smoothed_#FluNet_Cases/#GISAID_Samples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200_days_smoothed_#FluNet_Cases/#GISAID_Samples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Yearly_Median_#FluNet_Cases/#GISAID_Samples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800" b="1">
                          <a:solidFill>
                            <a:srgbClr val="000000"/>
                          </a:solidFill>
                          <a:effectLst/>
                          <a:latin typeface="Helvetica Neue" panose="02000503000000020004" pitchFamily="2" charset="0"/>
                        </a:rPr>
                        <a:t>Accession_IDs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901327235"/>
                  </a:ext>
                </a:extLst>
              </a:tr>
              <a:tr h="1039941">
                <a:tc>
                  <a:txBody>
                    <a:bodyPr/>
                    <a:lstStyle/>
                    <a:p>
                      <a:pPr>
                        <a:buNone/>
                      </a:pPr>
                      <a:r>
                        <a:rPr lang="en-ID" sz="800" b="1" dirty="0" err="1">
                          <a:solidFill>
                            <a:srgbClr val="000000"/>
                          </a:solidFill>
                          <a:effectLst/>
                          <a:latin typeface="Helvetica Neue" panose="02000503000000020004" pitchFamily="2" charset="0"/>
                        </a:rPr>
                        <a:t>china</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china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2024-01</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2024-01-29</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20898.0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696.6</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828.5921786249081</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dirty="0">
                          <a:solidFill>
                            <a:srgbClr val="000000"/>
                          </a:solidFill>
                          <a:effectLst/>
                          <a:highlight>
                            <a:srgbClr val="FFFF00"/>
                          </a:highlight>
                          <a:latin typeface="Helvetica Neue" panose="02000503000000020004" pitchFamily="2" charset="0"/>
                        </a:rPr>
                        <a:t>535.4556745608235</a:t>
                      </a:r>
                      <a:endParaRPr lang="en-ID" sz="800" b="1" dirty="0">
                        <a:effectLst/>
                        <a:highlight>
                          <a:srgbClr val="FFFF00"/>
                        </a:highligh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446.83172529390896</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31.680555555555557</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EPI_ISL_18851508,EPI_ISL_18851540,EPI_ISL_18851541,EPI_ISL_18851542,EPI_ISL_18851543,EPI_ISL_18851544,EPI_ISL_18851545,EPI_ISL_18851546,EPI_ISL_18851547,EPI_ISL_18851548,EPI_ISL_19150980,EPI_ISL_19150981,EPI_ISL_19150984,EPI_ISL_19290969,EPI_ISL_19290970,EPI_ISL_19290972,EPI_ISL_19377021,EPI_ISL_19377024,EPI_ISL_19609695,EPI_ISL_19609696,EPI_ISL_19609697,EPI_ISL_19609698,EPI_ISL_19609699,EPI_ISL_19609700,EPI_ISL_19609701,EPI_ISL_19718438,EPI_ISL_19786486,EPI_ISL_19898144,EPI_ISL_19898145,EPI_ISL_19898146</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8645199"/>
                  </a:ext>
                </a:extLst>
              </a:tr>
            </a:tbl>
          </a:graphicData>
        </a:graphic>
      </p:graphicFrame>
      <p:graphicFrame>
        <p:nvGraphicFramePr>
          <p:cNvPr id="8" name="Table 7">
            <a:extLst>
              <a:ext uri="{FF2B5EF4-FFF2-40B4-BE49-F238E27FC236}">
                <a16:creationId xmlns:a16="http://schemas.microsoft.com/office/drawing/2014/main" id="{EA3C619F-D6B5-1530-1250-2EB5730CA2D1}"/>
              </a:ext>
            </a:extLst>
          </p:cNvPr>
          <p:cNvGraphicFramePr>
            <a:graphicFrameLocks noGrp="1"/>
          </p:cNvGraphicFramePr>
          <p:nvPr>
            <p:extLst>
              <p:ext uri="{D42A27DB-BD31-4B8C-83A1-F6EECF244321}">
                <p14:modId xmlns:p14="http://schemas.microsoft.com/office/powerpoint/2010/main" val="2243935025"/>
              </p:ext>
            </p:extLst>
          </p:nvPr>
        </p:nvGraphicFramePr>
        <p:xfrm>
          <a:off x="634180" y="3237097"/>
          <a:ext cx="11090787" cy="394388"/>
        </p:xfrm>
        <a:graphic>
          <a:graphicData uri="http://schemas.openxmlformats.org/drawingml/2006/table">
            <a:tbl>
              <a:tblPr/>
              <a:tblGrid>
                <a:gridCol w="323237">
                  <a:extLst>
                    <a:ext uri="{9D8B030D-6E8A-4147-A177-3AD203B41FA5}">
                      <a16:colId xmlns:a16="http://schemas.microsoft.com/office/drawing/2014/main" val="1222259245"/>
                    </a:ext>
                  </a:extLst>
                </a:gridCol>
                <a:gridCol w="310642">
                  <a:extLst>
                    <a:ext uri="{9D8B030D-6E8A-4147-A177-3AD203B41FA5}">
                      <a16:colId xmlns:a16="http://schemas.microsoft.com/office/drawing/2014/main" val="2011610381"/>
                    </a:ext>
                  </a:extLst>
                </a:gridCol>
                <a:gridCol w="461766">
                  <a:extLst>
                    <a:ext uri="{9D8B030D-6E8A-4147-A177-3AD203B41FA5}">
                      <a16:colId xmlns:a16="http://schemas.microsoft.com/office/drawing/2014/main" val="3449237253"/>
                    </a:ext>
                  </a:extLst>
                </a:gridCol>
                <a:gridCol w="625484">
                  <a:extLst>
                    <a:ext uri="{9D8B030D-6E8A-4147-A177-3AD203B41FA5}">
                      <a16:colId xmlns:a16="http://schemas.microsoft.com/office/drawing/2014/main" val="2693588953"/>
                    </a:ext>
                  </a:extLst>
                </a:gridCol>
                <a:gridCol w="361017">
                  <a:extLst>
                    <a:ext uri="{9D8B030D-6E8A-4147-A177-3AD203B41FA5}">
                      <a16:colId xmlns:a16="http://schemas.microsoft.com/office/drawing/2014/main" val="2394042081"/>
                    </a:ext>
                  </a:extLst>
                </a:gridCol>
                <a:gridCol w="298050">
                  <a:extLst>
                    <a:ext uri="{9D8B030D-6E8A-4147-A177-3AD203B41FA5}">
                      <a16:colId xmlns:a16="http://schemas.microsoft.com/office/drawing/2014/main" val="438172790"/>
                    </a:ext>
                  </a:extLst>
                </a:gridCol>
                <a:gridCol w="675859">
                  <a:extLst>
                    <a:ext uri="{9D8B030D-6E8A-4147-A177-3AD203B41FA5}">
                      <a16:colId xmlns:a16="http://schemas.microsoft.com/office/drawing/2014/main" val="1370812788"/>
                    </a:ext>
                  </a:extLst>
                </a:gridCol>
                <a:gridCol w="881553">
                  <a:extLst>
                    <a:ext uri="{9D8B030D-6E8A-4147-A177-3AD203B41FA5}">
                      <a16:colId xmlns:a16="http://schemas.microsoft.com/office/drawing/2014/main" val="3370886421"/>
                    </a:ext>
                  </a:extLst>
                </a:gridCol>
                <a:gridCol w="902543">
                  <a:extLst>
                    <a:ext uri="{9D8B030D-6E8A-4147-A177-3AD203B41FA5}">
                      <a16:colId xmlns:a16="http://schemas.microsoft.com/office/drawing/2014/main" val="2778113356"/>
                    </a:ext>
                  </a:extLst>
                </a:gridCol>
                <a:gridCol w="1104041">
                  <a:extLst>
                    <a:ext uri="{9D8B030D-6E8A-4147-A177-3AD203B41FA5}">
                      <a16:colId xmlns:a16="http://schemas.microsoft.com/office/drawing/2014/main" val="794247480"/>
                    </a:ext>
                  </a:extLst>
                </a:gridCol>
                <a:gridCol w="986501">
                  <a:extLst>
                    <a:ext uri="{9D8B030D-6E8A-4147-A177-3AD203B41FA5}">
                      <a16:colId xmlns:a16="http://schemas.microsoft.com/office/drawing/2014/main" val="1529177486"/>
                    </a:ext>
                  </a:extLst>
                </a:gridCol>
                <a:gridCol w="4160094">
                  <a:extLst>
                    <a:ext uri="{9D8B030D-6E8A-4147-A177-3AD203B41FA5}">
                      <a16:colId xmlns:a16="http://schemas.microsoft.com/office/drawing/2014/main" val="3115926512"/>
                    </a:ext>
                  </a:extLst>
                </a:gridCol>
              </a:tblGrid>
              <a:tr h="394388">
                <a:tc>
                  <a:txBody>
                    <a:bodyPr/>
                    <a:lstStyle/>
                    <a:p>
                      <a:pPr>
                        <a:buNone/>
                      </a:pPr>
                      <a:r>
                        <a:rPr lang="en-ID" sz="800" b="1" dirty="0" err="1">
                          <a:solidFill>
                            <a:srgbClr val="000000"/>
                          </a:solidFill>
                          <a:effectLst/>
                          <a:latin typeface="Helvetica Neue" panose="02000503000000020004" pitchFamily="2" charset="0"/>
                        </a:rPr>
                        <a:t>malaysia</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malaysia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2022-08</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2022-08-29</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859.0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429.5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164.5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dirty="0">
                          <a:solidFill>
                            <a:srgbClr val="000000"/>
                          </a:solidFill>
                          <a:effectLst/>
                          <a:highlight>
                            <a:srgbClr val="FFFF00"/>
                          </a:highlight>
                          <a:latin typeface="Helvetica Neue" panose="02000503000000020004" pitchFamily="2" charset="0"/>
                        </a:rPr>
                        <a:t>354.9135928113332</a:t>
                      </a:r>
                      <a:endParaRPr lang="en-ID" sz="800" b="1" dirty="0">
                        <a:effectLst/>
                        <a:highlight>
                          <a:srgbClr val="FFFF00"/>
                        </a:highligh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72.88625402439297</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8.31111111111111</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EPI_ISL_16613694,EPI_ISL_16613695</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9180464"/>
                  </a:ext>
                </a:extLst>
              </a:tr>
            </a:tbl>
          </a:graphicData>
        </a:graphic>
      </p:graphicFrame>
      <p:graphicFrame>
        <p:nvGraphicFramePr>
          <p:cNvPr id="9" name="Table 8">
            <a:extLst>
              <a:ext uri="{FF2B5EF4-FFF2-40B4-BE49-F238E27FC236}">
                <a16:creationId xmlns:a16="http://schemas.microsoft.com/office/drawing/2014/main" id="{1FF45A44-46C2-00F4-7447-40A9069CF230}"/>
              </a:ext>
            </a:extLst>
          </p:cNvPr>
          <p:cNvGraphicFramePr>
            <a:graphicFrameLocks noGrp="1"/>
          </p:cNvGraphicFramePr>
          <p:nvPr>
            <p:extLst>
              <p:ext uri="{D42A27DB-BD31-4B8C-83A1-F6EECF244321}">
                <p14:modId xmlns:p14="http://schemas.microsoft.com/office/powerpoint/2010/main" val="281215876"/>
              </p:ext>
            </p:extLst>
          </p:nvPr>
        </p:nvGraphicFramePr>
        <p:xfrm>
          <a:off x="634181" y="4163864"/>
          <a:ext cx="11090787" cy="753502"/>
        </p:xfrm>
        <a:graphic>
          <a:graphicData uri="http://schemas.openxmlformats.org/drawingml/2006/table">
            <a:tbl>
              <a:tblPr/>
              <a:tblGrid>
                <a:gridCol w="323237">
                  <a:extLst>
                    <a:ext uri="{9D8B030D-6E8A-4147-A177-3AD203B41FA5}">
                      <a16:colId xmlns:a16="http://schemas.microsoft.com/office/drawing/2014/main" val="3369478962"/>
                    </a:ext>
                  </a:extLst>
                </a:gridCol>
                <a:gridCol w="310642">
                  <a:extLst>
                    <a:ext uri="{9D8B030D-6E8A-4147-A177-3AD203B41FA5}">
                      <a16:colId xmlns:a16="http://schemas.microsoft.com/office/drawing/2014/main" val="3657346129"/>
                    </a:ext>
                  </a:extLst>
                </a:gridCol>
                <a:gridCol w="461766">
                  <a:extLst>
                    <a:ext uri="{9D8B030D-6E8A-4147-A177-3AD203B41FA5}">
                      <a16:colId xmlns:a16="http://schemas.microsoft.com/office/drawing/2014/main" val="4073760389"/>
                    </a:ext>
                  </a:extLst>
                </a:gridCol>
                <a:gridCol w="625484">
                  <a:extLst>
                    <a:ext uri="{9D8B030D-6E8A-4147-A177-3AD203B41FA5}">
                      <a16:colId xmlns:a16="http://schemas.microsoft.com/office/drawing/2014/main" val="1746820686"/>
                    </a:ext>
                  </a:extLst>
                </a:gridCol>
                <a:gridCol w="351544">
                  <a:extLst>
                    <a:ext uri="{9D8B030D-6E8A-4147-A177-3AD203B41FA5}">
                      <a16:colId xmlns:a16="http://schemas.microsoft.com/office/drawing/2014/main" val="2223334189"/>
                    </a:ext>
                  </a:extLst>
                </a:gridCol>
                <a:gridCol w="307523">
                  <a:extLst>
                    <a:ext uri="{9D8B030D-6E8A-4147-A177-3AD203B41FA5}">
                      <a16:colId xmlns:a16="http://schemas.microsoft.com/office/drawing/2014/main" val="624578743"/>
                    </a:ext>
                  </a:extLst>
                </a:gridCol>
                <a:gridCol w="675858">
                  <a:extLst>
                    <a:ext uri="{9D8B030D-6E8A-4147-A177-3AD203B41FA5}">
                      <a16:colId xmlns:a16="http://schemas.microsoft.com/office/drawing/2014/main" val="2930535746"/>
                    </a:ext>
                  </a:extLst>
                </a:gridCol>
                <a:gridCol w="881553">
                  <a:extLst>
                    <a:ext uri="{9D8B030D-6E8A-4147-A177-3AD203B41FA5}">
                      <a16:colId xmlns:a16="http://schemas.microsoft.com/office/drawing/2014/main" val="1031784626"/>
                    </a:ext>
                  </a:extLst>
                </a:gridCol>
                <a:gridCol w="902544">
                  <a:extLst>
                    <a:ext uri="{9D8B030D-6E8A-4147-A177-3AD203B41FA5}">
                      <a16:colId xmlns:a16="http://schemas.microsoft.com/office/drawing/2014/main" val="1926881675"/>
                    </a:ext>
                  </a:extLst>
                </a:gridCol>
                <a:gridCol w="1104041">
                  <a:extLst>
                    <a:ext uri="{9D8B030D-6E8A-4147-A177-3AD203B41FA5}">
                      <a16:colId xmlns:a16="http://schemas.microsoft.com/office/drawing/2014/main" val="4095675998"/>
                    </a:ext>
                  </a:extLst>
                </a:gridCol>
                <a:gridCol w="986501">
                  <a:extLst>
                    <a:ext uri="{9D8B030D-6E8A-4147-A177-3AD203B41FA5}">
                      <a16:colId xmlns:a16="http://schemas.microsoft.com/office/drawing/2014/main" val="421727151"/>
                    </a:ext>
                  </a:extLst>
                </a:gridCol>
                <a:gridCol w="4160094">
                  <a:extLst>
                    <a:ext uri="{9D8B030D-6E8A-4147-A177-3AD203B41FA5}">
                      <a16:colId xmlns:a16="http://schemas.microsoft.com/office/drawing/2014/main" val="3881265166"/>
                    </a:ext>
                  </a:extLst>
                </a:gridCol>
              </a:tblGrid>
              <a:tr h="753502">
                <a:tc>
                  <a:txBody>
                    <a:bodyPr/>
                    <a:lstStyle/>
                    <a:p>
                      <a:pPr>
                        <a:buNone/>
                      </a:pPr>
                      <a:r>
                        <a:rPr lang="en-ID" sz="800" b="1">
                          <a:solidFill>
                            <a:srgbClr val="000000"/>
                          </a:solidFill>
                          <a:effectLst/>
                          <a:latin typeface="Helvetica Neue" panose="02000503000000020004" pitchFamily="2" charset="0"/>
                        </a:rPr>
                        <a:t>china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china</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2024-05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2024-05-27</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18.0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605.0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33.611111111111114</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734.8709037300655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163.69795771846393</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dirty="0">
                          <a:solidFill>
                            <a:srgbClr val="000000"/>
                          </a:solidFill>
                          <a:effectLst/>
                          <a:highlight>
                            <a:srgbClr val="FFFF00"/>
                          </a:highlight>
                          <a:latin typeface="Helvetica Neue" panose="02000503000000020004" pitchFamily="2" charset="0"/>
                        </a:rPr>
                        <a:t>684.931505028218</a:t>
                      </a:r>
                      <a:endParaRPr lang="en-ID" sz="800" b="1" dirty="0">
                        <a:effectLst/>
                        <a:highlight>
                          <a:srgbClr val="FFFF00"/>
                        </a:highligh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31.680555555555557</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EPI_ISL_19291246,EPI_ISL_19291252,EPI_ISL_19291257,EPI_ISL_19291304,EPI_ISL_19373950,EPI_ISL_19373952,EPI_ISL_19373987,EPI_ISL_19373988,EPI_ISL_19373989,EPI_ISL_19373990,EPI_ISL_19373992,EPI_ISL_19373993,EPI_ISL_19373994,EPI_ISL_19373995,EPI_ISL_19373996,EPI_ISL_19373997,EPI_ISL_19373998,EPI_ISL_19609706</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2454613"/>
                  </a:ext>
                </a:extLst>
              </a:tr>
            </a:tbl>
          </a:graphicData>
        </a:graphic>
      </p:graphicFrame>
      <p:sp>
        <p:nvSpPr>
          <p:cNvPr id="11" name="TextBox 10">
            <a:extLst>
              <a:ext uri="{FF2B5EF4-FFF2-40B4-BE49-F238E27FC236}">
                <a16:creationId xmlns:a16="http://schemas.microsoft.com/office/drawing/2014/main" id="{65E39D5B-8F6C-A2D4-BA7A-54678108C65D}"/>
              </a:ext>
            </a:extLst>
          </p:cNvPr>
          <p:cNvSpPr txBox="1"/>
          <p:nvPr/>
        </p:nvSpPr>
        <p:spPr>
          <a:xfrm>
            <a:off x="550606" y="1217541"/>
            <a:ext cx="2497394" cy="369332"/>
          </a:xfrm>
          <a:prstGeom prst="rect">
            <a:avLst/>
          </a:prstGeom>
          <a:noFill/>
        </p:spPr>
        <p:txBody>
          <a:bodyPr wrap="square">
            <a:spAutoFit/>
          </a:bodyPr>
          <a:lstStyle/>
          <a:p>
            <a:r>
              <a:rPr lang="en-US" b="1" dirty="0"/>
              <a:t>Monthly</a:t>
            </a:r>
            <a:r>
              <a:rPr lang="en-US" dirty="0"/>
              <a:t> </a:t>
            </a:r>
            <a:r>
              <a:rPr lang="en-US" b="1" dirty="0"/>
              <a:t>Snapshot</a:t>
            </a:r>
          </a:p>
        </p:txBody>
      </p:sp>
      <p:sp>
        <p:nvSpPr>
          <p:cNvPr id="13" name="TextBox 12">
            <a:extLst>
              <a:ext uri="{FF2B5EF4-FFF2-40B4-BE49-F238E27FC236}">
                <a16:creationId xmlns:a16="http://schemas.microsoft.com/office/drawing/2014/main" id="{19F02ABD-C542-039D-2117-8C26531DDEBF}"/>
              </a:ext>
            </a:extLst>
          </p:cNvPr>
          <p:cNvSpPr txBox="1"/>
          <p:nvPr/>
        </p:nvSpPr>
        <p:spPr>
          <a:xfrm>
            <a:off x="550606" y="3794532"/>
            <a:ext cx="6100996" cy="369332"/>
          </a:xfrm>
          <a:prstGeom prst="rect">
            <a:avLst/>
          </a:prstGeom>
          <a:noFill/>
        </p:spPr>
        <p:txBody>
          <a:bodyPr wrap="square">
            <a:spAutoFit/>
          </a:bodyPr>
          <a:lstStyle/>
          <a:p>
            <a:r>
              <a:rPr lang="en-US" b="1" dirty="0"/>
              <a:t>200-Days Moving Window Technique</a:t>
            </a:r>
          </a:p>
        </p:txBody>
      </p:sp>
      <p:graphicFrame>
        <p:nvGraphicFramePr>
          <p:cNvPr id="14" name="Table 13">
            <a:extLst>
              <a:ext uri="{FF2B5EF4-FFF2-40B4-BE49-F238E27FC236}">
                <a16:creationId xmlns:a16="http://schemas.microsoft.com/office/drawing/2014/main" id="{C3DD492E-4A63-AD33-C957-7B12F327DC78}"/>
              </a:ext>
            </a:extLst>
          </p:cNvPr>
          <p:cNvGraphicFramePr>
            <a:graphicFrameLocks noGrp="1"/>
          </p:cNvGraphicFramePr>
          <p:nvPr>
            <p:extLst>
              <p:ext uri="{D42A27DB-BD31-4B8C-83A1-F6EECF244321}">
                <p14:modId xmlns:p14="http://schemas.microsoft.com/office/powerpoint/2010/main" val="133768481"/>
              </p:ext>
            </p:extLst>
          </p:nvPr>
        </p:nvGraphicFramePr>
        <p:xfrm>
          <a:off x="634180" y="4911224"/>
          <a:ext cx="11090787" cy="418271"/>
        </p:xfrm>
        <a:graphic>
          <a:graphicData uri="http://schemas.openxmlformats.org/drawingml/2006/table">
            <a:tbl>
              <a:tblPr/>
              <a:tblGrid>
                <a:gridCol w="323237">
                  <a:extLst>
                    <a:ext uri="{9D8B030D-6E8A-4147-A177-3AD203B41FA5}">
                      <a16:colId xmlns:a16="http://schemas.microsoft.com/office/drawing/2014/main" val="123971089"/>
                    </a:ext>
                  </a:extLst>
                </a:gridCol>
                <a:gridCol w="310642">
                  <a:extLst>
                    <a:ext uri="{9D8B030D-6E8A-4147-A177-3AD203B41FA5}">
                      <a16:colId xmlns:a16="http://schemas.microsoft.com/office/drawing/2014/main" val="3727911500"/>
                    </a:ext>
                  </a:extLst>
                </a:gridCol>
                <a:gridCol w="461766">
                  <a:extLst>
                    <a:ext uri="{9D8B030D-6E8A-4147-A177-3AD203B41FA5}">
                      <a16:colId xmlns:a16="http://schemas.microsoft.com/office/drawing/2014/main" val="72745628"/>
                    </a:ext>
                  </a:extLst>
                </a:gridCol>
                <a:gridCol w="625484">
                  <a:extLst>
                    <a:ext uri="{9D8B030D-6E8A-4147-A177-3AD203B41FA5}">
                      <a16:colId xmlns:a16="http://schemas.microsoft.com/office/drawing/2014/main" val="1575810262"/>
                    </a:ext>
                  </a:extLst>
                </a:gridCol>
                <a:gridCol w="361017">
                  <a:extLst>
                    <a:ext uri="{9D8B030D-6E8A-4147-A177-3AD203B41FA5}">
                      <a16:colId xmlns:a16="http://schemas.microsoft.com/office/drawing/2014/main" val="1489034409"/>
                    </a:ext>
                  </a:extLst>
                </a:gridCol>
                <a:gridCol w="298049">
                  <a:extLst>
                    <a:ext uri="{9D8B030D-6E8A-4147-A177-3AD203B41FA5}">
                      <a16:colId xmlns:a16="http://schemas.microsoft.com/office/drawing/2014/main" val="4225154843"/>
                    </a:ext>
                  </a:extLst>
                </a:gridCol>
                <a:gridCol w="675858">
                  <a:extLst>
                    <a:ext uri="{9D8B030D-6E8A-4147-A177-3AD203B41FA5}">
                      <a16:colId xmlns:a16="http://schemas.microsoft.com/office/drawing/2014/main" val="2509126731"/>
                    </a:ext>
                  </a:extLst>
                </a:gridCol>
                <a:gridCol w="881554">
                  <a:extLst>
                    <a:ext uri="{9D8B030D-6E8A-4147-A177-3AD203B41FA5}">
                      <a16:colId xmlns:a16="http://schemas.microsoft.com/office/drawing/2014/main" val="2367524985"/>
                    </a:ext>
                  </a:extLst>
                </a:gridCol>
                <a:gridCol w="902543">
                  <a:extLst>
                    <a:ext uri="{9D8B030D-6E8A-4147-A177-3AD203B41FA5}">
                      <a16:colId xmlns:a16="http://schemas.microsoft.com/office/drawing/2014/main" val="1555869277"/>
                    </a:ext>
                  </a:extLst>
                </a:gridCol>
                <a:gridCol w="1104041">
                  <a:extLst>
                    <a:ext uri="{9D8B030D-6E8A-4147-A177-3AD203B41FA5}">
                      <a16:colId xmlns:a16="http://schemas.microsoft.com/office/drawing/2014/main" val="1645972934"/>
                    </a:ext>
                  </a:extLst>
                </a:gridCol>
                <a:gridCol w="986501">
                  <a:extLst>
                    <a:ext uri="{9D8B030D-6E8A-4147-A177-3AD203B41FA5}">
                      <a16:colId xmlns:a16="http://schemas.microsoft.com/office/drawing/2014/main" val="2603795584"/>
                    </a:ext>
                  </a:extLst>
                </a:gridCol>
                <a:gridCol w="4160095">
                  <a:extLst>
                    <a:ext uri="{9D8B030D-6E8A-4147-A177-3AD203B41FA5}">
                      <a16:colId xmlns:a16="http://schemas.microsoft.com/office/drawing/2014/main" val="3047710753"/>
                    </a:ext>
                  </a:extLst>
                </a:gridCol>
              </a:tblGrid>
              <a:tr h="418271">
                <a:tc>
                  <a:txBody>
                    <a:bodyPr/>
                    <a:lstStyle/>
                    <a:p>
                      <a:pPr>
                        <a:buNone/>
                      </a:pPr>
                      <a:r>
                        <a:rPr lang="en-ID" sz="800" b="1">
                          <a:solidFill>
                            <a:srgbClr val="000000"/>
                          </a:solidFill>
                          <a:effectLst/>
                          <a:latin typeface="Helvetica Neue" panose="02000503000000020004" pitchFamily="2" charset="0"/>
                        </a:rPr>
                        <a:t>iran</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iran</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2023-04</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2023-04-24</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Helvetica Neue" panose="02000503000000020004" pitchFamily="2" charset="0"/>
                        </a:rPr>
                        <a:t>56.0</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600.0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11.86954574521805</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b="1" dirty="0">
                          <a:solidFill>
                            <a:srgbClr val="000000"/>
                          </a:solidFill>
                          <a:effectLst/>
                          <a:highlight>
                            <a:srgbClr val="FFFF00"/>
                          </a:highlight>
                          <a:latin typeface="Helvetica Neue" panose="02000503000000020004" pitchFamily="2" charset="0"/>
                        </a:rPr>
                        <a:t>347.24639733239144</a:t>
                      </a:r>
                      <a:endParaRPr lang="en-ID" sz="800" b="1" dirty="0">
                        <a:effectLst/>
                        <a:highlight>
                          <a:srgbClr val="FFFF00"/>
                        </a:highligh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0.0</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br>
                        <a:rPr lang="en-ID" sz="800" dirty="0">
                          <a:effectLst/>
                          <a:latin typeface="Helvetica" pitchFamily="2" charset="0"/>
                        </a:rPr>
                      </a:br>
                      <a:endParaRPr lang="en-ID" sz="800" dirty="0">
                        <a:effectLst/>
                        <a:latin typeface="Helvetica" pitchFamily="2" charset="0"/>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4283418"/>
                  </a:ext>
                </a:extLst>
              </a:tr>
            </a:tbl>
          </a:graphicData>
        </a:graphic>
      </p:graphicFrame>
      <p:sp>
        <p:nvSpPr>
          <p:cNvPr id="15" name="TextBox 14">
            <a:extLst>
              <a:ext uri="{FF2B5EF4-FFF2-40B4-BE49-F238E27FC236}">
                <a16:creationId xmlns:a16="http://schemas.microsoft.com/office/drawing/2014/main" id="{6AB2FD5B-9632-A1A4-3F93-ACBD823D367C}"/>
              </a:ext>
            </a:extLst>
          </p:cNvPr>
          <p:cNvSpPr txBox="1"/>
          <p:nvPr/>
        </p:nvSpPr>
        <p:spPr>
          <a:xfrm>
            <a:off x="550606" y="5387606"/>
            <a:ext cx="11174361" cy="1477328"/>
          </a:xfrm>
          <a:prstGeom prst="rect">
            <a:avLst/>
          </a:prstGeom>
          <a:noFill/>
        </p:spPr>
        <p:txBody>
          <a:bodyPr wrap="square" rtlCol="0">
            <a:spAutoFit/>
          </a:bodyPr>
          <a:lstStyle/>
          <a:p>
            <a:r>
              <a:rPr lang="en-US" dirty="0"/>
              <a:t>*'China’ is mutually under-sequenced with significantly lower values of ‘#</a:t>
            </a:r>
            <a:r>
              <a:rPr lang="en-US" dirty="0" err="1"/>
              <a:t>GISAID_Samples</a:t>
            </a:r>
            <a:r>
              <a:rPr lang="en-US" dirty="0"/>
              <a:t>’ in comparison to the #</a:t>
            </a:r>
            <a:r>
              <a:rPr lang="en-US" dirty="0" err="1"/>
              <a:t>FluNet_Cases</a:t>
            </a:r>
            <a:r>
              <a:rPr lang="en-US" dirty="0"/>
              <a:t> that blew up for both, (1) monthly snapshot and (2) 200-days moving window technique</a:t>
            </a:r>
          </a:p>
          <a:p>
            <a:r>
              <a:rPr lang="en-US" dirty="0"/>
              <a:t>*Further analysis can be done by excluding these outliers (causing significant fluctuations) in countries such as: China, Malaysia (does not show significant peaks in the 200-days), and Iran (with 0.0 sampling being done) from 2023-04 to -200 days prior</a:t>
            </a:r>
          </a:p>
        </p:txBody>
      </p:sp>
    </p:spTree>
    <p:extLst>
      <p:ext uri="{BB962C8B-B14F-4D97-AF65-F5344CB8AC3E}">
        <p14:creationId xmlns:p14="http://schemas.microsoft.com/office/powerpoint/2010/main" val="2287293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CD779-9C35-208B-21D9-497AB05EF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2C387C-FF6A-C2B6-0F52-B0AC19976258}"/>
              </a:ext>
            </a:extLst>
          </p:cNvPr>
          <p:cNvSpPr>
            <a:spLocks noGrp="1"/>
          </p:cNvSpPr>
          <p:nvPr>
            <p:ph type="title"/>
          </p:nvPr>
        </p:nvSpPr>
        <p:spPr/>
        <p:txBody>
          <a:bodyPr>
            <a:normAutofit/>
          </a:bodyPr>
          <a:lstStyle/>
          <a:p>
            <a:r>
              <a:rPr lang="en-US" sz="2400" dirty="0"/>
              <a:t>RESULTS – BVIC (Monthly Snapshot)</a:t>
            </a:r>
          </a:p>
        </p:txBody>
      </p:sp>
      <p:pic>
        <p:nvPicPr>
          <p:cNvPr id="10" name="Content Placeholder 9" descr="A graph of different colored lines&#10;&#10;AI-generated content may be incorrect.">
            <a:extLst>
              <a:ext uri="{FF2B5EF4-FFF2-40B4-BE49-F238E27FC236}">
                <a16:creationId xmlns:a16="http://schemas.microsoft.com/office/drawing/2014/main" id="{BFE026B9-3D8D-A345-0199-7F2596C7C2D9}"/>
              </a:ext>
            </a:extLst>
          </p:cNvPr>
          <p:cNvPicPr>
            <a:picLocks noGrp="1" noChangeAspect="1"/>
          </p:cNvPicPr>
          <p:nvPr>
            <p:ph idx="1"/>
          </p:nvPr>
        </p:nvPicPr>
        <p:blipFill>
          <a:blip r:embed="rId3"/>
          <a:stretch>
            <a:fillRect/>
          </a:stretch>
        </p:blipFill>
        <p:spPr>
          <a:xfrm>
            <a:off x="245719" y="1371601"/>
            <a:ext cx="11700562" cy="5121274"/>
          </a:xfrm>
        </p:spPr>
      </p:pic>
      <p:sp>
        <p:nvSpPr>
          <p:cNvPr id="13" name="TextBox 12">
            <a:extLst>
              <a:ext uri="{FF2B5EF4-FFF2-40B4-BE49-F238E27FC236}">
                <a16:creationId xmlns:a16="http://schemas.microsoft.com/office/drawing/2014/main" id="{86A54863-BA9A-C44C-E945-8E16316C7808}"/>
              </a:ext>
            </a:extLst>
          </p:cNvPr>
          <p:cNvSpPr txBox="1"/>
          <p:nvPr/>
        </p:nvSpPr>
        <p:spPr>
          <a:xfrm>
            <a:off x="7211123" y="2389387"/>
            <a:ext cx="6096000" cy="307777"/>
          </a:xfrm>
          <a:prstGeom prst="rect">
            <a:avLst/>
          </a:prstGeom>
          <a:noFill/>
        </p:spPr>
        <p:txBody>
          <a:bodyPr wrap="square">
            <a:spAutoFit/>
          </a:bodyPr>
          <a:lstStyle/>
          <a:p>
            <a:r>
              <a:rPr lang="en-US" sz="1400" b="1" dirty="0">
                <a:solidFill>
                  <a:srgbClr val="0070C0"/>
                </a:solidFill>
              </a:rPr>
              <a:t>Argentina (2022-11, 328.15)</a:t>
            </a:r>
            <a:endParaRPr lang="en-US" sz="1400" dirty="0"/>
          </a:p>
        </p:txBody>
      </p:sp>
      <p:sp>
        <p:nvSpPr>
          <p:cNvPr id="17" name="TextBox 16">
            <a:extLst>
              <a:ext uri="{FF2B5EF4-FFF2-40B4-BE49-F238E27FC236}">
                <a16:creationId xmlns:a16="http://schemas.microsoft.com/office/drawing/2014/main" id="{F8B3956C-13C1-2938-FD50-13618F4DA0CE}"/>
              </a:ext>
            </a:extLst>
          </p:cNvPr>
          <p:cNvSpPr txBox="1"/>
          <p:nvPr/>
        </p:nvSpPr>
        <p:spPr>
          <a:xfrm>
            <a:off x="8474915" y="3501362"/>
            <a:ext cx="2310206" cy="307777"/>
          </a:xfrm>
          <a:prstGeom prst="rect">
            <a:avLst/>
          </a:prstGeom>
          <a:noFill/>
        </p:spPr>
        <p:txBody>
          <a:bodyPr wrap="square">
            <a:spAutoFit/>
          </a:bodyPr>
          <a:lstStyle/>
          <a:p>
            <a:r>
              <a:rPr lang="en-US" sz="1400" b="1" dirty="0">
                <a:solidFill>
                  <a:srgbClr val="0070C0"/>
                </a:solidFill>
              </a:rPr>
              <a:t>Belgium (2023-03, 214.32)</a:t>
            </a:r>
            <a:endParaRPr lang="en-US" sz="1400" dirty="0"/>
          </a:p>
        </p:txBody>
      </p:sp>
      <p:sp>
        <p:nvSpPr>
          <p:cNvPr id="19" name="TextBox 18">
            <a:extLst>
              <a:ext uri="{FF2B5EF4-FFF2-40B4-BE49-F238E27FC236}">
                <a16:creationId xmlns:a16="http://schemas.microsoft.com/office/drawing/2014/main" id="{36864F66-BC55-FE14-7555-913BABCF7516}"/>
              </a:ext>
            </a:extLst>
          </p:cNvPr>
          <p:cNvSpPr txBox="1"/>
          <p:nvPr/>
        </p:nvSpPr>
        <p:spPr>
          <a:xfrm>
            <a:off x="4056529" y="1785009"/>
            <a:ext cx="4078941" cy="307777"/>
          </a:xfrm>
          <a:prstGeom prst="rect">
            <a:avLst/>
          </a:prstGeom>
          <a:noFill/>
        </p:spPr>
        <p:txBody>
          <a:bodyPr wrap="square">
            <a:spAutoFit/>
          </a:bodyPr>
          <a:lstStyle/>
          <a:p>
            <a:r>
              <a:rPr lang="en-US" sz="1400" b="1" dirty="0">
                <a:solidFill>
                  <a:srgbClr val="0070C0"/>
                </a:solidFill>
              </a:rPr>
              <a:t>Norway (2018-03, 433.23)</a:t>
            </a:r>
            <a:endParaRPr lang="en-US" sz="1400" dirty="0"/>
          </a:p>
        </p:txBody>
      </p:sp>
    </p:spTree>
    <p:extLst>
      <p:ext uri="{BB962C8B-B14F-4D97-AF65-F5344CB8AC3E}">
        <p14:creationId xmlns:p14="http://schemas.microsoft.com/office/powerpoint/2010/main" val="343739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090D6-0359-6D1F-6513-53EC20B4A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3CC438-7D05-538C-7BCB-0AF44C158F19}"/>
              </a:ext>
            </a:extLst>
          </p:cNvPr>
          <p:cNvSpPr>
            <a:spLocks noGrp="1"/>
          </p:cNvSpPr>
          <p:nvPr>
            <p:ph type="title"/>
          </p:nvPr>
        </p:nvSpPr>
        <p:spPr/>
        <p:txBody>
          <a:bodyPr>
            <a:normAutofit/>
          </a:bodyPr>
          <a:lstStyle/>
          <a:p>
            <a:r>
              <a:rPr lang="en-US" sz="2400" dirty="0"/>
              <a:t>RESULTS – BVIC (200-Days Moving Window Technique)</a:t>
            </a:r>
          </a:p>
        </p:txBody>
      </p:sp>
      <p:pic>
        <p:nvPicPr>
          <p:cNvPr id="6" name="Content Placeholder 5" descr="A graph of different colored lines&#10;&#10;AI-generated content may be incorrect.">
            <a:extLst>
              <a:ext uri="{FF2B5EF4-FFF2-40B4-BE49-F238E27FC236}">
                <a16:creationId xmlns:a16="http://schemas.microsoft.com/office/drawing/2014/main" id="{B358D229-A3F0-D6DF-5CBC-81EE75CC8638}"/>
              </a:ext>
            </a:extLst>
          </p:cNvPr>
          <p:cNvPicPr>
            <a:picLocks noGrp="1" noChangeAspect="1"/>
          </p:cNvPicPr>
          <p:nvPr>
            <p:ph idx="1"/>
          </p:nvPr>
        </p:nvPicPr>
        <p:blipFill>
          <a:blip r:embed="rId3"/>
          <a:srcRect r="613"/>
          <a:stretch>
            <a:fillRect/>
          </a:stretch>
        </p:blipFill>
        <p:spPr>
          <a:xfrm>
            <a:off x="105025" y="1371600"/>
            <a:ext cx="11978331" cy="5257800"/>
          </a:xfrm>
        </p:spPr>
      </p:pic>
      <p:sp>
        <p:nvSpPr>
          <p:cNvPr id="8" name="TextBox 7">
            <a:extLst>
              <a:ext uri="{FF2B5EF4-FFF2-40B4-BE49-F238E27FC236}">
                <a16:creationId xmlns:a16="http://schemas.microsoft.com/office/drawing/2014/main" id="{0AAF04E9-E612-A3C9-986A-ACD198C6B602}"/>
              </a:ext>
            </a:extLst>
          </p:cNvPr>
          <p:cNvSpPr txBox="1"/>
          <p:nvPr/>
        </p:nvSpPr>
        <p:spPr>
          <a:xfrm>
            <a:off x="5908995" y="1801434"/>
            <a:ext cx="2775490" cy="307777"/>
          </a:xfrm>
          <a:prstGeom prst="rect">
            <a:avLst/>
          </a:prstGeom>
          <a:noFill/>
        </p:spPr>
        <p:txBody>
          <a:bodyPr wrap="square">
            <a:spAutoFit/>
          </a:bodyPr>
          <a:lstStyle/>
          <a:p>
            <a:r>
              <a:rPr lang="en-US" sz="1400" b="1" dirty="0">
                <a:solidFill>
                  <a:srgbClr val="0070C0"/>
                </a:solidFill>
              </a:rPr>
              <a:t>Canada (2020-03, 148.79)</a:t>
            </a:r>
            <a:endParaRPr lang="en-US" sz="1400" dirty="0"/>
          </a:p>
        </p:txBody>
      </p:sp>
      <p:sp>
        <p:nvSpPr>
          <p:cNvPr id="10" name="TextBox 9">
            <a:extLst>
              <a:ext uri="{FF2B5EF4-FFF2-40B4-BE49-F238E27FC236}">
                <a16:creationId xmlns:a16="http://schemas.microsoft.com/office/drawing/2014/main" id="{C88AFCED-EC95-84F1-B9A2-C3B64DD2BF65}"/>
              </a:ext>
            </a:extLst>
          </p:cNvPr>
          <p:cNvSpPr txBox="1"/>
          <p:nvPr/>
        </p:nvSpPr>
        <p:spPr>
          <a:xfrm>
            <a:off x="8946931" y="1536799"/>
            <a:ext cx="6096000" cy="307777"/>
          </a:xfrm>
          <a:prstGeom prst="rect">
            <a:avLst/>
          </a:prstGeom>
          <a:noFill/>
        </p:spPr>
        <p:txBody>
          <a:bodyPr wrap="square">
            <a:spAutoFit/>
          </a:bodyPr>
          <a:lstStyle/>
          <a:p>
            <a:r>
              <a:rPr lang="en-US" sz="1400" b="1" dirty="0">
                <a:solidFill>
                  <a:srgbClr val="0070C0"/>
                </a:solidFill>
              </a:rPr>
              <a:t>United States (2024-08, 158.66)</a:t>
            </a:r>
            <a:endParaRPr lang="en-US" sz="1400" dirty="0"/>
          </a:p>
        </p:txBody>
      </p:sp>
      <p:sp>
        <p:nvSpPr>
          <p:cNvPr id="12" name="TextBox 11">
            <a:extLst>
              <a:ext uri="{FF2B5EF4-FFF2-40B4-BE49-F238E27FC236}">
                <a16:creationId xmlns:a16="http://schemas.microsoft.com/office/drawing/2014/main" id="{76686815-41BC-D503-A06F-05158D6055E1}"/>
              </a:ext>
            </a:extLst>
          </p:cNvPr>
          <p:cNvSpPr txBox="1"/>
          <p:nvPr/>
        </p:nvSpPr>
        <p:spPr>
          <a:xfrm>
            <a:off x="11015916" y="2112387"/>
            <a:ext cx="1067440" cy="738664"/>
          </a:xfrm>
          <a:prstGeom prst="rect">
            <a:avLst/>
          </a:prstGeom>
          <a:noFill/>
        </p:spPr>
        <p:txBody>
          <a:bodyPr wrap="square">
            <a:spAutoFit/>
          </a:bodyPr>
          <a:lstStyle/>
          <a:p>
            <a:r>
              <a:rPr lang="en-US" sz="1400" b="1" dirty="0">
                <a:solidFill>
                  <a:srgbClr val="0070C0"/>
                </a:solidFill>
              </a:rPr>
              <a:t>Norway (2025-06, 127.66)</a:t>
            </a:r>
            <a:endParaRPr lang="en-US" sz="1400" dirty="0"/>
          </a:p>
        </p:txBody>
      </p:sp>
    </p:spTree>
    <p:extLst>
      <p:ext uri="{BB962C8B-B14F-4D97-AF65-F5344CB8AC3E}">
        <p14:creationId xmlns:p14="http://schemas.microsoft.com/office/powerpoint/2010/main" val="4016298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42C95-6FD7-11C0-D54C-DF8BA8C3F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20534-FB61-8A2B-8AA6-2979D7505ECC}"/>
              </a:ext>
            </a:extLst>
          </p:cNvPr>
          <p:cNvSpPr>
            <a:spLocks noGrp="1"/>
          </p:cNvSpPr>
          <p:nvPr>
            <p:ph type="title"/>
          </p:nvPr>
        </p:nvSpPr>
        <p:spPr/>
        <p:txBody>
          <a:bodyPr>
            <a:normAutofit/>
          </a:bodyPr>
          <a:lstStyle/>
          <a:p>
            <a:r>
              <a:rPr lang="en-US" sz="2400" dirty="0"/>
              <a:t>ANALYSIS - BVIC</a:t>
            </a:r>
          </a:p>
        </p:txBody>
      </p:sp>
      <p:graphicFrame>
        <p:nvGraphicFramePr>
          <p:cNvPr id="6" name="Content Placeholder 5">
            <a:extLst>
              <a:ext uri="{FF2B5EF4-FFF2-40B4-BE49-F238E27FC236}">
                <a16:creationId xmlns:a16="http://schemas.microsoft.com/office/drawing/2014/main" id="{E9BF9D5C-38A6-A1EF-CC59-5742E0270229}"/>
              </a:ext>
            </a:extLst>
          </p:cNvPr>
          <p:cNvGraphicFramePr>
            <a:graphicFrameLocks noGrp="1"/>
          </p:cNvGraphicFramePr>
          <p:nvPr>
            <p:ph idx="1"/>
            <p:extLst>
              <p:ext uri="{D42A27DB-BD31-4B8C-83A1-F6EECF244321}">
                <p14:modId xmlns:p14="http://schemas.microsoft.com/office/powerpoint/2010/main" val="3925025397"/>
              </p:ext>
            </p:extLst>
          </p:nvPr>
        </p:nvGraphicFramePr>
        <p:xfrm>
          <a:off x="472440" y="1661477"/>
          <a:ext cx="11394441" cy="859900"/>
        </p:xfrm>
        <a:graphic>
          <a:graphicData uri="http://schemas.openxmlformats.org/drawingml/2006/table">
            <a:tbl>
              <a:tblPr/>
              <a:tblGrid>
                <a:gridCol w="329716">
                  <a:extLst>
                    <a:ext uri="{9D8B030D-6E8A-4147-A177-3AD203B41FA5}">
                      <a16:colId xmlns:a16="http://schemas.microsoft.com/office/drawing/2014/main" val="1920530494"/>
                    </a:ext>
                  </a:extLst>
                </a:gridCol>
                <a:gridCol w="316869">
                  <a:extLst>
                    <a:ext uri="{9D8B030D-6E8A-4147-A177-3AD203B41FA5}">
                      <a16:colId xmlns:a16="http://schemas.microsoft.com/office/drawing/2014/main" val="353115284"/>
                    </a:ext>
                  </a:extLst>
                </a:gridCol>
                <a:gridCol w="471021">
                  <a:extLst>
                    <a:ext uri="{9D8B030D-6E8A-4147-A177-3AD203B41FA5}">
                      <a16:colId xmlns:a16="http://schemas.microsoft.com/office/drawing/2014/main" val="270270281"/>
                    </a:ext>
                  </a:extLst>
                </a:gridCol>
                <a:gridCol w="638020">
                  <a:extLst>
                    <a:ext uri="{9D8B030D-6E8A-4147-A177-3AD203B41FA5}">
                      <a16:colId xmlns:a16="http://schemas.microsoft.com/office/drawing/2014/main" val="2078409111"/>
                    </a:ext>
                  </a:extLst>
                </a:gridCol>
                <a:gridCol w="368253">
                  <a:extLst>
                    <a:ext uri="{9D8B030D-6E8A-4147-A177-3AD203B41FA5}">
                      <a16:colId xmlns:a16="http://schemas.microsoft.com/office/drawing/2014/main" val="4141570157"/>
                    </a:ext>
                  </a:extLst>
                </a:gridCol>
                <a:gridCol w="415356">
                  <a:extLst>
                    <a:ext uri="{9D8B030D-6E8A-4147-A177-3AD203B41FA5}">
                      <a16:colId xmlns:a16="http://schemas.microsoft.com/office/drawing/2014/main" val="4250408662"/>
                    </a:ext>
                  </a:extLst>
                </a:gridCol>
                <a:gridCol w="689404">
                  <a:extLst>
                    <a:ext uri="{9D8B030D-6E8A-4147-A177-3AD203B41FA5}">
                      <a16:colId xmlns:a16="http://schemas.microsoft.com/office/drawing/2014/main" val="1279963564"/>
                    </a:ext>
                  </a:extLst>
                </a:gridCol>
                <a:gridCol w="899223">
                  <a:extLst>
                    <a:ext uri="{9D8B030D-6E8A-4147-A177-3AD203B41FA5}">
                      <a16:colId xmlns:a16="http://schemas.microsoft.com/office/drawing/2014/main" val="1075862309"/>
                    </a:ext>
                  </a:extLst>
                </a:gridCol>
                <a:gridCol w="920633">
                  <a:extLst>
                    <a:ext uri="{9D8B030D-6E8A-4147-A177-3AD203B41FA5}">
                      <a16:colId xmlns:a16="http://schemas.microsoft.com/office/drawing/2014/main" val="530686881"/>
                    </a:ext>
                  </a:extLst>
                </a:gridCol>
                <a:gridCol w="1126170">
                  <a:extLst>
                    <a:ext uri="{9D8B030D-6E8A-4147-A177-3AD203B41FA5}">
                      <a16:colId xmlns:a16="http://schemas.microsoft.com/office/drawing/2014/main" val="3382019951"/>
                    </a:ext>
                  </a:extLst>
                </a:gridCol>
                <a:gridCol w="1006274">
                  <a:extLst>
                    <a:ext uri="{9D8B030D-6E8A-4147-A177-3AD203B41FA5}">
                      <a16:colId xmlns:a16="http://schemas.microsoft.com/office/drawing/2014/main" val="3876757553"/>
                    </a:ext>
                  </a:extLst>
                </a:gridCol>
                <a:gridCol w="4213502">
                  <a:extLst>
                    <a:ext uri="{9D8B030D-6E8A-4147-A177-3AD203B41FA5}">
                      <a16:colId xmlns:a16="http://schemas.microsoft.com/office/drawing/2014/main" val="2726825920"/>
                    </a:ext>
                  </a:extLst>
                </a:gridCol>
              </a:tblGrid>
              <a:tr h="486855">
                <a:tc>
                  <a:txBody>
                    <a:bodyPr/>
                    <a:lstStyle/>
                    <a:p>
                      <a:pPr>
                        <a:buNone/>
                      </a:pPr>
                      <a:r>
                        <a:rPr lang="en-ID" sz="700" b="1">
                          <a:solidFill>
                            <a:srgbClr val="000000"/>
                          </a:solidFill>
                          <a:effectLst/>
                          <a:latin typeface="Helvetica Neue" panose="02000503000000020004" pitchFamily="2" charset="0"/>
                        </a:rPr>
                        <a:t>GISAID_Country</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FluNet_Country</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Collection_Year_Month</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Flunet_ISO_WEEK_STARTDATE</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#GISAID_Samples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#FluNet_Cases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#FluNet_Cases/#GISAID_Samples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200_days_#FluNet_Cases/#GISAID_Samples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Smoothed_#FluNet_Cases/#GISAID_Samples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200_days_smoothed_#FluNet_Cases/#GISAID_Samples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Yearly_Median_#FluNet_Cases/#GISAID_Samples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buNone/>
                      </a:pPr>
                      <a:r>
                        <a:rPr lang="en-ID" sz="700" b="1">
                          <a:solidFill>
                            <a:srgbClr val="000000"/>
                          </a:solidFill>
                          <a:effectLst/>
                          <a:latin typeface="Helvetica Neue" panose="02000503000000020004" pitchFamily="2" charset="0"/>
                        </a:rPr>
                        <a:t>Accession_IDs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3748135489"/>
                  </a:ext>
                </a:extLst>
              </a:tr>
              <a:tr h="373045">
                <a:tc>
                  <a:txBody>
                    <a:bodyPr/>
                    <a:lstStyle/>
                    <a:p>
                      <a:pPr>
                        <a:buNone/>
                      </a:pPr>
                      <a:r>
                        <a:rPr lang="en-ID" sz="700" b="1">
                          <a:solidFill>
                            <a:srgbClr val="000000"/>
                          </a:solidFill>
                          <a:effectLst/>
                          <a:latin typeface="Helvetica Neue" panose="02000503000000020004" pitchFamily="2" charset="0"/>
                        </a:rPr>
                        <a:t>norway</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700">
                          <a:solidFill>
                            <a:srgbClr val="000000"/>
                          </a:solidFill>
                          <a:effectLst/>
                          <a:latin typeface="Helvetica Neue" panose="02000503000000020004" pitchFamily="2" charset="0"/>
                        </a:rPr>
                        <a:t>norway</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2018-03</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2018-03-26</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1320.4285714285713</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660.2142857142857</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179.8472222222222</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b="1" dirty="0">
                          <a:solidFill>
                            <a:srgbClr val="000000"/>
                          </a:solidFill>
                          <a:effectLst/>
                          <a:highlight>
                            <a:srgbClr val="FFFF00"/>
                          </a:highlight>
                          <a:latin typeface="Helvetica Neue" panose="02000503000000020004" pitchFamily="2" charset="0"/>
                        </a:rPr>
                        <a:t>433.23211178117833</a:t>
                      </a:r>
                      <a:endParaRPr lang="en-ID" sz="700" b="1" dirty="0">
                        <a:effectLst/>
                        <a:highlight>
                          <a:srgbClr val="FFFF00"/>
                        </a:highligh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dirty="0">
                          <a:solidFill>
                            <a:srgbClr val="000000"/>
                          </a:solidFill>
                          <a:effectLst/>
                          <a:latin typeface="Helvetica Neue" panose="02000503000000020004" pitchFamily="2" charset="0"/>
                        </a:rPr>
                        <a:t>98.64142029617842</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0.25</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dirty="0">
                          <a:solidFill>
                            <a:srgbClr val="000000"/>
                          </a:solidFill>
                          <a:effectLst/>
                          <a:latin typeface="Helvetica Neue" panose="02000503000000020004" pitchFamily="2" charset="0"/>
                        </a:rPr>
                        <a:t>EPI_ISL_310861,EPI_ISL_315496</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4410143"/>
                  </a:ext>
                </a:extLst>
              </a:tr>
            </a:tbl>
          </a:graphicData>
        </a:graphic>
      </p:graphicFrame>
      <p:sp>
        <p:nvSpPr>
          <p:cNvPr id="5" name="TextBox 4">
            <a:extLst>
              <a:ext uri="{FF2B5EF4-FFF2-40B4-BE49-F238E27FC236}">
                <a16:creationId xmlns:a16="http://schemas.microsoft.com/office/drawing/2014/main" id="{F639E5ED-3ED5-3542-8A80-FA94DECCF455}"/>
              </a:ext>
            </a:extLst>
          </p:cNvPr>
          <p:cNvSpPr txBox="1"/>
          <p:nvPr/>
        </p:nvSpPr>
        <p:spPr>
          <a:xfrm>
            <a:off x="401320" y="1217576"/>
            <a:ext cx="6096000" cy="369332"/>
          </a:xfrm>
          <a:prstGeom prst="rect">
            <a:avLst/>
          </a:prstGeom>
          <a:noFill/>
        </p:spPr>
        <p:txBody>
          <a:bodyPr wrap="square">
            <a:spAutoFit/>
          </a:bodyPr>
          <a:lstStyle/>
          <a:p>
            <a:r>
              <a:rPr lang="en-US" b="1" dirty="0"/>
              <a:t>Monthly</a:t>
            </a:r>
            <a:r>
              <a:rPr lang="en-US" dirty="0"/>
              <a:t> </a:t>
            </a:r>
            <a:r>
              <a:rPr lang="en-US" b="1" dirty="0"/>
              <a:t>Snapshot</a:t>
            </a:r>
          </a:p>
        </p:txBody>
      </p:sp>
      <p:graphicFrame>
        <p:nvGraphicFramePr>
          <p:cNvPr id="7" name="Table 6">
            <a:extLst>
              <a:ext uri="{FF2B5EF4-FFF2-40B4-BE49-F238E27FC236}">
                <a16:creationId xmlns:a16="http://schemas.microsoft.com/office/drawing/2014/main" id="{F3DD79AC-F4E5-3E29-5294-E5D515B58AAF}"/>
              </a:ext>
            </a:extLst>
          </p:cNvPr>
          <p:cNvGraphicFramePr>
            <a:graphicFrameLocks noGrp="1"/>
          </p:cNvGraphicFramePr>
          <p:nvPr>
            <p:extLst>
              <p:ext uri="{D42A27DB-BD31-4B8C-83A1-F6EECF244321}">
                <p14:modId xmlns:p14="http://schemas.microsoft.com/office/powerpoint/2010/main" val="2436151400"/>
              </p:ext>
            </p:extLst>
          </p:nvPr>
        </p:nvGraphicFramePr>
        <p:xfrm>
          <a:off x="472440" y="2521377"/>
          <a:ext cx="11394441" cy="259235"/>
        </p:xfrm>
        <a:graphic>
          <a:graphicData uri="http://schemas.openxmlformats.org/drawingml/2006/table">
            <a:tbl>
              <a:tblPr/>
              <a:tblGrid>
                <a:gridCol w="329716">
                  <a:extLst>
                    <a:ext uri="{9D8B030D-6E8A-4147-A177-3AD203B41FA5}">
                      <a16:colId xmlns:a16="http://schemas.microsoft.com/office/drawing/2014/main" val="1754413877"/>
                    </a:ext>
                  </a:extLst>
                </a:gridCol>
                <a:gridCol w="316869">
                  <a:extLst>
                    <a:ext uri="{9D8B030D-6E8A-4147-A177-3AD203B41FA5}">
                      <a16:colId xmlns:a16="http://schemas.microsoft.com/office/drawing/2014/main" val="3132149240"/>
                    </a:ext>
                  </a:extLst>
                </a:gridCol>
                <a:gridCol w="471021">
                  <a:extLst>
                    <a:ext uri="{9D8B030D-6E8A-4147-A177-3AD203B41FA5}">
                      <a16:colId xmlns:a16="http://schemas.microsoft.com/office/drawing/2014/main" val="3030418345"/>
                    </a:ext>
                  </a:extLst>
                </a:gridCol>
                <a:gridCol w="638020">
                  <a:extLst>
                    <a:ext uri="{9D8B030D-6E8A-4147-A177-3AD203B41FA5}">
                      <a16:colId xmlns:a16="http://schemas.microsoft.com/office/drawing/2014/main" val="3240727719"/>
                    </a:ext>
                  </a:extLst>
                </a:gridCol>
                <a:gridCol w="368253">
                  <a:extLst>
                    <a:ext uri="{9D8B030D-6E8A-4147-A177-3AD203B41FA5}">
                      <a16:colId xmlns:a16="http://schemas.microsoft.com/office/drawing/2014/main" val="3263510173"/>
                    </a:ext>
                  </a:extLst>
                </a:gridCol>
                <a:gridCol w="415356">
                  <a:extLst>
                    <a:ext uri="{9D8B030D-6E8A-4147-A177-3AD203B41FA5}">
                      <a16:colId xmlns:a16="http://schemas.microsoft.com/office/drawing/2014/main" val="2425057535"/>
                    </a:ext>
                  </a:extLst>
                </a:gridCol>
                <a:gridCol w="689404">
                  <a:extLst>
                    <a:ext uri="{9D8B030D-6E8A-4147-A177-3AD203B41FA5}">
                      <a16:colId xmlns:a16="http://schemas.microsoft.com/office/drawing/2014/main" val="452755433"/>
                    </a:ext>
                  </a:extLst>
                </a:gridCol>
                <a:gridCol w="899223">
                  <a:extLst>
                    <a:ext uri="{9D8B030D-6E8A-4147-A177-3AD203B41FA5}">
                      <a16:colId xmlns:a16="http://schemas.microsoft.com/office/drawing/2014/main" val="3119107922"/>
                    </a:ext>
                  </a:extLst>
                </a:gridCol>
                <a:gridCol w="920633">
                  <a:extLst>
                    <a:ext uri="{9D8B030D-6E8A-4147-A177-3AD203B41FA5}">
                      <a16:colId xmlns:a16="http://schemas.microsoft.com/office/drawing/2014/main" val="2287948531"/>
                    </a:ext>
                  </a:extLst>
                </a:gridCol>
                <a:gridCol w="1126170">
                  <a:extLst>
                    <a:ext uri="{9D8B030D-6E8A-4147-A177-3AD203B41FA5}">
                      <a16:colId xmlns:a16="http://schemas.microsoft.com/office/drawing/2014/main" val="4070336871"/>
                    </a:ext>
                  </a:extLst>
                </a:gridCol>
                <a:gridCol w="1006274">
                  <a:extLst>
                    <a:ext uri="{9D8B030D-6E8A-4147-A177-3AD203B41FA5}">
                      <a16:colId xmlns:a16="http://schemas.microsoft.com/office/drawing/2014/main" val="3801641189"/>
                    </a:ext>
                  </a:extLst>
                </a:gridCol>
                <a:gridCol w="4213502">
                  <a:extLst>
                    <a:ext uri="{9D8B030D-6E8A-4147-A177-3AD203B41FA5}">
                      <a16:colId xmlns:a16="http://schemas.microsoft.com/office/drawing/2014/main" val="3121740829"/>
                    </a:ext>
                  </a:extLst>
                </a:gridCol>
              </a:tblGrid>
              <a:tr h="259235">
                <a:tc>
                  <a:txBody>
                    <a:bodyPr/>
                    <a:lstStyle/>
                    <a:p>
                      <a:pPr>
                        <a:buNone/>
                      </a:pPr>
                      <a:r>
                        <a:rPr lang="en-ID" sz="700" b="1">
                          <a:solidFill>
                            <a:srgbClr val="000000"/>
                          </a:solidFill>
                          <a:effectLst/>
                          <a:latin typeface="Helvetica Neue" panose="02000503000000020004" pitchFamily="2" charset="0"/>
                        </a:rPr>
                        <a:t>argentina</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700" dirty="0" err="1">
                          <a:solidFill>
                            <a:srgbClr val="000000"/>
                          </a:solidFill>
                          <a:effectLst/>
                          <a:latin typeface="Helvetica Neue" panose="02000503000000020004" pitchFamily="2" charset="0"/>
                        </a:rPr>
                        <a:t>argentina</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2022-11</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2022-11-28</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3.0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2859.0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953.0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104.60313479623825</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b="1" dirty="0">
                          <a:solidFill>
                            <a:srgbClr val="000000"/>
                          </a:solidFill>
                          <a:effectLst/>
                          <a:highlight>
                            <a:srgbClr val="FFFF00"/>
                          </a:highlight>
                          <a:latin typeface="Helvetica Neue" panose="02000503000000020004" pitchFamily="2" charset="0"/>
                        </a:rPr>
                        <a:t>328.14616570175644</a:t>
                      </a:r>
                      <a:endParaRPr lang="en-ID" sz="700" b="1" dirty="0">
                        <a:effectLst/>
                        <a:highlight>
                          <a:srgbClr val="FFFF00"/>
                        </a:highligh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43.641143502790776</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0.0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dirty="0">
                          <a:solidFill>
                            <a:srgbClr val="000000"/>
                          </a:solidFill>
                          <a:effectLst/>
                          <a:latin typeface="Helvetica Neue" panose="02000503000000020004" pitchFamily="2" charset="0"/>
                        </a:rPr>
                        <a:t>EPI_ISL_16761702,EPI_ISL_16761704,EPI_ISL_16761741</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693684"/>
                  </a:ext>
                </a:extLst>
              </a:tr>
            </a:tbl>
          </a:graphicData>
        </a:graphic>
      </p:graphicFrame>
      <p:graphicFrame>
        <p:nvGraphicFramePr>
          <p:cNvPr id="8" name="Table 7">
            <a:extLst>
              <a:ext uri="{FF2B5EF4-FFF2-40B4-BE49-F238E27FC236}">
                <a16:creationId xmlns:a16="http://schemas.microsoft.com/office/drawing/2014/main" id="{8331DF9D-1C85-5F6A-BC8A-008B2883B2A1}"/>
              </a:ext>
            </a:extLst>
          </p:cNvPr>
          <p:cNvGraphicFramePr>
            <a:graphicFrameLocks noGrp="1"/>
          </p:cNvGraphicFramePr>
          <p:nvPr>
            <p:extLst>
              <p:ext uri="{D42A27DB-BD31-4B8C-83A1-F6EECF244321}">
                <p14:modId xmlns:p14="http://schemas.microsoft.com/office/powerpoint/2010/main" val="49829407"/>
              </p:ext>
            </p:extLst>
          </p:nvPr>
        </p:nvGraphicFramePr>
        <p:xfrm>
          <a:off x="472439" y="2780612"/>
          <a:ext cx="11394441" cy="259235"/>
        </p:xfrm>
        <a:graphic>
          <a:graphicData uri="http://schemas.openxmlformats.org/drawingml/2006/table">
            <a:tbl>
              <a:tblPr/>
              <a:tblGrid>
                <a:gridCol w="329716">
                  <a:extLst>
                    <a:ext uri="{9D8B030D-6E8A-4147-A177-3AD203B41FA5}">
                      <a16:colId xmlns:a16="http://schemas.microsoft.com/office/drawing/2014/main" val="1666540664"/>
                    </a:ext>
                  </a:extLst>
                </a:gridCol>
                <a:gridCol w="316869">
                  <a:extLst>
                    <a:ext uri="{9D8B030D-6E8A-4147-A177-3AD203B41FA5}">
                      <a16:colId xmlns:a16="http://schemas.microsoft.com/office/drawing/2014/main" val="3327960150"/>
                    </a:ext>
                  </a:extLst>
                </a:gridCol>
                <a:gridCol w="471021">
                  <a:extLst>
                    <a:ext uri="{9D8B030D-6E8A-4147-A177-3AD203B41FA5}">
                      <a16:colId xmlns:a16="http://schemas.microsoft.com/office/drawing/2014/main" val="575185143"/>
                    </a:ext>
                  </a:extLst>
                </a:gridCol>
                <a:gridCol w="638020">
                  <a:extLst>
                    <a:ext uri="{9D8B030D-6E8A-4147-A177-3AD203B41FA5}">
                      <a16:colId xmlns:a16="http://schemas.microsoft.com/office/drawing/2014/main" val="4197892584"/>
                    </a:ext>
                  </a:extLst>
                </a:gridCol>
                <a:gridCol w="368253">
                  <a:extLst>
                    <a:ext uri="{9D8B030D-6E8A-4147-A177-3AD203B41FA5}">
                      <a16:colId xmlns:a16="http://schemas.microsoft.com/office/drawing/2014/main" val="735904153"/>
                    </a:ext>
                  </a:extLst>
                </a:gridCol>
                <a:gridCol w="415356">
                  <a:extLst>
                    <a:ext uri="{9D8B030D-6E8A-4147-A177-3AD203B41FA5}">
                      <a16:colId xmlns:a16="http://schemas.microsoft.com/office/drawing/2014/main" val="3892430174"/>
                    </a:ext>
                  </a:extLst>
                </a:gridCol>
                <a:gridCol w="689404">
                  <a:extLst>
                    <a:ext uri="{9D8B030D-6E8A-4147-A177-3AD203B41FA5}">
                      <a16:colId xmlns:a16="http://schemas.microsoft.com/office/drawing/2014/main" val="2964983447"/>
                    </a:ext>
                  </a:extLst>
                </a:gridCol>
                <a:gridCol w="899223">
                  <a:extLst>
                    <a:ext uri="{9D8B030D-6E8A-4147-A177-3AD203B41FA5}">
                      <a16:colId xmlns:a16="http://schemas.microsoft.com/office/drawing/2014/main" val="491556835"/>
                    </a:ext>
                  </a:extLst>
                </a:gridCol>
                <a:gridCol w="920633">
                  <a:extLst>
                    <a:ext uri="{9D8B030D-6E8A-4147-A177-3AD203B41FA5}">
                      <a16:colId xmlns:a16="http://schemas.microsoft.com/office/drawing/2014/main" val="3645891780"/>
                    </a:ext>
                  </a:extLst>
                </a:gridCol>
                <a:gridCol w="1126170">
                  <a:extLst>
                    <a:ext uri="{9D8B030D-6E8A-4147-A177-3AD203B41FA5}">
                      <a16:colId xmlns:a16="http://schemas.microsoft.com/office/drawing/2014/main" val="3442751005"/>
                    </a:ext>
                  </a:extLst>
                </a:gridCol>
                <a:gridCol w="1006274">
                  <a:extLst>
                    <a:ext uri="{9D8B030D-6E8A-4147-A177-3AD203B41FA5}">
                      <a16:colId xmlns:a16="http://schemas.microsoft.com/office/drawing/2014/main" val="3980054340"/>
                    </a:ext>
                  </a:extLst>
                </a:gridCol>
                <a:gridCol w="4213502">
                  <a:extLst>
                    <a:ext uri="{9D8B030D-6E8A-4147-A177-3AD203B41FA5}">
                      <a16:colId xmlns:a16="http://schemas.microsoft.com/office/drawing/2014/main" val="3968506813"/>
                    </a:ext>
                  </a:extLst>
                </a:gridCol>
              </a:tblGrid>
              <a:tr h="259235">
                <a:tc>
                  <a:txBody>
                    <a:bodyPr/>
                    <a:lstStyle/>
                    <a:p>
                      <a:pPr>
                        <a:buNone/>
                      </a:pPr>
                      <a:r>
                        <a:rPr lang="en-ID" sz="700" b="1">
                          <a:solidFill>
                            <a:srgbClr val="000000"/>
                          </a:solidFill>
                          <a:effectLst/>
                          <a:latin typeface="Helvetica Neue" panose="02000503000000020004" pitchFamily="2" charset="0"/>
                        </a:rPr>
                        <a:t>belgium</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700">
                          <a:solidFill>
                            <a:srgbClr val="000000"/>
                          </a:solidFill>
                          <a:effectLst/>
                          <a:latin typeface="Helvetica Neue" panose="02000503000000020004" pitchFamily="2" charset="0"/>
                        </a:rPr>
                        <a:t>belgium</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2023-03</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2023-03-27</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353.0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353.0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108.77312271062269</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b="1" dirty="0">
                          <a:solidFill>
                            <a:srgbClr val="000000"/>
                          </a:solidFill>
                          <a:effectLst/>
                          <a:highlight>
                            <a:srgbClr val="FFFF00"/>
                          </a:highlight>
                          <a:latin typeface="Helvetica Neue" panose="02000503000000020004" pitchFamily="2" charset="0"/>
                        </a:rPr>
                        <a:t>214.3163975049299</a:t>
                      </a:r>
                      <a:endParaRPr lang="en-ID" sz="700" b="1" dirty="0">
                        <a:effectLst/>
                        <a:highlight>
                          <a:srgbClr val="FFFF00"/>
                        </a:highligh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69.9179389151953</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0.0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dirty="0">
                          <a:solidFill>
                            <a:srgbClr val="000000"/>
                          </a:solidFill>
                          <a:effectLst/>
                          <a:latin typeface="Helvetica Neue" panose="02000503000000020004" pitchFamily="2" charset="0"/>
                        </a:rPr>
                        <a:t>EPI_ISL_18167410</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76004146"/>
                  </a:ext>
                </a:extLst>
              </a:tr>
            </a:tbl>
          </a:graphicData>
        </a:graphic>
      </p:graphicFrame>
      <p:sp>
        <p:nvSpPr>
          <p:cNvPr id="10" name="TextBox 9">
            <a:extLst>
              <a:ext uri="{FF2B5EF4-FFF2-40B4-BE49-F238E27FC236}">
                <a16:creationId xmlns:a16="http://schemas.microsoft.com/office/drawing/2014/main" id="{F3621BEB-EF39-64C4-0279-08497F59364D}"/>
              </a:ext>
            </a:extLst>
          </p:cNvPr>
          <p:cNvSpPr txBox="1"/>
          <p:nvPr/>
        </p:nvSpPr>
        <p:spPr>
          <a:xfrm>
            <a:off x="395778" y="3271180"/>
            <a:ext cx="6101542" cy="369332"/>
          </a:xfrm>
          <a:prstGeom prst="rect">
            <a:avLst/>
          </a:prstGeom>
          <a:noFill/>
        </p:spPr>
        <p:txBody>
          <a:bodyPr wrap="square">
            <a:spAutoFit/>
          </a:bodyPr>
          <a:lstStyle/>
          <a:p>
            <a:r>
              <a:rPr lang="en-US" b="1" dirty="0"/>
              <a:t>200-Days Moving Window Technique</a:t>
            </a:r>
          </a:p>
        </p:txBody>
      </p:sp>
      <p:graphicFrame>
        <p:nvGraphicFramePr>
          <p:cNvPr id="11" name="Table 10">
            <a:extLst>
              <a:ext uri="{FF2B5EF4-FFF2-40B4-BE49-F238E27FC236}">
                <a16:creationId xmlns:a16="http://schemas.microsoft.com/office/drawing/2014/main" id="{87D57BD5-8480-2210-D4D0-988512517265}"/>
              </a:ext>
            </a:extLst>
          </p:cNvPr>
          <p:cNvGraphicFramePr>
            <a:graphicFrameLocks noGrp="1"/>
          </p:cNvGraphicFramePr>
          <p:nvPr>
            <p:extLst>
              <p:ext uri="{D42A27DB-BD31-4B8C-83A1-F6EECF244321}">
                <p14:modId xmlns:p14="http://schemas.microsoft.com/office/powerpoint/2010/main" val="4020527795"/>
              </p:ext>
            </p:extLst>
          </p:nvPr>
        </p:nvGraphicFramePr>
        <p:xfrm>
          <a:off x="472438" y="3640512"/>
          <a:ext cx="11394441" cy="259235"/>
        </p:xfrm>
        <a:graphic>
          <a:graphicData uri="http://schemas.openxmlformats.org/drawingml/2006/table">
            <a:tbl>
              <a:tblPr/>
              <a:tblGrid>
                <a:gridCol w="329716">
                  <a:extLst>
                    <a:ext uri="{9D8B030D-6E8A-4147-A177-3AD203B41FA5}">
                      <a16:colId xmlns:a16="http://schemas.microsoft.com/office/drawing/2014/main" val="2337590543"/>
                    </a:ext>
                  </a:extLst>
                </a:gridCol>
                <a:gridCol w="316869">
                  <a:extLst>
                    <a:ext uri="{9D8B030D-6E8A-4147-A177-3AD203B41FA5}">
                      <a16:colId xmlns:a16="http://schemas.microsoft.com/office/drawing/2014/main" val="2577697190"/>
                    </a:ext>
                  </a:extLst>
                </a:gridCol>
                <a:gridCol w="471021">
                  <a:extLst>
                    <a:ext uri="{9D8B030D-6E8A-4147-A177-3AD203B41FA5}">
                      <a16:colId xmlns:a16="http://schemas.microsoft.com/office/drawing/2014/main" val="932661832"/>
                    </a:ext>
                  </a:extLst>
                </a:gridCol>
                <a:gridCol w="638020">
                  <a:extLst>
                    <a:ext uri="{9D8B030D-6E8A-4147-A177-3AD203B41FA5}">
                      <a16:colId xmlns:a16="http://schemas.microsoft.com/office/drawing/2014/main" val="3280505917"/>
                    </a:ext>
                  </a:extLst>
                </a:gridCol>
                <a:gridCol w="368253">
                  <a:extLst>
                    <a:ext uri="{9D8B030D-6E8A-4147-A177-3AD203B41FA5}">
                      <a16:colId xmlns:a16="http://schemas.microsoft.com/office/drawing/2014/main" val="13012059"/>
                    </a:ext>
                  </a:extLst>
                </a:gridCol>
                <a:gridCol w="415356">
                  <a:extLst>
                    <a:ext uri="{9D8B030D-6E8A-4147-A177-3AD203B41FA5}">
                      <a16:colId xmlns:a16="http://schemas.microsoft.com/office/drawing/2014/main" val="420576764"/>
                    </a:ext>
                  </a:extLst>
                </a:gridCol>
                <a:gridCol w="689404">
                  <a:extLst>
                    <a:ext uri="{9D8B030D-6E8A-4147-A177-3AD203B41FA5}">
                      <a16:colId xmlns:a16="http://schemas.microsoft.com/office/drawing/2014/main" val="1105196614"/>
                    </a:ext>
                  </a:extLst>
                </a:gridCol>
                <a:gridCol w="899223">
                  <a:extLst>
                    <a:ext uri="{9D8B030D-6E8A-4147-A177-3AD203B41FA5}">
                      <a16:colId xmlns:a16="http://schemas.microsoft.com/office/drawing/2014/main" val="1931606887"/>
                    </a:ext>
                  </a:extLst>
                </a:gridCol>
                <a:gridCol w="920633">
                  <a:extLst>
                    <a:ext uri="{9D8B030D-6E8A-4147-A177-3AD203B41FA5}">
                      <a16:colId xmlns:a16="http://schemas.microsoft.com/office/drawing/2014/main" val="339456684"/>
                    </a:ext>
                  </a:extLst>
                </a:gridCol>
                <a:gridCol w="1126170">
                  <a:extLst>
                    <a:ext uri="{9D8B030D-6E8A-4147-A177-3AD203B41FA5}">
                      <a16:colId xmlns:a16="http://schemas.microsoft.com/office/drawing/2014/main" val="945759319"/>
                    </a:ext>
                  </a:extLst>
                </a:gridCol>
                <a:gridCol w="1006274">
                  <a:extLst>
                    <a:ext uri="{9D8B030D-6E8A-4147-A177-3AD203B41FA5}">
                      <a16:colId xmlns:a16="http://schemas.microsoft.com/office/drawing/2014/main" val="4161043704"/>
                    </a:ext>
                  </a:extLst>
                </a:gridCol>
                <a:gridCol w="4213502">
                  <a:extLst>
                    <a:ext uri="{9D8B030D-6E8A-4147-A177-3AD203B41FA5}">
                      <a16:colId xmlns:a16="http://schemas.microsoft.com/office/drawing/2014/main" val="724782372"/>
                    </a:ext>
                  </a:extLst>
                </a:gridCol>
              </a:tblGrid>
              <a:tr h="259235">
                <a:tc>
                  <a:txBody>
                    <a:bodyPr/>
                    <a:lstStyle/>
                    <a:p>
                      <a:pPr>
                        <a:buNone/>
                      </a:pPr>
                      <a:r>
                        <a:rPr lang="en-ID" sz="700" b="1">
                          <a:solidFill>
                            <a:srgbClr val="000000"/>
                          </a:solidFill>
                          <a:effectLst/>
                          <a:latin typeface="Helvetica Neue" panose="02000503000000020004" pitchFamily="2" charset="0"/>
                        </a:rPr>
                        <a:t>canada</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700">
                          <a:solidFill>
                            <a:srgbClr val="000000"/>
                          </a:solidFill>
                          <a:effectLst/>
                          <a:latin typeface="Helvetica Neue" panose="02000503000000020004" pitchFamily="2" charset="0"/>
                        </a:rPr>
                        <a:t>canada</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2020-03</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2020-03-30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5.0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3128.0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625.6</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240.83617684694227</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206.1017757872268</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b="1" dirty="0">
                          <a:solidFill>
                            <a:srgbClr val="000000"/>
                          </a:solidFill>
                          <a:effectLst/>
                          <a:highlight>
                            <a:srgbClr val="FFFF00"/>
                          </a:highlight>
                          <a:latin typeface="Helvetica Neue" panose="02000503000000020004" pitchFamily="2" charset="0"/>
                        </a:rPr>
                        <a:t>148.78530207784289</a:t>
                      </a:r>
                      <a:endParaRPr lang="en-ID" sz="700" b="1" dirty="0">
                        <a:effectLst/>
                        <a:highlight>
                          <a:srgbClr val="FFFF00"/>
                        </a:highligh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0.0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dirty="0">
                          <a:solidFill>
                            <a:srgbClr val="000000"/>
                          </a:solidFill>
                          <a:effectLst/>
                          <a:latin typeface="Helvetica Neue" panose="02000503000000020004" pitchFamily="2" charset="0"/>
                        </a:rPr>
                        <a:t>EPI_ISL_467810,EPI_ISL_471650,EPI_ISL_471651,EPI_ISL_471652,EPI_ISL_471660</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1904216"/>
                  </a:ext>
                </a:extLst>
              </a:tr>
            </a:tbl>
          </a:graphicData>
        </a:graphic>
      </p:graphicFrame>
      <p:graphicFrame>
        <p:nvGraphicFramePr>
          <p:cNvPr id="12" name="Table 11">
            <a:extLst>
              <a:ext uri="{FF2B5EF4-FFF2-40B4-BE49-F238E27FC236}">
                <a16:creationId xmlns:a16="http://schemas.microsoft.com/office/drawing/2014/main" id="{56CA12E4-CBF7-3F64-FDAD-E4B2B0082619}"/>
              </a:ext>
            </a:extLst>
          </p:cNvPr>
          <p:cNvGraphicFramePr>
            <a:graphicFrameLocks noGrp="1"/>
          </p:cNvGraphicFramePr>
          <p:nvPr>
            <p:extLst>
              <p:ext uri="{D42A27DB-BD31-4B8C-83A1-F6EECF244321}">
                <p14:modId xmlns:p14="http://schemas.microsoft.com/office/powerpoint/2010/main" val="3059005483"/>
              </p:ext>
            </p:extLst>
          </p:nvPr>
        </p:nvGraphicFramePr>
        <p:xfrm>
          <a:off x="472437" y="3899808"/>
          <a:ext cx="11394441" cy="486855"/>
        </p:xfrm>
        <a:graphic>
          <a:graphicData uri="http://schemas.openxmlformats.org/drawingml/2006/table">
            <a:tbl>
              <a:tblPr/>
              <a:tblGrid>
                <a:gridCol w="329716">
                  <a:extLst>
                    <a:ext uri="{9D8B030D-6E8A-4147-A177-3AD203B41FA5}">
                      <a16:colId xmlns:a16="http://schemas.microsoft.com/office/drawing/2014/main" val="1173188686"/>
                    </a:ext>
                  </a:extLst>
                </a:gridCol>
                <a:gridCol w="316869">
                  <a:extLst>
                    <a:ext uri="{9D8B030D-6E8A-4147-A177-3AD203B41FA5}">
                      <a16:colId xmlns:a16="http://schemas.microsoft.com/office/drawing/2014/main" val="869042368"/>
                    </a:ext>
                  </a:extLst>
                </a:gridCol>
                <a:gridCol w="471021">
                  <a:extLst>
                    <a:ext uri="{9D8B030D-6E8A-4147-A177-3AD203B41FA5}">
                      <a16:colId xmlns:a16="http://schemas.microsoft.com/office/drawing/2014/main" val="2803699137"/>
                    </a:ext>
                  </a:extLst>
                </a:gridCol>
                <a:gridCol w="638020">
                  <a:extLst>
                    <a:ext uri="{9D8B030D-6E8A-4147-A177-3AD203B41FA5}">
                      <a16:colId xmlns:a16="http://schemas.microsoft.com/office/drawing/2014/main" val="318907973"/>
                    </a:ext>
                  </a:extLst>
                </a:gridCol>
                <a:gridCol w="368253">
                  <a:extLst>
                    <a:ext uri="{9D8B030D-6E8A-4147-A177-3AD203B41FA5}">
                      <a16:colId xmlns:a16="http://schemas.microsoft.com/office/drawing/2014/main" val="1910071695"/>
                    </a:ext>
                  </a:extLst>
                </a:gridCol>
                <a:gridCol w="415356">
                  <a:extLst>
                    <a:ext uri="{9D8B030D-6E8A-4147-A177-3AD203B41FA5}">
                      <a16:colId xmlns:a16="http://schemas.microsoft.com/office/drawing/2014/main" val="3308665263"/>
                    </a:ext>
                  </a:extLst>
                </a:gridCol>
                <a:gridCol w="689404">
                  <a:extLst>
                    <a:ext uri="{9D8B030D-6E8A-4147-A177-3AD203B41FA5}">
                      <a16:colId xmlns:a16="http://schemas.microsoft.com/office/drawing/2014/main" val="3156681092"/>
                    </a:ext>
                  </a:extLst>
                </a:gridCol>
                <a:gridCol w="899223">
                  <a:extLst>
                    <a:ext uri="{9D8B030D-6E8A-4147-A177-3AD203B41FA5}">
                      <a16:colId xmlns:a16="http://schemas.microsoft.com/office/drawing/2014/main" val="481393812"/>
                    </a:ext>
                  </a:extLst>
                </a:gridCol>
                <a:gridCol w="920633">
                  <a:extLst>
                    <a:ext uri="{9D8B030D-6E8A-4147-A177-3AD203B41FA5}">
                      <a16:colId xmlns:a16="http://schemas.microsoft.com/office/drawing/2014/main" val="2163243370"/>
                    </a:ext>
                  </a:extLst>
                </a:gridCol>
                <a:gridCol w="1126170">
                  <a:extLst>
                    <a:ext uri="{9D8B030D-6E8A-4147-A177-3AD203B41FA5}">
                      <a16:colId xmlns:a16="http://schemas.microsoft.com/office/drawing/2014/main" val="2749042807"/>
                    </a:ext>
                  </a:extLst>
                </a:gridCol>
                <a:gridCol w="1006274">
                  <a:extLst>
                    <a:ext uri="{9D8B030D-6E8A-4147-A177-3AD203B41FA5}">
                      <a16:colId xmlns:a16="http://schemas.microsoft.com/office/drawing/2014/main" val="368996230"/>
                    </a:ext>
                  </a:extLst>
                </a:gridCol>
                <a:gridCol w="4213502">
                  <a:extLst>
                    <a:ext uri="{9D8B030D-6E8A-4147-A177-3AD203B41FA5}">
                      <a16:colId xmlns:a16="http://schemas.microsoft.com/office/drawing/2014/main" val="1138152890"/>
                    </a:ext>
                  </a:extLst>
                </a:gridCol>
              </a:tblGrid>
              <a:tr h="486855">
                <a:tc>
                  <a:txBody>
                    <a:bodyPr/>
                    <a:lstStyle/>
                    <a:p>
                      <a:pPr>
                        <a:buNone/>
                      </a:pPr>
                      <a:r>
                        <a:rPr lang="en-ID" sz="700" b="1">
                          <a:solidFill>
                            <a:srgbClr val="000000"/>
                          </a:solidFill>
                          <a:effectLst/>
                          <a:latin typeface="Helvetica Neue" panose="02000503000000020004" pitchFamily="2" charset="0"/>
                        </a:rPr>
                        <a:t>united states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700">
                          <a:solidFill>
                            <a:srgbClr val="000000"/>
                          </a:solidFill>
                          <a:effectLst/>
                          <a:latin typeface="Helvetica Neue" panose="02000503000000020004" pitchFamily="2" charset="0"/>
                        </a:rPr>
                        <a:t>united states</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2024-08</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2024-08-26</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11.0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121.0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11.0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266.5097237784476</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12.87378765896235</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b="1" dirty="0">
                          <a:solidFill>
                            <a:srgbClr val="000000"/>
                          </a:solidFill>
                          <a:effectLst/>
                          <a:highlight>
                            <a:srgbClr val="FFFF00"/>
                          </a:highlight>
                          <a:latin typeface="Helvetica Neue" panose="02000503000000020004" pitchFamily="2" charset="0"/>
                        </a:rPr>
                        <a:t>158.65661691081013</a:t>
                      </a:r>
                      <a:endParaRPr lang="en-ID" sz="700" b="1" dirty="0">
                        <a:effectLst/>
                        <a:highlight>
                          <a:srgbClr val="FFFF00"/>
                        </a:highligh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dirty="0">
                          <a:solidFill>
                            <a:srgbClr val="000000"/>
                          </a:solidFill>
                          <a:effectLst/>
                          <a:latin typeface="Helvetica Neue" panose="02000503000000020004" pitchFamily="2" charset="0"/>
                        </a:rPr>
                        <a:t>10.595238095238095</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dirty="0">
                          <a:solidFill>
                            <a:srgbClr val="000000"/>
                          </a:solidFill>
                          <a:effectLst/>
                          <a:latin typeface="Helvetica Neue" panose="02000503000000020004" pitchFamily="2" charset="0"/>
                        </a:rPr>
                        <a:t>EPI_ISL_19448274,EPI_ISL_19448349,EPI_ISL_19448352,EPI_ISL_19471793,EPI_ISL_19495919,EPI_ISL_19495926,EPI_ISL_19539043,EPI_ISL_19539044,EPI_ISL_19591549,EPI_ISL_19668970,EPI_ISL_19787456</a:t>
                      </a:r>
                      <a:endParaRPr lang="en-ID" sz="700" dirty="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3101283"/>
                  </a:ext>
                </a:extLst>
              </a:tr>
            </a:tbl>
          </a:graphicData>
        </a:graphic>
      </p:graphicFrame>
      <p:graphicFrame>
        <p:nvGraphicFramePr>
          <p:cNvPr id="13" name="Table 12">
            <a:extLst>
              <a:ext uri="{FF2B5EF4-FFF2-40B4-BE49-F238E27FC236}">
                <a16:creationId xmlns:a16="http://schemas.microsoft.com/office/drawing/2014/main" id="{8EAA314C-230C-CD55-5EE4-82429AC6967D}"/>
              </a:ext>
            </a:extLst>
          </p:cNvPr>
          <p:cNvGraphicFramePr>
            <a:graphicFrameLocks noGrp="1"/>
          </p:cNvGraphicFramePr>
          <p:nvPr>
            <p:extLst>
              <p:ext uri="{D42A27DB-BD31-4B8C-83A1-F6EECF244321}">
                <p14:modId xmlns:p14="http://schemas.microsoft.com/office/powerpoint/2010/main" val="138494631"/>
              </p:ext>
            </p:extLst>
          </p:nvPr>
        </p:nvGraphicFramePr>
        <p:xfrm>
          <a:off x="472435" y="4386663"/>
          <a:ext cx="11394441" cy="259235"/>
        </p:xfrm>
        <a:graphic>
          <a:graphicData uri="http://schemas.openxmlformats.org/drawingml/2006/table">
            <a:tbl>
              <a:tblPr/>
              <a:tblGrid>
                <a:gridCol w="329716">
                  <a:extLst>
                    <a:ext uri="{9D8B030D-6E8A-4147-A177-3AD203B41FA5}">
                      <a16:colId xmlns:a16="http://schemas.microsoft.com/office/drawing/2014/main" val="1081525715"/>
                    </a:ext>
                  </a:extLst>
                </a:gridCol>
                <a:gridCol w="316869">
                  <a:extLst>
                    <a:ext uri="{9D8B030D-6E8A-4147-A177-3AD203B41FA5}">
                      <a16:colId xmlns:a16="http://schemas.microsoft.com/office/drawing/2014/main" val="1128314771"/>
                    </a:ext>
                  </a:extLst>
                </a:gridCol>
                <a:gridCol w="471021">
                  <a:extLst>
                    <a:ext uri="{9D8B030D-6E8A-4147-A177-3AD203B41FA5}">
                      <a16:colId xmlns:a16="http://schemas.microsoft.com/office/drawing/2014/main" val="3533692161"/>
                    </a:ext>
                  </a:extLst>
                </a:gridCol>
                <a:gridCol w="638020">
                  <a:extLst>
                    <a:ext uri="{9D8B030D-6E8A-4147-A177-3AD203B41FA5}">
                      <a16:colId xmlns:a16="http://schemas.microsoft.com/office/drawing/2014/main" val="1480248511"/>
                    </a:ext>
                  </a:extLst>
                </a:gridCol>
                <a:gridCol w="368253">
                  <a:extLst>
                    <a:ext uri="{9D8B030D-6E8A-4147-A177-3AD203B41FA5}">
                      <a16:colId xmlns:a16="http://schemas.microsoft.com/office/drawing/2014/main" val="282561042"/>
                    </a:ext>
                  </a:extLst>
                </a:gridCol>
                <a:gridCol w="415356">
                  <a:extLst>
                    <a:ext uri="{9D8B030D-6E8A-4147-A177-3AD203B41FA5}">
                      <a16:colId xmlns:a16="http://schemas.microsoft.com/office/drawing/2014/main" val="939101282"/>
                    </a:ext>
                  </a:extLst>
                </a:gridCol>
                <a:gridCol w="689404">
                  <a:extLst>
                    <a:ext uri="{9D8B030D-6E8A-4147-A177-3AD203B41FA5}">
                      <a16:colId xmlns:a16="http://schemas.microsoft.com/office/drawing/2014/main" val="2120320465"/>
                    </a:ext>
                  </a:extLst>
                </a:gridCol>
                <a:gridCol w="899223">
                  <a:extLst>
                    <a:ext uri="{9D8B030D-6E8A-4147-A177-3AD203B41FA5}">
                      <a16:colId xmlns:a16="http://schemas.microsoft.com/office/drawing/2014/main" val="1897236068"/>
                    </a:ext>
                  </a:extLst>
                </a:gridCol>
                <a:gridCol w="920633">
                  <a:extLst>
                    <a:ext uri="{9D8B030D-6E8A-4147-A177-3AD203B41FA5}">
                      <a16:colId xmlns:a16="http://schemas.microsoft.com/office/drawing/2014/main" val="2843016914"/>
                    </a:ext>
                  </a:extLst>
                </a:gridCol>
                <a:gridCol w="1126170">
                  <a:extLst>
                    <a:ext uri="{9D8B030D-6E8A-4147-A177-3AD203B41FA5}">
                      <a16:colId xmlns:a16="http://schemas.microsoft.com/office/drawing/2014/main" val="2523111845"/>
                    </a:ext>
                  </a:extLst>
                </a:gridCol>
                <a:gridCol w="1006274">
                  <a:extLst>
                    <a:ext uri="{9D8B030D-6E8A-4147-A177-3AD203B41FA5}">
                      <a16:colId xmlns:a16="http://schemas.microsoft.com/office/drawing/2014/main" val="2182436163"/>
                    </a:ext>
                  </a:extLst>
                </a:gridCol>
                <a:gridCol w="4213502">
                  <a:extLst>
                    <a:ext uri="{9D8B030D-6E8A-4147-A177-3AD203B41FA5}">
                      <a16:colId xmlns:a16="http://schemas.microsoft.com/office/drawing/2014/main" val="4128019052"/>
                    </a:ext>
                  </a:extLst>
                </a:gridCol>
              </a:tblGrid>
              <a:tr h="259235">
                <a:tc>
                  <a:txBody>
                    <a:bodyPr/>
                    <a:lstStyle/>
                    <a:p>
                      <a:pPr>
                        <a:buNone/>
                      </a:pPr>
                      <a:r>
                        <a:rPr lang="en-ID" sz="700" b="1">
                          <a:solidFill>
                            <a:srgbClr val="000000"/>
                          </a:solidFill>
                          <a:effectLst/>
                          <a:latin typeface="Helvetica Neue" panose="02000503000000020004" pitchFamily="2" charset="0"/>
                        </a:rPr>
                        <a:t>norway</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700">
                          <a:solidFill>
                            <a:srgbClr val="000000"/>
                          </a:solidFill>
                          <a:effectLst/>
                          <a:latin typeface="Helvetica Neue" panose="02000503000000020004" pitchFamily="2" charset="0"/>
                        </a:rPr>
                        <a:t>norway</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2025-06</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2025-06-30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0.0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26.0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0.0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148.52745514611277</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50.191219837771854</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b="1" dirty="0">
                          <a:solidFill>
                            <a:srgbClr val="000000"/>
                          </a:solidFill>
                          <a:effectLst/>
                          <a:highlight>
                            <a:srgbClr val="FFFF00"/>
                          </a:highlight>
                          <a:latin typeface="Helvetica Neue" panose="02000503000000020004" pitchFamily="2" charset="0"/>
                        </a:rPr>
                        <a:t>127.6634887616097</a:t>
                      </a:r>
                      <a:endParaRPr lang="en-ID" sz="700" b="1" dirty="0">
                        <a:effectLst/>
                        <a:highlight>
                          <a:srgbClr val="FFFF00"/>
                        </a:highligh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700">
                          <a:solidFill>
                            <a:srgbClr val="000000"/>
                          </a:solidFill>
                          <a:effectLst/>
                          <a:latin typeface="Helvetica Neue" panose="02000503000000020004" pitchFamily="2" charset="0"/>
                        </a:rPr>
                        <a:t>69.0</a:t>
                      </a:r>
                      <a:endParaRPr lang="en-ID" sz="700">
                        <a:effectLst/>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br>
                        <a:rPr lang="en-ID" sz="700" dirty="0">
                          <a:effectLst/>
                          <a:latin typeface="Helvetica" pitchFamily="2" charset="0"/>
                        </a:rPr>
                      </a:br>
                      <a:endParaRPr lang="en-ID" sz="700" dirty="0">
                        <a:effectLst/>
                        <a:latin typeface="Helvetica" pitchFamily="2" charset="0"/>
                      </a:endParaRPr>
                    </a:p>
                  </a:txBody>
                  <a:tcPr marL="15807" marR="15807" marT="15807" marB="15807">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9829762"/>
                  </a:ext>
                </a:extLst>
              </a:tr>
            </a:tbl>
          </a:graphicData>
        </a:graphic>
      </p:graphicFrame>
      <p:sp>
        <p:nvSpPr>
          <p:cNvPr id="14" name="TextBox 13">
            <a:extLst>
              <a:ext uri="{FF2B5EF4-FFF2-40B4-BE49-F238E27FC236}">
                <a16:creationId xmlns:a16="http://schemas.microsoft.com/office/drawing/2014/main" id="{DF0472B6-F33B-C9D8-0873-CF83C4D49BCE}"/>
              </a:ext>
            </a:extLst>
          </p:cNvPr>
          <p:cNvSpPr txBox="1"/>
          <p:nvPr/>
        </p:nvSpPr>
        <p:spPr>
          <a:xfrm>
            <a:off x="360451" y="4873518"/>
            <a:ext cx="11471098" cy="1754326"/>
          </a:xfrm>
          <a:prstGeom prst="rect">
            <a:avLst/>
          </a:prstGeom>
          <a:noFill/>
        </p:spPr>
        <p:txBody>
          <a:bodyPr wrap="square" rtlCol="0">
            <a:spAutoFit/>
          </a:bodyPr>
          <a:lstStyle/>
          <a:p>
            <a:r>
              <a:rPr lang="en-US" dirty="0"/>
              <a:t>*Norway is mutually the outlier (for the monthly snapshot and 200-days moving window), can be omitted for future analysis (generates more stable trends from other countries). In the 200-days, Norway displayed 0.0 ‘#</a:t>
            </a:r>
            <a:r>
              <a:rPr lang="en-US" dirty="0" err="1"/>
              <a:t>GISAID_Samples</a:t>
            </a:r>
            <a:r>
              <a:rPr lang="en-US" dirty="0"/>
              <a:t>’, making it severely under-represented</a:t>
            </a:r>
          </a:p>
          <a:p>
            <a:r>
              <a:rPr lang="en-US" dirty="0"/>
              <a:t>**’</a:t>
            </a:r>
            <a:r>
              <a:rPr lang="en-US" dirty="0" err="1"/>
              <a:t>Accession_IDs</a:t>
            </a:r>
            <a:r>
              <a:rPr lang="en-US" dirty="0"/>
              <a:t>’ has no repetitions (or </a:t>
            </a:r>
            <a:r>
              <a:rPr lang="en-US" b="1" dirty="0"/>
              <a:t>only </a:t>
            </a:r>
            <a:r>
              <a:rPr lang="en-US" dirty="0"/>
              <a:t>have unique values appearing once in 1 ‘</a:t>
            </a:r>
            <a:r>
              <a:rPr lang="en-US" dirty="0" err="1"/>
              <a:t>Collection_Year_Month</a:t>
            </a:r>
            <a:r>
              <a:rPr lang="en-US" dirty="0"/>
              <a:t>’ due to it being mapped to the monthly snapshot calculation/logic. The 200-days moving window will have overlapping ‘</a:t>
            </a:r>
            <a:r>
              <a:rPr lang="en-US" dirty="0" err="1"/>
              <a:t>Accession_IDs</a:t>
            </a:r>
            <a:r>
              <a:rPr lang="en-US" dirty="0"/>
              <a:t>’</a:t>
            </a:r>
            <a:endParaRPr lang="en-US" b="1" dirty="0"/>
          </a:p>
        </p:txBody>
      </p:sp>
    </p:spTree>
    <p:extLst>
      <p:ext uri="{BB962C8B-B14F-4D97-AF65-F5344CB8AC3E}">
        <p14:creationId xmlns:p14="http://schemas.microsoft.com/office/powerpoint/2010/main" val="357949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E141C-50CD-524C-40C6-3DF9649E3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79E5BB-0556-1BC7-2EB9-0C8F5C8D4634}"/>
              </a:ext>
            </a:extLst>
          </p:cNvPr>
          <p:cNvSpPr>
            <a:spLocks noGrp="1"/>
          </p:cNvSpPr>
          <p:nvPr>
            <p:ph type="title"/>
          </p:nvPr>
        </p:nvSpPr>
        <p:spPr>
          <a:xfrm>
            <a:off x="685800" y="143717"/>
            <a:ext cx="5257800" cy="1325563"/>
          </a:xfrm>
        </p:spPr>
        <p:txBody>
          <a:bodyPr/>
          <a:lstStyle/>
          <a:p>
            <a:r>
              <a:rPr lang="en-US" dirty="0"/>
              <a:t>OVERALL ANALYSIS</a:t>
            </a:r>
          </a:p>
        </p:txBody>
      </p:sp>
      <p:sp>
        <p:nvSpPr>
          <p:cNvPr id="3" name="Content Placeholder 2">
            <a:extLst>
              <a:ext uri="{FF2B5EF4-FFF2-40B4-BE49-F238E27FC236}">
                <a16:creationId xmlns:a16="http://schemas.microsoft.com/office/drawing/2014/main" id="{8DFDAF36-167C-CCE4-0C6F-C63FCCEACE09}"/>
              </a:ext>
            </a:extLst>
          </p:cNvPr>
          <p:cNvSpPr>
            <a:spLocks noGrp="1"/>
          </p:cNvSpPr>
          <p:nvPr>
            <p:ph idx="1"/>
          </p:nvPr>
        </p:nvSpPr>
        <p:spPr>
          <a:xfrm>
            <a:off x="838200" y="1063576"/>
            <a:ext cx="10515600" cy="4987925"/>
          </a:xfrm>
        </p:spPr>
        <p:txBody>
          <a:bodyPr>
            <a:normAutofit/>
          </a:bodyPr>
          <a:lstStyle/>
          <a:p>
            <a:r>
              <a:rPr lang="en-US" sz="1800" dirty="0"/>
              <a:t>Out of 163 countries (excluding ‘Unknown’) that are plotted in the line-chart:</a:t>
            </a:r>
          </a:p>
          <a:p>
            <a:pPr lvl="1"/>
            <a:r>
              <a:rPr lang="en-US" sz="1600" dirty="0"/>
              <a:t>AH1N12009 is composed of 161 countries, with China, Iran, and Mexico receiving the highest value of smoothing treatment (in order)</a:t>
            </a:r>
          </a:p>
          <a:p>
            <a:pPr lvl="1"/>
            <a:r>
              <a:rPr lang="en-US" sz="1600" dirty="0"/>
              <a:t>AH3 is composed of 156 countries, with Iran, Malaysia, and China receiving the highest value of smoothing treatment (in order)</a:t>
            </a:r>
          </a:p>
          <a:p>
            <a:pPr lvl="1"/>
            <a:r>
              <a:rPr lang="en-US" sz="1600" dirty="0"/>
              <a:t>BVIC is composed of 152 countries, with Argentina, Canada, and Norway receiving the highest value of smoothing (in order)</a:t>
            </a:r>
          </a:p>
          <a:p>
            <a:r>
              <a:rPr lang="en-US" sz="1800" dirty="0"/>
              <a:t>These countries are seen with </a:t>
            </a:r>
            <a:r>
              <a:rPr lang="en-US" sz="1800" b="1" dirty="0"/>
              <a:t>significant </a:t>
            </a:r>
            <a:r>
              <a:rPr lang="en-US" sz="1800" dirty="0"/>
              <a:t>peaks and </a:t>
            </a:r>
            <a:r>
              <a:rPr lang="en-US" sz="1800" b="1" dirty="0"/>
              <a:t>frequent </a:t>
            </a:r>
            <a:r>
              <a:rPr lang="en-US" sz="1800" dirty="0"/>
              <a:t>fluctuations with respect to the remaining countries (analyzed under the same sub-type). </a:t>
            </a:r>
          </a:p>
          <a:p>
            <a:r>
              <a:rPr lang="en-US" sz="1800" dirty="0"/>
              <a:t>Need to optimize the script, '</a:t>
            </a:r>
            <a:r>
              <a:rPr lang="en-US" sz="1800" dirty="0" err="1"/>
              <a:t>weighted_location_plotter_smoothed.py</a:t>
            </a:r>
            <a:r>
              <a:rPr lang="en-US" sz="1800" dirty="0"/>
              <a:t>’, including the remaining ‘</a:t>
            </a:r>
            <a:r>
              <a:rPr lang="en-US" sz="1800" dirty="0" err="1"/>
              <a:t>high_accuracy_country_mappings.tsv</a:t>
            </a:r>
            <a:r>
              <a:rPr lang="en-US" sz="1800" dirty="0"/>
              <a:t>’ that roughly have ~174 countries in comparison to the 163 counterpart being used</a:t>
            </a:r>
          </a:p>
          <a:p>
            <a:pPr lvl="1"/>
            <a:r>
              <a:rPr lang="en-US" sz="1600" dirty="0"/>
              <a:t>This is attributed to how the ~174 “high accuracy” countries that are supposedly mapped and factored into the global calculation, were not registered or extracted in the output files – impacting the line-chart to only show the </a:t>
            </a:r>
            <a:r>
              <a:rPr lang="en-US" sz="1600" b="1" dirty="0"/>
              <a:t>163</a:t>
            </a:r>
            <a:r>
              <a:rPr lang="en-US" sz="1600" dirty="0"/>
              <a:t> countries as the maximum value/scope</a:t>
            </a:r>
          </a:p>
          <a:p>
            <a:pPr lvl="1"/>
            <a:r>
              <a:rPr lang="en-US" sz="1600" dirty="0"/>
              <a:t>Possible to look into </a:t>
            </a:r>
            <a:r>
              <a:rPr lang="en-US" sz="1600" dirty="0" err="1"/>
              <a:t>FluNet’s</a:t>
            </a:r>
            <a:r>
              <a:rPr lang="en-US" sz="1600" dirty="0"/>
              <a:t> database and check for the inconsistent spelling/syntax that affect a few countries not properly read by the automated script</a:t>
            </a:r>
          </a:p>
          <a:p>
            <a:r>
              <a:rPr lang="en-US" sz="1800" dirty="0"/>
              <a:t>For 200-days sliding window technique, refrain from using the collective summation of cases/samples over 200-days. Instead, use the average of each collection weeks (~30+ weeks or 200+ days from the current date) and calculate the </a:t>
            </a:r>
            <a:r>
              <a:rPr lang="en-US" sz="1800" b="1" dirty="0"/>
              <a:t>global</a:t>
            </a:r>
            <a:r>
              <a:rPr lang="en-US" sz="1800" dirty="0"/>
              <a:t> average of these data points (resulting in 1 singular value for 1 ’</a:t>
            </a:r>
            <a:r>
              <a:rPr lang="en-US" sz="1800" dirty="0" err="1"/>
              <a:t>Collection_Year_Week</a:t>
            </a:r>
            <a:r>
              <a:rPr lang="en-US" sz="1800" dirty="0"/>
              <a:t>’</a:t>
            </a:r>
            <a:endParaRPr lang="en-US" sz="1800" b="1" dirty="0"/>
          </a:p>
          <a:p>
            <a:endParaRPr lang="en-US" sz="2000" dirty="0"/>
          </a:p>
          <a:p>
            <a:endParaRPr lang="en-US" sz="2000" dirty="0"/>
          </a:p>
        </p:txBody>
      </p:sp>
    </p:spTree>
    <p:extLst>
      <p:ext uri="{BB962C8B-B14F-4D97-AF65-F5344CB8AC3E}">
        <p14:creationId xmlns:p14="http://schemas.microsoft.com/office/powerpoint/2010/main" val="4172661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633B-57B1-95B7-AA64-7C394C7FD3B5}"/>
              </a:ext>
            </a:extLst>
          </p:cNvPr>
          <p:cNvSpPr>
            <a:spLocks noGrp="1"/>
          </p:cNvSpPr>
          <p:nvPr>
            <p:ph type="title"/>
          </p:nvPr>
        </p:nvSpPr>
        <p:spPr>
          <a:xfrm>
            <a:off x="838200" y="261400"/>
            <a:ext cx="10515600" cy="1325563"/>
          </a:xfrm>
        </p:spPr>
        <p:txBody>
          <a:bodyPr/>
          <a:lstStyle/>
          <a:p>
            <a:r>
              <a:rPr lang="en-US" dirty="0"/>
              <a:t>OBJECTIVES</a:t>
            </a:r>
          </a:p>
        </p:txBody>
      </p:sp>
      <p:sp>
        <p:nvSpPr>
          <p:cNvPr id="3" name="Content Placeholder 2">
            <a:extLst>
              <a:ext uri="{FF2B5EF4-FFF2-40B4-BE49-F238E27FC236}">
                <a16:creationId xmlns:a16="http://schemas.microsoft.com/office/drawing/2014/main" id="{C77C4137-8DF9-D941-E034-C2097624A0CD}"/>
              </a:ext>
            </a:extLst>
          </p:cNvPr>
          <p:cNvSpPr>
            <a:spLocks noGrp="1"/>
          </p:cNvSpPr>
          <p:nvPr>
            <p:ph idx="1"/>
          </p:nvPr>
        </p:nvSpPr>
        <p:spPr>
          <a:xfrm>
            <a:off x="406401" y="1478037"/>
            <a:ext cx="11550070" cy="4486275"/>
          </a:xfrm>
        </p:spPr>
        <p:txBody>
          <a:bodyPr>
            <a:normAutofit/>
          </a:bodyPr>
          <a:lstStyle/>
          <a:p>
            <a:r>
              <a:rPr lang="en-US" sz="1800" dirty="0"/>
              <a:t>Estimate the total burden of influenza cases, sourced from GISAID’s sampling database that is more sensitive in picking up variants (based on genomic sequence and represented by unique ‘EPI_ISL_’ or accession IDs), highlighting phenotypically relevant features that affect the viral fitness. </a:t>
            </a:r>
          </a:p>
          <a:p>
            <a:r>
              <a:rPr lang="en-US" sz="1800" dirty="0"/>
              <a:t>Concatenating with FluNet’s metadata (from WHO website) that detects the number of cases and sequences submitted for each mutations/variants in</a:t>
            </a:r>
            <a:r>
              <a:rPr lang="en-US" sz="1800" i="1" dirty="0"/>
              <a:t> Influenza </a:t>
            </a:r>
          </a:p>
          <a:p>
            <a:r>
              <a:rPr lang="en-US" sz="1800" dirty="0"/>
              <a:t>All scripts and .</a:t>
            </a:r>
            <a:r>
              <a:rPr lang="en-US" sz="1800" dirty="0" err="1"/>
              <a:t>tsv</a:t>
            </a:r>
            <a:r>
              <a:rPr lang="en-US" sz="1800" dirty="0"/>
              <a:t> files are saved within ‘</a:t>
            </a:r>
            <a:r>
              <a:rPr lang="en-US" sz="1800" b="1" dirty="0" err="1"/>
              <a:t>analysis_script</a:t>
            </a:r>
            <a:r>
              <a:rPr lang="en-US" sz="1800" dirty="0"/>
              <a:t>’ directory and ‘</a:t>
            </a:r>
            <a:r>
              <a:rPr lang="en-US" sz="1800" b="1" dirty="0" err="1"/>
              <a:t>README.txt</a:t>
            </a:r>
            <a:r>
              <a:rPr lang="en-US" sz="1800" b="1" dirty="0"/>
              <a:t>’</a:t>
            </a:r>
            <a:r>
              <a:rPr lang="en-US" sz="1800" dirty="0"/>
              <a:t> that contains the step-by-step methodology/script’s documentation. </a:t>
            </a:r>
            <a:r>
              <a:rPr lang="en-US" sz="1800" b="1" dirty="0"/>
              <a:t>‘</a:t>
            </a:r>
            <a:r>
              <a:rPr lang="en-US" sz="1800" b="1" dirty="0" err="1"/>
              <a:t>crontab_commands.txt</a:t>
            </a:r>
            <a:r>
              <a:rPr lang="en-US" sz="1800" b="1" dirty="0"/>
              <a:t>’ </a:t>
            </a:r>
            <a:r>
              <a:rPr lang="en-US" sz="1800" dirty="0"/>
              <a:t>contains the documented commands to activate the automated pipeline for crontab (in generating the most updated database and plotted graphs)</a:t>
            </a:r>
            <a:endParaRPr lang="en-US" sz="1800" b="1" dirty="0"/>
          </a:p>
          <a:p>
            <a:r>
              <a:rPr lang="en-US" sz="1800" dirty="0"/>
              <a:t>To assess and add new feature ‘#FluNet_Cases/#GISAID_Samples’ into the neural network ‘MLPClassifier (scikit-learn 1.7)’ - to optimize the prediction of emerging variants. </a:t>
            </a:r>
          </a:p>
          <a:p>
            <a:r>
              <a:rPr lang="en-US" sz="1800" b="1" u="sng" dirty="0"/>
              <a:t>GISAID’s Column</a:t>
            </a:r>
          </a:p>
          <a:p>
            <a:pPr marL="457200" lvl="1" indent="0">
              <a:buNone/>
            </a:pPr>
            <a:r>
              <a:rPr lang="en-ID" sz="1200" b="1" dirty="0"/>
              <a:t>$thisAccession</a:t>
            </a:r>
            <a:r>
              <a:rPr lang="en-ID" sz="1200" dirty="0"/>
              <a:t>\t$currIsolatename\t</a:t>
            </a:r>
            <a:r>
              <a:rPr lang="en-ID" sz="1200" b="1" dirty="0"/>
              <a:t>$currCollectiondate</a:t>
            </a:r>
            <a:r>
              <a:rPr lang="en-ID" sz="1200" dirty="0"/>
              <a:t>\t</a:t>
            </a:r>
            <a:r>
              <a:rPr lang="en-ID" sz="1200" b="1" dirty="0"/>
              <a:t>$currLocation</a:t>
            </a:r>
            <a:r>
              <a:rPr lang="en-ID" sz="1200" dirty="0"/>
              <a:t>\t</a:t>
            </a:r>
            <a:r>
              <a:rPr lang="en-ID" sz="1200" b="1" dirty="0"/>
              <a:t>$currCountry</a:t>
            </a:r>
            <a:r>
              <a:rPr lang="en-ID" sz="1200" dirty="0"/>
              <a:t>\t$currCountryCode\t$currContinent\t$currLatitude\t$currLongitude\t$combineMuts\t$currSubmissiondate\t$currCovClade\t</a:t>
            </a:r>
            <a:r>
              <a:rPr lang="en-ID" sz="1200" b="1" dirty="0"/>
              <a:t>$currLineage</a:t>
            </a:r>
            <a:r>
              <a:rPr lang="en-ID" sz="1200" dirty="0"/>
              <a:t>\t$currOrigLab\t$currSubmLab\t$currSubmLabAddr\t$currSeqTech\t$currAssemblyMethod\t</a:t>
            </a:r>
            <a:r>
              <a:rPr lang="en-ID" sz="1200" b="1" dirty="0"/>
              <a:t>$currHost</a:t>
            </a:r>
            <a:r>
              <a:rPr lang="en-ID" sz="1200" dirty="0"/>
              <a:t>\t$currGender\t$currPatientAge\t$currPatientStatus\t$currLastVaccinated\t$currSamplingStrategy\t$currAddLocationInfo\t$currAddHostInfo\t$currLocationOri\t$currIsComplete\n</a:t>
            </a:r>
            <a:endParaRPr lang="en-US" sz="1200" b="1" u="sng" dirty="0"/>
          </a:p>
          <a:p>
            <a:r>
              <a:rPr lang="en-US" sz="1800" b="1" u="sng" dirty="0"/>
              <a:t>FluNet’s Column</a:t>
            </a:r>
          </a:p>
          <a:p>
            <a:pPr lvl="1"/>
            <a:endParaRPr lang="en-US" sz="1400" b="1" u="sng" dirty="0"/>
          </a:p>
          <a:p>
            <a:pPr marL="457200" lvl="1" indent="0">
              <a:buNone/>
            </a:pPr>
            <a:endParaRPr lang="en-ID" sz="1200" dirty="0"/>
          </a:p>
        </p:txBody>
      </p:sp>
      <p:graphicFrame>
        <p:nvGraphicFramePr>
          <p:cNvPr id="4" name="Table 3">
            <a:extLst>
              <a:ext uri="{FF2B5EF4-FFF2-40B4-BE49-F238E27FC236}">
                <a16:creationId xmlns:a16="http://schemas.microsoft.com/office/drawing/2014/main" id="{9491BBB7-F0DC-4CF3-CD66-B52CDAA32647}"/>
              </a:ext>
            </a:extLst>
          </p:cNvPr>
          <p:cNvGraphicFramePr>
            <a:graphicFrameLocks noGrp="1"/>
          </p:cNvGraphicFramePr>
          <p:nvPr>
            <p:extLst>
              <p:ext uri="{D42A27DB-BD31-4B8C-83A1-F6EECF244321}">
                <p14:modId xmlns:p14="http://schemas.microsoft.com/office/powerpoint/2010/main" val="3113047763"/>
              </p:ext>
            </p:extLst>
          </p:nvPr>
        </p:nvGraphicFramePr>
        <p:xfrm>
          <a:off x="320964" y="5964312"/>
          <a:ext cx="11720943" cy="632288"/>
        </p:xfrm>
        <a:graphic>
          <a:graphicData uri="http://schemas.openxmlformats.org/drawingml/2006/table">
            <a:tbl>
              <a:tblPr/>
              <a:tblGrid>
                <a:gridCol w="202304">
                  <a:extLst>
                    <a:ext uri="{9D8B030D-6E8A-4147-A177-3AD203B41FA5}">
                      <a16:colId xmlns:a16="http://schemas.microsoft.com/office/drawing/2014/main" val="646995258"/>
                    </a:ext>
                  </a:extLst>
                </a:gridCol>
                <a:gridCol w="192820">
                  <a:extLst>
                    <a:ext uri="{9D8B030D-6E8A-4147-A177-3AD203B41FA5}">
                      <a16:colId xmlns:a16="http://schemas.microsoft.com/office/drawing/2014/main" val="1565114702"/>
                    </a:ext>
                  </a:extLst>
                </a:gridCol>
                <a:gridCol w="211786">
                  <a:extLst>
                    <a:ext uri="{9D8B030D-6E8A-4147-A177-3AD203B41FA5}">
                      <a16:colId xmlns:a16="http://schemas.microsoft.com/office/drawing/2014/main" val="1976944353"/>
                    </a:ext>
                  </a:extLst>
                </a:gridCol>
                <a:gridCol w="224430">
                  <a:extLst>
                    <a:ext uri="{9D8B030D-6E8A-4147-A177-3AD203B41FA5}">
                      <a16:colId xmlns:a16="http://schemas.microsoft.com/office/drawing/2014/main" val="3891518486"/>
                    </a:ext>
                  </a:extLst>
                </a:gridCol>
                <a:gridCol w="265522">
                  <a:extLst>
                    <a:ext uri="{9D8B030D-6E8A-4147-A177-3AD203B41FA5}">
                      <a16:colId xmlns:a16="http://schemas.microsoft.com/office/drawing/2014/main" val="2173772098"/>
                    </a:ext>
                  </a:extLst>
                </a:gridCol>
                <a:gridCol w="455182">
                  <a:extLst>
                    <a:ext uri="{9D8B030D-6E8A-4147-A177-3AD203B41FA5}">
                      <a16:colId xmlns:a16="http://schemas.microsoft.com/office/drawing/2014/main" val="986826750"/>
                    </a:ext>
                  </a:extLst>
                </a:gridCol>
                <a:gridCol w="344549">
                  <a:extLst>
                    <a:ext uri="{9D8B030D-6E8A-4147-A177-3AD203B41FA5}">
                      <a16:colId xmlns:a16="http://schemas.microsoft.com/office/drawing/2014/main" val="4289648547"/>
                    </a:ext>
                  </a:extLst>
                </a:gridCol>
                <a:gridCol w="154889">
                  <a:extLst>
                    <a:ext uri="{9D8B030D-6E8A-4147-A177-3AD203B41FA5}">
                      <a16:colId xmlns:a16="http://schemas.microsoft.com/office/drawing/2014/main" val="2585076337"/>
                    </a:ext>
                  </a:extLst>
                </a:gridCol>
                <a:gridCol w="164372">
                  <a:extLst>
                    <a:ext uri="{9D8B030D-6E8A-4147-A177-3AD203B41FA5}">
                      <a16:colId xmlns:a16="http://schemas.microsoft.com/office/drawing/2014/main" val="3342059164"/>
                    </a:ext>
                  </a:extLst>
                </a:gridCol>
                <a:gridCol w="401446">
                  <a:extLst>
                    <a:ext uri="{9D8B030D-6E8A-4147-A177-3AD203B41FA5}">
                      <a16:colId xmlns:a16="http://schemas.microsoft.com/office/drawing/2014/main" val="937961214"/>
                    </a:ext>
                  </a:extLst>
                </a:gridCol>
                <a:gridCol w="211786">
                  <a:extLst>
                    <a:ext uri="{9D8B030D-6E8A-4147-A177-3AD203B41FA5}">
                      <a16:colId xmlns:a16="http://schemas.microsoft.com/office/drawing/2014/main" val="2929684010"/>
                    </a:ext>
                  </a:extLst>
                </a:gridCol>
                <a:gridCol w="218108">
                  <a:extLst>
                    <a:ext uri="{9D8B030D-6E8A-4147-A177-3AD203B41FA5}">
                      <a16:colId xmlns:a16="http://schemas.microsoft.com/office/drawing/2014/main" val="4276500555"/>
                    </a:ext>
                  </a:extLst>
                </a:gridCol>
                <a:gridCol w="265522">
                  <a:extLst>
                    <a:ext uri="{9D8B030D-6E8A-4147-A177-3AD203B41FA5}">
                      <a16:colId xmlns:a16="http://schemas.microsoft.com/office/drawing/2014/main" val="2659710901"/>
                    </a:ext>
                  </a:extLst>
                </a:gridCol>
                <a:gridCol w="360352">
                  <a:extLst>
                    <a:ext uri="{9D8B030D-6E8A-4147-A177-3AD203B41FA5}">
                      <a16:colId xmlns:a16="http://schemas.microsoft.com/office/drawing/2014/main" val="3209983696"/>
                    </a:ext>
                  </a:extLst>
                </a:gridCol>
                <a:gridCol w="322420">
                  <a:extLst>
                    <a:ext uri="{9D8B030D-6E8A-4147-A177-3AD203B41FA5}">
                      <a16:colId xmlns:a16="http://schemas.microsoft.com/office/drawing/2014/main" val="2503927944"/>
                    </a:ext>
                  </a:extLst>
                </a:gridCol>
                <a:gridCol w="173854">
                  <a:extLst>
                    <a:ext uri="{9D8B030D-6E8A-4147-A177-3AD203B41FA5}">
                      <a16:colId xmlns:a16="http://schemas.microsoft.com/office/drawing/2014/main" val="104365127"/>
                    </a:ext>
                  </a:extLst>
                </a:gridCol>
                <a:gridCol w="63218">
                  <a:extLst>
                    <a:ext uri="{9D8B030D-6E8A-4147-A177-3AD203B41FA5}">
                      <a16:colId xmlns:a16="http://schemas.microsoft.com/office/drawing/2014/main" val="3053878923"/>
                    </a:ext>
                  </a:extLst>
                </a:gridCol>
                <a:gridCol w="63218">
                  <a:extLst>
                    <a:ext uri="{9D8B030D-6E8A-4147-A177-3AD203B41FA5}">
                      <a16:colId xmlns:a16="http://schemas.microsoft.com/office/drawing/2014/main" val="3286515340"/>
                    </a:ext>
                  </a:extLst>
                </a:gridCol>
                <a:gridCol w="63218">
                  <a:extLst>
                    <a:ext uri="{9D8B030D-6E8A-4147-A177-3AD203B41FA5}">
                      <a16:colId xmlns:a16="http://schemas.microsoft.com/office/drawing/2014/main" val="2496269155"/>
                    </a:ext>
                  </a:extLst>
                </a:gridCol>
                <a:gridCol w="104313">
                  <a:extLst>
                    <a:ext uri="{9D8B030D-6E8A-4147-A177-3AD203B41FA5}">
                      <a16:colId xmlns:a16="http://schemas.microsoft.com/office/drawing/2014/main" val="3948376718"/>
                    </a:ext>
                  </a:extLst>
                </a:gridCol>
                <a:gridCol w="259202">
                  <a:extLst>
                    <a:ext uri="{9D8B030D-6E8A-4147-A177-3AD203B41FA5}">
                      <a16:colId xmlns:a16="http://schemas.microsoft.com/office/drawing/2014/main" val="2846203491"/>
                    </a:ext>
                  </a:extLst>
                </a:gridCol>
                <a:gridCol w="297133">
                  <a:extLst>
                    <a:ext uri="{9D8B030D-6E8A-4147-A177-3AD203B41FA5}">
                      <a16:colId xmlns:a16="http://schemas.microsoft.com/office/drawing/2014/main" val="1828070871"/>
                    </a:ext>
                  </a:extLst>
                </a:gridCol>
                <a:gridCol w="297133">
                  <a:extLst>
                    <a:ext uri="{9D8B030D-6E8A-4147-A177-3AD203B41FA5}">
                      <a16:colId xmlns:a16="http://schemas.microsoft.com/office/drawing/2014/main" val="1998575414"/>
                    </a:ext>
                  </a:extLst>
                </a:gridCol>
                <a:gridCol w="442538">
                  <a:extLst>
                    <a:ext uri="{9D8B030D-6E8A-4147-A177-3AD203B41FA5}">
                      <a16:colId xmlns:a16="http://schemas.microsoft.com/office/drawing/2014/main" val="3288004555"/>
                    </a:ext>
                  </a:extLst>
                </a:gridCol>
                <a:gridCol w="88507">
                  <a:extLst>
                    <a:ext uri="{9D8B030D-6E8A-4147-A177-3AD203B41FA5}">
                      <a16:colId xmlns:a16="http://schemas.microsoft.com/office/drawing/2014/main" val="1204694973"/>
                    </a:ext>
                  </a:extLst>
                </a:gridCol>
                <a:gridCol w="170693">
                  <a:extLst>
                    <a:ext uri="{9D8B030D-6E8A-4147-A177-3AD203B41FA5}">
                      <a16:colId xmlns:a16="http://schemas.microsoft.com/office/drawing/2014/main" val="2922785378"/>
                    </a:ext>
                  </a:extLst>
                </a:gridCol>
                <a:gridCol w="170693">
                  <a:extLst>
                    <a:ext uri="{9D8B030D-6E8A-4147-A177-3AD203B41FA5}">
                      <a16:colId xmlns:a16="http://schemas.microsoft.com/office/drawing/2014/main" val="2237523251"/>
                    </a:ext>
                  </a:extLst>
                </a:gridCol>
                <a:gridCol w="202304">
                  <a:extLst>
                    <a:ext uri="{9D8B030D-6E8A-4147-A177-3AD203B41FA5}">
                      <a16:colId xmlns:a16="http://schemas.microsoft.com/office/drawing/2014/main" val="2999078917"/>
                    </a:ext>
                  </a:extLst>
                </a:gridCol>
                <a:gridCol w="221270">
                  <a:extLst>
                    <a:ext uri="{9D8B030D-6E8A-4147-A177-3AD203B41FA5}">
                      <a16:colId xmlns:a16="http://schemas.microsoft.com/office/drawing/2014/main" val="2627314102"/>
                    </a:ext>
                  </a:extLst>
                </a:gridCol>
                <a:gridCol w="91669">
                  <a:extLst>
                    <a:ext uri="{9D8B030D-6E8A-4147-A177-3AD203B41FA5}">
                      <a16:colId xmlns:a16="http://schemas.microsoft.com/office/drawing/2014/main" val="258104599"/>
                    </a:ext>
                  </a:extLst>
                </a:gridCol>
                <a:gridCol w="300295">
                  <a:extLst>
                    <a:ext uri="{9D8B030D-6E8A-4147-A177-3AD203B41FA5}">
                      <a16:colId xmlns:a16="http://schemas.microsoft.com/office/drawing/2014/main" val="1222597401"/>
                    </a:ext>
                  </a:extLst>
                </a:gridCol>
                <a:gridCol w="88507">
                  <a:extLst>
                    <a:ext uri="{9D8B030D-6E8A-4147-A177-3AD203B41FA5}">
                      <a16:colId xmlns:a16="http://schemas.microsoft.com/office/drawing/2014/main" val="1097273800"/>
                    </a:ext>
                  </a:extLst>
                </a:gridCol>
                <a:gridCol w="126441">
                  <a:extLst>
                    <a:ext uri="{9D8B030D-6E8A-4147-A177-3AD203B41FA5}">
                      <a16:colId xmlns:a16="http://schemas.microsoft.com/office/drawing/2014/main" val="4098165193"/>
                    </a:ext>
                  </a:extLst>
                </a:gridCol>
                <a:gridCol w="221270">
                  <a:extLst>
                    <a:ext uri="{9D8B030D-6E8A-4147-A177-3AD203B41FA5}">
                      <a16:colId xmlns:a16="http://schemas.microsoft.com/office/drawing/2014/main" val="3860363770"/>
                    </a:ext>
                  </a:extLst>
                </a:gridCol>
                <a:gridCol w="195981">
                  <a:extLst>
                    <a:ext uri="{9D8B030D-6E8A-4147-A177-3AD203B41FA5}">
                      <a16:colId xmlns:a16="http://schemas.microsoft.com/office/drawing/2014/main" val="4170606650"/>
                    </a:ext>
                  </a:extLst>
                </a:gridCol>
                <a:gridCol w="113794">
                  <a:extLst>
                    <a:ext uri="{9D8B030D-6E8A-4147-A177-3AD203B41FA5}">
                      <a16:colId xmlns:a16="http://schemas.microsoft.com/office/drawing/2014/main" val="116747083"/>
                    </a:ext>
                  </a:extLst>
                </a:gridCol>
                <a:gridCol w="91669">
                  <a:extLst>
                    <a:ext uri="{9D8B030D-6E8A-4147-A177-3AD203B41FA5}">
                      <a16:colId xmlns:a16="http://schemas.microsoft.com/office/drawing/2014/main" val="130168722"/>
                    </a:ext>
                  </a:extLst>
                </a:gridCol>
                <a:gridCol w="275007">
                  <a:extLst>
                    <a:ext uri="{9D8B030D-6E8A-4147-A177-3AD203B41FA5}">
                      <a16:colId xmlns:a16="http://schemas.microsoft.com/office/drawing/2014/main" val="3323316712"/>
                    </a:ext>
                  </a:extLst>
                </a:gridCol>
                <a:gridCol w="227592">
                  <a:extLst>
                    <a:ext uri="{9D8B030D-6E8A-4147-A177-3AD203B41FA5}">
                      <a16:colId xmlns:a16="http://schemas.microsoft.com/office/drawing/2014/main" val="4130530717"/>
                    </a:ext>
                  </a:extLst>
                </a:gridCol>
                <a:gridCol w="265522">
                  <a:extLst>
                    <a:ext uri="{9D8B030D-6E8A-4147-A177-3AD203B41FA5}">
                      <a16:colId xmlns:a16="http://schemas.microsoft.com/office/drawing/2014/main" val="566998031"/>
                    </a:ext>
                  </a:extLst>
                </a:gridCol>
                <a:gridCol w="104313">
                  <a:extLst>
                    <a:ext uri="{9D8B030D-6E8A-4147-A177-3AD203B41FA5}">
                      <a16:colId xmlns:a16="http://schemas.microsoft.com/office/drawing/2014/main" val="2871611871"/>
                    </a:ext>
                  </a:extLst>
                </a:gridCol>
                <a:gridCol w="275007">
                  <a:extLst>
                    <a:ext uri="{9D8B030D-6E8A-4147-A177-3AD203B41FA5}">
                      <a16:colId xmlns:a16="http://schemas.microsoft.com/office/drawing/2014/main" val="4098583573"/>
                    </a:ext>
                  </a:extLst>
                </a:gridCol>
                <a:gridCol w="63218">
                  <a:extLst>
                    <a:ext uri="{9D8B030D-6E8A-4147-A177-3AD203B41FA5}">
                      <a16:colId xmlns:a16="http://schemas.microsoft.com/office/drawing/2014/main" val="3201557188"/>
                    </a:ext>
                  </a:extLst>
                </a:gridCol>
                <a:gridCol w="290810">
                  <a:extLst>
                    <a:ext uri="{9D8B030D-6E8A-4147-A177-3AD203B41FA5}">
                      <a16:colId xmlns:a16="http://schemas.microsoft.com/office/drawing/2014/main" val="842711482"/>
                    </a:ext>
                  </a:extLst>
                </a:gridCol>
                <a:gridCol w="452022">
                  <a:extLst>
                    <a:ext uri="{9D8B030D-6E8A-4147-A177-3AD203B41FA5}">
                      <a16:colId xmlns:a16="http://schemas.microsoft.com/office/drawing/2014/main" val="992849376"/>
                    </a:ext>
                  </a:extLst>
                </a:gridCol>
                <a:gridCol w="385641">
                  <a:extLst>
                    <a:ext uri="{9D8B030D-6E8A-4147-A177-3AD203B41FA5}">
                      <a16:colId xmlns:a16="http://schemas.microsoft.com/office/drawing/2014/main" val="3412984221"/>
                    </a:ext>
                  </a:extLst>
                </a:gridCol>
                <a:gridCol w="259202">
                  <a:extLst>
                    <a:ext uri="{9D8B030D-6E8A-4147-A177-3AD203B41FA5}">
                      <a16:colId xmlns:a16="http://schemas.microsoft.com/office/drawing/2014/main" val="3027467987"/>
                    </a:ext>
                  </a:extLst>
                </a:gridCol>
                <a:gridCol w="72703">
                  <a:extLst>
                    <a:ext uri="{9D8B030D-6E8A-4147-A177-3AD203B41FA5}">
                      <a16:colId xmlns:a16="http://schemas.microsoft.com/office/drawing/2014/main" val="1570990272"/>
                    </a:ext>
                  </a:extLst>
                </a:gridCol>
                <a:gridCol w="104313">
                  <a:extLst>
                    <a:ext uri="{9D8B030D-6E8A-4147-A177-3AD203B41FA5}">
                      <a16:colId xmlns:a16="http://schemas.microsoft.com/office/drawing/2014/main" val="3002014251"/>
                    </a:ext>
                  </a:extLst>
                </a:gridCol>
                <a:gridCol w="158050">
                  <a:extLst>
                    <a:ext uri="{9D8B030D-6E8A-4147-A177-3AD203B41FA5}">
                      <a16:colId xmlns:a16="http://schemas.microsoft.com/office/drawing/2014/main" val="945725150"/>
                    </a:ext>
                  </a:extLst>
                </a:gridCol>
                <a:gridCol w="385641">
                  <a:extLst>
                    <a:ext uri="{9D8B030D-6E8A-4147-A177-3AD203B41FA5}">
                      <a16:colId xmlns:a16="http://schemas.microsoft.com/office/drawing/2014/main" val="2917838915"/>
                    </a:ext>
                  </a:extLst>
                </a:gridCol>
                <a:gridCol w="325582">
                  <a:extLst>
                    <a:ext uri="{9D8B030D-6E8A-4147-A177-3AD203B41FA5}">
                      <a16:colId xmlns:a16="http://schemas.microsoft.com/office/drawing/2014/main" val="2298915771"/>
                    </a:ext>
                  </a:extLst>
                </a:gridCol>
                <a:gridCol w="233912">
                  <a:extLst>
                    <a:ext uri="{9D8B030D-6E8A-4147-A177-3AD203B41FA5}">
                      <a16:colId xmlns:a16="http://schemas.microsoft.com/office/drawing/2014/main" val="868438439"/>
                    </a:ext>
                  </a:extLst>
                </a:gridCol>
              </a:tblGrid>
              <a:tr h="290243">
                <a:tc>
                  <a:txBody>
                    <a:bodyPr/>
                    <a:lstStyle/>
                    <a:p>
                      <a:pPr>
                        <a:buNone/>
                      </a:pPr>
                      <a:r>
                        <a:rPr lang="en-ID" sz="800" b="1" dirty="0">
                          <a:solidFill>
                            <a:srgbClr val="000000"/>
                          </a:solidFill>
                          <a:effectLst/>
                          <a:latin typeface="+mn-lt"/>
                        </a:rPr>
                        <a:t>WHOREGION</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dirty="0">
                          <a:solidFill>
                            <a:srgbClr val="000000"/>
                          </a:solidFill>
                          <a:effectLst/>
                          <a:latin typeface="+mn-lt"/>
                        </a:rPr>
                        <a:t>FLUSEASON</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HEMISPHERE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ITZ</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COUNTRY_CODE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COUNTRY_AREA_TERRITORY</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ISO_WEEKSTARTDATE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ISO_YEAR</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ISO_WEEK</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MMWR_WEEKSTARTDATE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MMWR_YEAR</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MMWR_WEEK</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ORIGIN_SOURCE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SPEC_PROCESSED_NB</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SPEC_RECEIVED_NB</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AH1N12009</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AH1</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AH3</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AH5</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AH7N9</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ANOTSUBTYPED</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ANOTSUBTYPABLE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AOTHER_SUBTYPE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AOTHER_SUBTYPE_DETAILS</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INF_A</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BVIC_2DEL</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BVIC_3DEL</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BVIC_NODEL</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BVIC_DELUNK</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BYAM</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BNOTDETERMINED</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INF_B</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INF_ALL</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INF_NEGATIVE</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ILI_ACTIVITY</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ADENO</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BOCA</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HUMAN_CORONA</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METAPNEUMO</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PARAINFLUENZA</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RHINO</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RSV_PROCESSED</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RSV</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OTHERRESPVIRUS</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OTHER_RESPVIRUS_DETAILS</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LAB_RESULT_COMMENT</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WCR_COMMENT</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ISO2</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ISOYW</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MMWRYW</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PSOURCE_SUBTYPE_INF</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PSOURCE_PPOS_INF</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a:solidFill>
                            <a:srgbClr val="000000"/>
                          </a:solidFill>
                          <a:effectLst/>
                          <a:latin typeface="+mn-lt"/>
                        </a:rPr>
                        <a:t>PSOURCE_RSV</a:t>
                      </a:r>
                      <a:endParaRPr lang="en-ID" sz="800" dirty="0">
                        <a:effectLst/>
                        <a:latin typeface="+mn-lt"/>
                      </a:endParaRPr>
                    </a:p>
                  </a:txBody>
                  <a:tcPr marL="11344" marR="11344" marT="11344" marB="1134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4761862"/>
                  </a:ext>
                </a:extLst>
              </a:tr>
            </a:tbl>
          </a:graphicData>
        </a:graphic>
      </p:graphicFrame>
    </p:spTree>
    <p:extLst>
      <p:ext uri="{BB962C8B-B14F-4D97-AF65-F5344CB8AC3E}">
        <p14:creationId xmlns:p14="http://schemas.microsoft.com/office/powerpoint/2010/main" val="206464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687B-A08B-6D6C-29F6-A3A32B65156F}"/>
              </a:ext>
            </a:extLst>
          </p:cNvPr>
          <p:cNvSpPr>
            <a:spLocks noGrp="1"/>
          </p:cNvSpPr>
          <p:nvPr>
            <p:ph type="title"/>
          </p:nvPr>
        </p:nvSpPr>
        <p:spPr>
          <a:xfrm>
            <a:off x="463826" y="304165"/>
            <a:ext cx="10889974" cy="1325563"/>
          </a:xfrm>
        </p:spPr>
        <p:txBody>
          <a:bodyPr/>
          <a:lstStyle/>
          <a:p>
            <a:r>
              <a:rPr lang="en-US" dirty="0"/>
              <a:t>FUTURE IMPROVEMENTS</a:t>
            </a:r>
          </a:p>
        </p:txBody>
      </p:sp>
      <p:sp>
        <p:nvSpPr>
          <p:cNvPr id="3" name="Content Placeholder 2">
            <a:extLst>
              <a:ext uri="{FF2B5EF4-FFF2-40B4-BE49-F238E27FC236}">
                <a16:creationId xmlns:a16="http://schemas.microsoft.com/office/drawing/2014/main" id="{DFDA9E4B-21C5-8F1C-C7A6-89E27291B6B8}"/>
              </a:ext>
            </a:extLst>
          </p:cNvPr>
          <p:cNvSpPr>
            <a:spLocks noGrp="1"/>
          </p:cNvSpPr>
          <p:nvPr>
            <p:ph idx="1"/>
          </p:nvPr>
        </p:nvSpPr>
        <p:spPr>
          <a:xfrm>
            <a:off x="463826" y="1391478"/>
            <a:ext cx="10889974" cy="5274365"/>
          </a:xfrm>
        </p:spPr>
        <p:txBody>
          <a:bodyPr>
            <a:normAutofit/>
          </a:bodyPr>
          <a:lstStyle/>
          <a:p>
            <a:r>
              <a:rPr lang="en-US" sz="1800" b="1" dirty="0"/>
              <a:t>Location Analysis (Higher Resolution &amp; Accuracy)</a:t>
            </a:r>
          </a:p>
          <a:p>
            <a:pPr lvl="1" fontAlgn="base"/>
            <a:r>
              <a:rPr lang="en-ID" sz="1400" dirty="0" err="1"/>
              <a:t>currCountry</a:t>
            </a:r>
            <a:r>
              <a:rPr lang="en-ID" sz="1400" dirty="0"/>
              <a:t>, </a:t>
            </a:r>
            <a:r>
              <a:rPr lang="en-ID" sz="1400" dirty="0" err="1"/>
              <a:t>currLocation</a:t>
            </a:r>
            <a:r>
              <a:rPr lang="en-ID" sz="1400" dirty="0"/>
              <a:t> (Province/City - </a:t>
            </a:r>
            <a:r>
              <a:rPr lang="en-ID" sz="1400" b="1" dirty="0"/>
              <a:t>third-level location data</a:t>
            </a:r>
            <a:r>
              <a:rPr lang="en-ID" sz="1400" dirty="0"/>
              <a:t>) across different countries (in proportion to the </a:t>
            </a:r>
            <a:r>
              <a:rPr lang="en-ID" sz="1400" b="1" dirty="0"/>
              <a:t>population size</a:t>
            </a:r>
            <a:r>
              <a:rPr lang="en-ID" sz="1400" dirty="0"/>
              <a:t>) by detecting how many </a:t>
            </a:r>
            <a:r>
              <a:rPr lang="en-ID" sz="1400" dirty="0" err="1"/>
              <a:t>currLocation</a:t>
            </a:r>
            <a:r>
              <a:rPr lang="en-ID" sz="1400" dirty="0"/>
              <a:t> belong to the same country (1 country contain how many locations in GISAID's database | compare it to </a:t>
            </a:r>
            <a:r>
              <a:rPr lang="en-ID" sz="1400" dirty="0" err="1"/>
              <a:t>FluNet’s</a:t>
            </a:r>
            <a:r>
              <a:rPr lang="en-ID" sz="1400" dirty="0"/>
              <a:t>)</a:t>
            </a:r>
          </a:p>
          <a:p>
            <a:pPr lvl="1" fontAlgn="base"/>
            <a:r>
              <a:rPr lang="en-ID" sz="1400" b="1" dirty="0"/>
              <a:t>USAGE: </a:t>
            </a:r>
            <a:r>
              <a:rPr lang="en-ID" sz="1400" dirty="0"/>
              <a:t>To find the </a:t>
            </a:r>
            <a:r>
              <a:rPr lang="en-ID" sz="1400" dirty="0" err="1"/>
              <a:t>weighted_location</a:t>
            </a:r>
            <a:r>
              <a:rPr lang="en-ID" sz="1400" dirty="0"/>
              <a:t> to better normalize the #</a:t>
            </a:r>
            <a:r>
              <a:rPr lang="en-ID" sz="1400" dirty="0" err="1"/>
              <a:t>GISAID_Samples</a:t>
            </a:r>
            <a:r>
              <a:rPr lang="en-ID" sz="1400" dirty="0"/>
              <a:t> from different countries (which have varying locations i.e. city/province within each country and the population density/count of these countries)</a:t>
            </a:r>
          </a:p>
          <a:p>
            <a:pPr lvl="1" fontAlgn="base"/>
            <a:r>
              <a:rPr lang="en-ID" sz="1400" b="1" dirty="0"/>
              <a:t>NOTION: </a:t>
            </a:r>
            <a:r>
              <a:rPr lang="en-ID" sz="1400" dirty="0"/>
              <a:t>More accurate estimator to quantify how widespread the emerging mutations of Influenza in comparison to the sampling/sequence counts, which may be over- or under-represented for some countries, and significantly less biased</a:t>
            </a:r>
            <a:endParaRPr lang="en-ID" sz="1400" b="1" dirty="0"/>
          </a:p>
          <a:p>
            <a:pPr lvl="1" fontAlgn="base"/>
            <a:r>
              <a:rPr lang="en-ID" sz="1600" b="1" dirty="0"/>
              <a:t>Proposed Logic:</a:t>
            </a:r>
          </a:p>
          <a:p>
            <a:pPr lvl="2" fontAlgn="base"/>
            <a:r>
              <a:rPr lang="en-ID" sz="1400" dirty="0"/>
              <a:t>Administrative Divisions of Country:  </a:t>
            </a:r>
            <a:r>
              <a:rPr lang="en-ID" sz="1400" u="sng" dirty="0">
                <a:hlinkClick r:id="rId2"/>
              </a:rPr>
              <a:t>https://www.geopostcodes.com/administrative-divisions/</a:t>
            </a:r>
            <a:r>
              <a:rPr lang="en-ID" sz="1400" dirty="0"/>
              <a:t> - compare with the number of ‘</a:t>
            </a:r>
            <a:r>
              <a:rPr lang="en-ID" sz="1400" dirty="0" err="1"/>
              <a:t>currLocation</a:t>
            </a:r>
            <a:r>
              <a:rPr lang="en-ID" sz="1400" dirty="0"/>
              <a:t>’ (sourced from the identical ‘</a:t>
            </a:r>
            <a:r>
              <a:rPr lang="en-ID" sz="1400" dirty="0" err="1"/>
              <a:t>currCountry</a:t>
            </a:r>
            <a:r>
              <a:rPr lang="en-ID" sz="1400" dirty="0"/>
              <a:t>’ in ‘accession2metadata.tsv’)</a:t>
            </a:r>
          </a:p>
          <a:p>
            <a:pPr lvl="2" fontAlgn="base"/>
            <a:r>
              <a:rPr lang="en-ID" sz="1400" b="1" dirty="0"/>
              <a:t>Population Tracker By Countries:</a:t>
            </a:r>
          </a:p>
          <a:p>
            <a:pPr lvl="3" fontAlgn="base"/>
            <a:r>
              <a:rPr lang="en-ID" sz="1200" u="sng" dirty="0">
                <a:hlinkClick r:id="rId3"/>
              </a:rPr>
              <a:t>https://www.worldometers.info/world-population/population-by-country/</a:t>
            </a:r>
            <a:r>
              <a:rPr lang="en-ID" sz="1200" dirty="0"/>
              <a:t> (less accuracy - based on scientific findings, 2025) - exported in html</a:t>
            </a:r>
          </a:p>
          <a:p>
            <a:pPr lvl="3" fontAlgn="base"/>
            <a:r>
              <a:rPr lang="en-ID" sz="1200" u="sng" dirty="0">
                <a:hlinkClick r:id="rId4"/>
              </a:rPr>
              <a:t>https://databank.worldbank.org/reports.aspx?source=2&amp;series=SP.POP.TOTL&amp;country=#</a:t>
            </a:r>
            <a:r>
              <a:rPr lang="en-ID" sz="1200" dirty="0"/>
              <a:t> (</a:t>
            </a:r>
            <a:r>
              <a:rPr lang="en-ID" sz="1200" i="1" dirty="0"/>
              <a:t>WHO, last updated: 2024</a:t>
            </a:r>
            <a:r>
              <a:rPr lang="en-ID" sz="1200" dirty="0"/>
              <a:t>) - exported in .csv file</a:t>
            </a:r>
          </a:p>
          <a:p>
            <a:pPr lvl="2" fontAlgn="base"/>
            <a:r>
              <a:rPr lang="en-ID" sz="1400" b="1" dirty="0"/>
              <a:t>Proposed Formula #1:</a:t>
            </a:r>
          </a:p>
          <a:p>
            <a:pPr lvl="3" fontAlgn="base"/>
            <a:r>
              <a:rPr lang="en-ID" sz="1200" dirty="0" err="1"/>
              <a:t>Weighted_Location</a:t>
            </a:r>
            <a:r>
              <a:rPr lang="en-ID" sz="1200" dirty="0"/>
              <a:t> = </a:t>
            </a:r>
            <a:r>
              <a:rPr lang="en-ID" sz="1200" dirty="0" err="1"/>
              <a:t>Population_Size</a:t>
            </a:r>
            <a:r>
              <a:rPr lang="en-ID" sz="1200" dirty="0"/>
              <a:t> (categorized by each country) / #</a:t>
            </a:r>
            <a:r>
              <a:rPr lang="en-ID" sz="1200" dirty="0" err="1"/>
              <a:t>GISAID_Locations</a:t>
            </a:r>
            <a:r>
              <a:rPr lang="en-ID" sz="1200" dirty="0"/>
              <a:t> (# locations in GISAID's database) </a:t>
            </a:r>
          </a:p>
          <a:p>
            <a:pPr lvl="2" fontAlgn="base"/>
            <a:r>
              <a:rPr lang="en-ID" sz="1400" b="1" dirty="0"/>
              <a:t>Normalization Technique:</a:t>
            </a:r>
          </a:p>
          <a:p>
            <a:pPr lvl="3" fontAlgn="base"/>
            <a:r>
              <a:rPr lang="en-ID" sz="1400" dirty="0"/>
              <a:t>scikit-learn – ‘normalizing function’: </a:t>
            </a:r>
            <a:r>
              <a:rPr lang="en-ID" sz="1400" u="sng" dirty="0">
                <a:hlinkClick r:id="rId5"/>
              </a:rPr>
              <a:t>https://scikit-learn.org/stable/modules/generated/sklearn.preprocessing.normalize.html</a:t>
            </a:r>
            <a:r>
              <a:rPr lang="en-ID" sz="1400" dirty="0"/>
              <a:t> </a:t>
            </a:r>
          </a:p>
          <a:p>
            <a:pPr lvl="3" fontAlgn="base"/>
            <a:r>
              <a:rPr lang="en-ID" sz="1400" dirty="0"/>
              <a:t>Putting labels such as: 'over-represented' and 'under-represented' if:</a:t>
            </a:r>
          </a:p>
          <a:p>
            <a:pPr lvl="4" fontAlgn="base"/>
            <a:r>
              <a:rPr lang="en-ID" sz="1200" dirty="0"/>
              <a:t>Over-represented: </a:t>
            </a:r>
            <a:r>
              <a:rPr lang="en-ID" sz="1200" dirty="0" err="1"/>
              <a:t>gisaid_df</a:t>
            </a:r>
            <a:r>
              <a:rPr lang="en-ID" sz="1200" dirty="0"/>
              <a:t>['</a:t>
            </a:r>
            <a:r>
              <a:rPr lang="en-ID" sz="1200" dirty="0" err="1"/>
              <a:t>currLocation</a:t>
            </a:r>
            <a:r>
              <a:rPr lang="en-ID" sz="1200" dirty="0"/>
              <a:t>'] in countries &gt; #</a:t>
            </a:r>
            <a:r>
              <a:rPr lang="en-ID" sz="1200" dirty="0" err="1"/>
              <a:t>Actual_Locations</a:t>
            </a:r>
            <a:r>
              <a:rPr lang="en-ID" sz="1200" dirty="0"/>
              <a:t> (directly sourced from </a:t>
            </a:r>
            <a:r>
              <a:rPr lang="en-ID" sz="1200" dirty="0" err="1"/>
              <a:t>geopostcodes</a:t>
            </a:r>
            <a:r>
              <a:rPr lang="en-ID" sz="1200" dirty="0"/>
              <a:t>)</a:t>
            </a:r>
          </a:p>
          <a:p>
            <a:pPr lvl="4" fontAlgn="base"/>
            <a:r>
              <a:rPr lang="en-ID" sz="1200" dirty="0"/>
              <a:t>Under-represented: </a:t>
            </a:r>
            <a:r>
              <a:rPr lang="en-ID" sz="1200" dirty="0" err="1"/>
              <a:t>gisaid_df</a:t>
            </a:r>
            <a:r>
              <a:rPr lang="en-ID" sz="1200" dirty="0"/>
              <a:t>['</a:t>
            </a:r>
            <a:r>
              <a:rPr lang="en-ID" sz="1200" dirty="0" err="1"/>
              <a:t>currLocation</a:t>
            </a:r>
            <a:r>
              <a:rPr lang="en-ID" sz="1200" dirty="0"/>
              <a:t>'] in countries &lt; #</a:t>
            </a:r>
            <a:r>
              <a:rPr lang="en-ID" sz="1200" dirty="0" err="1"/>
              <a:t>Actual_Locations</a:t>
            </a:r>
            <a:endParaRPr lang="en-ID" sz="1200" dirty="0"/>
          </a:p>
          <a:p>
            <a:pPr lvl="3" fontAlgn="base"/>
            <a:endParaRPr lang="en-ID" sz="1200" dirty="0"/>
          </a:p>
          <a:p>
            <a:pPr lvl="1"/>
            <a:endParaRPr lang="en-US" sz="1200" dirty="0"/>
          </a:p>
          <a:p>
            <a:endParaRPr lang="en-US" sz="1800" dirty="0"/>
          </a:p>
        </p:txBody>
      </p:sp>
    </p:spTree>
    <p:extLst>
      <p:ext uri="{BB962C8B-B14F-4D97-AF65-F5344CB8AC3E}">
        <p14:creationId xmlns:p14="http://schemas.microsoft.com/office/powerpoint/2010/main" val="1417127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1C9F-1CA7-D994-2274-BA0A06B253A3}"/>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E0E4B215-313D-5835-0372-163272A47B9B}"/>
              </a:ext>
            </a:extLst>
          </p:cNvPr>
          <p:cNvSpPr>
            <a:spLocks noGrp="1"/>
          </p:cNvSpPr>
          <p:nvPr>
            <p:ph idx="1"/>
          </p:nvPr>
        </p:nvSpPr>
        <p:spPr/>
        <p:txBody>
          <a:bodyPr>
            <a:normAutofit/>
          </a:bodyPr>
          <a:lstStyle/>
          <a:p>
            <a:r>
              <a:rPr lang="en-US" sz="1800" dirty="0"/>
              <a:t>The next step is to predict the emerging variants of </a:t>
            </a:r>
            <a:r>
              <a:rPr lang="en-US" sz="1800" i="1" dirty="0"/>
              <a:t>Influenza </a:t>
            </a:r>
            <a:r>
              <a:rPr lang="en-US" sz="1800" dirty="0"/>
              <a:t>using the metrics of: (1) ratio of #</a:t>
            </a:r>
            <a:r>
              <a:rPr lang="en-US" sz="1800" dirty="0" err="1"/>
              <a:t>FluNet_Cases</a:t>
            </a:r>
            <a:r>
              <a:rPr lang="en-US" sz="1800" dirty="0"/>
              <a:t> and #</a:t>
            </a:r>
            <a:r>
              <a:rPr lang="en-US" sz="1800" dirty="0" err="1"/>
              <a:t>GISAID_Samples</a:t>
            </a:r>
            <a:r>
              <a:rPr lang="en-US" sz="1800" dirty="0"/>
              <a:t> (for both, monthly snapshots and 200-days sliding window technique) and (2) ‘</a:t>
            </a:r>
            <a:r>
              <a:rPr lang="en-US" sz="1800" dirty="0" err="1"/>
              <a:t>weighted_location</a:t>
            </a:r>
            <a:r>
              <a:rPr lang="en-US" sz="1800" dirty="0"/>
              <a:t>’ – quantifying the normalization factor that needs to be multiplied with the ratio (for better accuracy and higher resolution of locations being used, not limited by countries but tertiary-level locations within the countries). </a:t>
            </a:r>
          </a:p>
          <a:p>
            <a:r>
              <a:rPr lang="en-US" sz="1800" dirty="0"/>
              <a:t>Implement the neural network, scikit-learn (‘</a:t>
            </a:r>
            <a:r>
              <a:rPr lang="en-US" sz="1800" dirty="0" err="1"/>
              <a:t>MLPClassifier</a:t>
            </a:r>
            <a:r>
              <a:rPr lang="en-US" sz="1800" dirty="0"/>
              <a:t>’)</a:t>
            </a:r>
          </a:p>
          <a:p>
            <a:pPr lvl="1"/>
            <a:r>
              <a:rPr lang="en-ID" sz="1600" u="sng" dirty="0">
                <a:hlinkClick r:id="rId2"/>
              </a:rPr>
              <a:t>https://scikit-learn.org/stable/modules/generated/sklearn.neural_network.MLPClassifier.html</a:t>
            </a:r>
            <a:r>
              <a:rPr lang="en-ID" sz="1600" dirty="0"/>
              <a:t>  </a:t>
            </a:r>
          </a:p>
          <a:p>
            <a:pPr lvl="1"/>
            <a:r>
              <a:rPr lang="en-ID" sz="1600" dirty="0"/>
              <a:t>Modify the script ‘EV_classification_train_MLP_100runs.py’ in assessing the new metric of ’#</a:t>
            </a:r>
            <a:r>
              <a:rPr lang="en-ID" sz="1600" dirty="0" err="1"/>
              <a:t>FluNet_Cases</a:t>
            </a:r>
            <a:r>
              <a:rPr lang="en-ID" sz="1600" dirty="0"/>
              <a:t>/#</a:t>
            </a:r>
            <a:r>
              <a:rPr lang="en-ID" sz="1600" dirty="0" err="1"/>
              <a:t>GISAID_Samples</a:t>
            </a:r>
            <a:r>
              <a:rPr lang="en-ID" sz="1600" dirty="0"/>
              <a:t>’</a:t>
            </a:r>
          </a:p>
          <a:p>
            <a:pPr lvl="1"/>
            <a:r>
              <a:rPr lang="en-ID" sz="1600" dirty="0"/>
              <a:t>Achieve predictions that nears the value of 1.0 (using </a:t>
            </a:r>
            <a:r>
              <a:rPr lang="en-ID" sz="1600" dirty="0" err="1"/>
              <a:t>sklearn.metrics</a:t>
            </a:r>
            <a:r>
              <a:rPr lang="en-ID" sz="1600" dirty="0"/>
              <a:t> – </a:t>
            </a:r>
            <a:r>
              <a:rPr lang="en-ID" sz="1600" dirty="0" err="1"/>
              <a:t>accuracy_score</a:t>
            </a:r>
            <a:r>
              <a:rPr lang="en-ID" sz="1600" dirty="0"/>
              <a:t>)</a:t>
            </a:r>
          </a:p>
          <a:p>
            <a:r>
              <a:rPr lang="en-ID" sz="2000" b="1" u="sng" dirty="0"/>
              <a:t>OTHERS</a:t>
            </a:r>
          </a:p>
          <a:p>
            <a:pPr lvl="1"/>
            <a:r>
              <a:rPr lang="en-ID" sz="1800" dirty="0"/>
              <a:t>Run the crontab on a more robust computational networks. Access by:</a:t>
            </a:r>
          </a:p>
          <a:p>
            <a:pPr lvl="2"/>
            <a:r>
              <a:rPr lang="en-ID" sz="1800" b="1" dirty="0"/>
              <a:t>ssh annnode7</a:t>
            </a:r>
          </a:p>
          <a:p>
            <a:pPr lvl="2"/>
            <a:r>
              <a:rPr lang="en-ID" sz="1800" b="1" dirty="0" err="1"/>
              <a:t>qsub</a:t>
            </a:r>
            <a:r>
              <a:rPr lang="en-ID" sz="1800" b="1" dirty="0"/>
              <a:t> -I -l nodes=annnode7</a:t>
            </a:r>
          </a:p>
          <a:p>
            <a:pPr lvl="2"/>
            <a:endParaRPr lang="en-ID" sz="1200" dirty="0"/>
          </a:p>
        </p:txBody>
      </p:sp>
    </p:spTree>
    <p:extLst>
      <p:ext uri="{BB962C8B-B14F-4D97-AF65-F5344CB8AC3E}">
        <p14:creationId xmlns:p14="http://schemas.microsoft.com/office/powerpoint/2010/main" val="118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CA65-4A2B-C528-0209-F40E6B2C9DCC}"/>
              </a:ext>
            </a:extLst>
          </p:cNvPr>
          <p:cNvSpPr>
            <a:spLocks noGrp="1"/>
          </p:cNvSpPr>
          <p:nvPr>
            <p:ph type="title"/>
          </p:nvPr>
        </p:nvSpPr>
        <p:spPr/>
        <p:txBody>
          <a:bodyPr/>
          <a:lstStyle/>
          <a:p>
            <a:r>
              <a:rPr lang="en-US" dirty="0"/>
              <a:t>AUTOMATIC PIPELINE</a:t>
            </a:r>
          </a:p>
        </p:txBody>
      </p:sp>
      <p:pic>
        <p:nvPicPr>
          <p:cNvPr id="5" name="Content Placeholder 4">
            <a:extLst>
              <a:ext uri="{FF2B5EF4-FFF2-40B4-BE49-F238E27FC236}">
                <a16:creationId xmlns:a16="http://schemas.microsoft.com/office/drawing/2014/main" id="{0539590C-99C9-6AA6-9FB7-33BBFB34A944}"/>
              </a:ext>
            </a:extLst>
          </p:cNvPr>
          <p:cNvPicPr>
            <a:picLocks noGrp="1" noChangeAspect="1"/>
          </p:cNvPicPr>
          <p:nvPr>
            <p:ph idx="1"/>
          </p:nvPr>
        </p:nvPicPr>
        <p:blipFill>
          <a:blip r:embed="rId2"/>
          <a:srcRect b="10314"/>
          <a:stretch>
            <a:fillRect/>
          </a:stretch>
        </p:blipFill>
        <p:spPr>
          <a:xfrm>
            <a:off x="838200" y="2056330"/>
            <a:ext cx="7175500" cy="660626"/>
          </a:xfrm>
        </p:spPr>
      </p:pic>
      <p:sp>
        <p:nvSpPr>
          <p:cNvPr id="7" name="TextBox 6">
            <a:extLst>
              <a:ext uri="{FF2B5EF4-FFF2-40B4-BE49-F238E27FC236}">
                <a16:creationId xmlns:a16="http://schemas.microsoft.com/office/drawing/2014/main" id="{475AC7B5-60CB-E586-0823-BCA526FD8C85}"/>
              </a:ext>
            </a:extLst>
          </p:cNvPr>
          <p:cNvSpPr txBox="1"/>
          <p:nvPr/>
        </p:nvSpPr>
        <p:spPr>
          <a:xfrm>
            <a:off x="745838" y="1449535"/>
            <a:ext cx="10373751" cy="615553"/>
          </a:xfrm>
          <a:prstGeom prst="rect">
            <a:avLst/>
          </a:prstGeom>
          <a:noFill/>
        </p:spPr>
        <p:txBody>
          <a:bodyPr wrap="square">
            <a:spAutoFit/>
          </a:bodyPr>
          <a:lstStyle/>
          <a:p>
            <a:pPr marL="285750" indent="-285750">
              <a:buFont typeface="Arial" panose="020B0604020202020204" pitchFamily="34" charset="0"/>
              <a:buChar char="•"/>
            </a:pPr>
            <a:r>
              <a:rPr lang="en-US" dirty="0"/>
              <a:t>Crontab command/settings – to automate running the script on the 1</a:t>
            </a:r>
            <a:r>
              <a:rPr lang="en-US" baseline="30000" dirty="0"/>
              <a:t>st</a:t>
            </a:r>
            <a:r>
              <a:rPr lang="en-US" dirty="0"/>
              <a:t> date of every month (00:00)</a:t>
            </a:r>
          </a:p>
          <a:p>
            <a:pPr marL="742950" lvl="1" indent="-285750">
              <a:buFont typeface="Arial" panose="020B0604020202020204" pitchFamily="34" charset="0"/>
              <a:buChar char="•"/>
            </a:pPr>
            <a:r>
              <a:rPr lang="en-US" sz="1600" dirty="0"/>
              <a:t>Displayed in MacBook’s Terminal (</a:t>
            </a:r>
            <a:r>
              <a:rPr lang="en-US" sz="1600" i="1" dirty="0"/>
              <a:t>directory needs to be modified</a:t>
            </a:r>
            <a:r>
              <a:rPr lang="en-US" sz="1600" dirty="0"/>
              <a:t>)</a:t>
            </a:r>
          </a:p>
        </p:txBody>
      </p:sp>
      <p:pic>
        <p:nvPicPr>
          <p:cNvPr id="11" name="Picture 10" descr="A screenshot of a web page&#10;&#10;AI-generated content may be incorrect.">
            <a:extLst>
              <a:ext uri="{FF2B5EF4-FFF2-40B4-BE49-F238E27FC236}">
                <a16:creationId xmlns:a16="http://schemas.microsoft.com/office/drawing/2014/main" id="{0DCD557D-C405-AD0B-5883-7429E10FCCB8}"/>
              </a:ext>
            </a:extLst>
          </p:cNvPr>
          <p:cNvPicPr>
            <a:picLocks noChangeAspect="1"/>
          </p:cNvPicPr>
          <p:nvPr/>
        </p:nvPicPr>
        <p:blipFill>
          <a:blip r:embed="rId3"/>
          <a:stretch>
            <a:fillRect/>
          </a:stretch>
        </p:blipFill>
        <p:spPr>
          <a:xfrm>
            <a:off x="5932714" y="3494714"/>
            <a:ext cx="5861957" cy="2399576"/>
          </a:xfrm>
          <a:prstGeom prst="rect">
            <a:avLst/>
          </a:prstGeom>
        </p:spPr>
      </p:pic>
      <p:sp>
        <p:nvSpPr>
          <p:cNvPr id="13" name="TextBox 12">
            <a:extLst>
              <a:ext uri="{FF2B5EF4-FFF2-40B4-BE49-F238E27FC236}">
                <a16:creationId xmlns:a16="http://schemas.microsoft.com/office/drawing/2014/main" id="{7563AD66-A451-3406-7B64-AD29191B1C05}"/>
              </a:ext>
            </a:extLst>
          </p:cNvPr>
          <p:cNvSpPr txBox="1"/>
          <p:nvPr/>
        </p:nvSpPr>
        <p:spPr>
          <a:xfrm>
            <a:off x="5636759" y="2716956"/>
            <a:ext cx="6453868" cy="646331"/>
          </a:xfrm>
          <a:prstGeom prst="rect">
            <a:avLst/>
          </a:prstGeom>
          <a:noFill/>
        </p:spPr>
        <p:txBody>
          <a:bodyPr wrap="square">
            <a:spAutoFit/>
          </a:bodyPr>
          <a:lstStyle/>
          <a:p>
            <a:pPr marL="285750" indent="-285750">
              <a:buFont typeface="Arial" panose="020B0604020202020204" pitchFamily="34" charset="0"/>
              <a:buChar char="•"/>
            </a:pPr>
            <a:r>
              <a:rPr lang="en-US" dirty="0"/>
              <a:t>WHO’s </a:t>
            </a:r>
            <a:r>
              <a:rPr lang="en-US" dirty="0" err="1"/>
              <a:t>FluNet</a:t>
            </a:r>
            <a:r>
              <a:rPr lang="en-US" dirty="0"/>
              <a:t> - </a:t>
            </a:r>
            <a:r>
              <a:rPr lang="en-US" i="1" dirty="0"/>
              <a:t>‘ </a:t>
            </a:r>
            <a:r>
              <a:rPr lang="en-US" i="1" dirty="0" err="1"/>
              <a:t>FluNet</a:t>
            </a:r>
            <a:r>
              <a:rPr lang="en-US" i="1" dirty="0"/>
              <a:t> dataset (CSV)’ </a:t>
            </a:r>
            <a:r>
              <a:rPr lang="en-US" dirty="0"/>
              <a:t>(</a:t>
            </a:r>
            <a:r>
              <a:rPr lang="en-ID" dirty="0">
                <a:hlinkClick r:id="rId4"/>
              </a:rPr>
              <a:t>https://xmart-api-public.who.int/FLUMART/VIW_FNT?$format=csv</a:t>
            </a:r>
            <a:r>
              <a:rPr lang="en-US" dirty="0"/>
              <a:t>) </a:t>
            </a:r>
            <a:endParaRPr lang="en-ID" dirty="0"/>
          </a:p>
        </p:txBody>
      </p:sp>
      <p:sp>
        <p:nvSpPr>
          <p:cNvPr id="14" name="Oval 13">
            <a:extLst>
              <a:ext uri="{FF2B5EF4-FFF2-40B4-BE49-F238E27FC236}">
                <a16:creationId xmlns:a16="http://schemas.microsoft.com/office/drawing/2014/main" id="{F96D7EEF-25B1-7E3D-381E-4525C95BBA9E}"/>
              </a:ext>
            </a:extLst>
          </p:cNvPr>
          <p:cNvSpPr/>
          <p:nvPr/>
        </p:nvSpPr>
        <p:spPr>
          <a:xfrm>
            <a:off x="7461172" y="5479585"/>
            <a:ext cx="763292" cy="1506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screen shot of a computer&#10;&#10;AI-generated content may be incorrect.">
            <a:extLst>
              <a:ext uri="{FF2B5EF4-FFF2-40B4-BE49-F238E27FC236}">
                <a16:creationId xmlns:a16="http://schemas.microsoft.com/office/drawing/2014/main" id="{B7A4A1B6-227A-A349-7A99-93E2E95A1244}"/>
              </a:ext>
            </a:extLst>
          </p:cNvPr>
          <p:cNvPicPr>
            <a:picLocks noChangeAspect="1"/>
          </p:cNvPicPr>
          <p:nvPr/>
        </p:nvPicPr>
        <p:blipFill>
          <a:blip r:embed="rId5"/>
          <a:stretch>
            <a:fillRect/>
          </a:stretch>
        </p:blipFill>
        <p:spPr>
          <a:xfrm>
            <a:off x="199052" y="3819303"/>
            <a:ext cx="6737868" cy="2870255"/>
          </a:xfrm>
          <a:prstGeom prst="rect">
            <a:avLst/>
          </a:prstGeom>
        </p:spPr>
      </p:pic>
      <p:cxnSp>
        <p:nvCxnSpPr>
          <p:cNvPr id="18" name="Curved Connector 17">
            <a:extLst>
              <a:ext uri="{FF2B5EF4-FFF2-40B4-BE49-F238E27FC236}">
                <a16:creationId xmlns:a16="http://schemas.microsoft.com/office/drawing/2014/main" id="{05CDD7E5-54C9-9222-A2ED-CB5DB0467D7B}"/>
              </a:ext>
            </a:extLst>
          </p:cNvPr>
          <p:cNvCxnSpPr>
            <a:cxnSpLocks/>
          </p:cNvCxnSpPr>
          <p:nvPr/>
        </p:nvCxnSpPr>
        <p:spPr>
          <a:xfrm>
            <a:off x="4162697" y="4101737"/>
            <a:ext cx="3298475" cy="1463600"/>
          </a:xfrm>
          <a:prstGeom prst="curvedConnector3">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7518651-FDE7-47FD-F1A3-5EED339469A4}"/>
              </a:ext>
            </a:extLst>
          </p:cNvPr>
          <p:cNvSpPr txBox="1"/>
          <p:nvPr/>
        </p:nvSpPr>
        <p:spPr>
          <a:xfrm>
            <a:off x="126652" y="2861837"/>
            <a:ext cx="5286553" cy="923330"/>
          </a:xfrm>
          <a:prstGeom prst="rect">
            <a:avLst/>
          </a:prstGeom>
          <a:noFill/>
        </p:spPr>
        <p:txBody>
          <a:bodyPr wrap="square">
            <a:spAutoFit/>
          </a:bodyPr>
          <a:lstStyle/>
          <a:p>
            <a:pPr marL="285750" indent="-285750">
              <a:buFont typeface="Arial" panose="020B0604020202020204" pitchFamily="34" charset="0"/>
              <a:buChar char="•"/>
            </a:pPr>
            <a:r>
              <a:rPr lang="en-US" dirty="0"/>
              <a:t>Automated script to download the uploaded file (.CSV) in the website – making the ‘</a:t>
            </a:r>
            <a:r>
              <a:rPr lang="en-US" dirty="0" err="1"/>
              <a:t>flunet_file</a:t>
            </a:r>
            <a:r>
              <a:rPr lang="en-US" dirty="0"/>
              <a:t>’ for analysis updated every </a:t>
            </a:r>
            <a:r>
              <a:rPr lang="en-US" b="1" dirty="0"/>
              <a:t>month</a:t>
            </a:r>
          </a:p>
        </p:txBody>
      </p:sp>
    </p:spTree>
    <p:extLst>
      <p:ext uri="{BB962C8B-B14F-4D97-AF65-F5344CB8AC3E}">
        <p14:creationId xmlns:p14="http://schemas.microsoft.com/office/powerpoint/2010/main" val="1756863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7039-2E4D-DCDB-2CA9-56F90EB9E706}"/>
              </a:ext>
            </a:extLst>
          </p:cNvPr>
          <p:cNvSpPr>
            <a:spLocks noGrp="1"/>
          </p:cNvSpPr>
          <p:nvPr>
            <p:ph type="title"/>
          </p:nvPr>
        </p:nvSpPr>
        <p:spPr/>
        <p:txBody>
          <a:bodyPr/>
          <a:lstStyle/>
          <a:p>
            <a:r>
              <a:rPr lang="en-US" dirty="0"/>
              <a:t>OUTPUT FILES (.TSV)</a:t>
            </a:r>
          </a:p>
        </p:txBody>
      </p:sp>
      <p:graphicFrame>
        <p:nvGraphicFramePr>
          <p:cNvPr id="4" name="Content Placeholder 3">
            <a:extLst>
              <a:ext uri="{FF2B5EF4-FFF2-40B4-BE49-F238E27FC236}">
                <a16:creationId xmlns:a16="http://schemas.microsoft.com/office/drawing/2014/main" id="{82202A32-83CA-28AF-8E6A-3D84E2B4EA08}"/>
              </a:ext>
            </a:extLst>
          </p:cNvPr>
          <p:cNvGraphicFramePr>
            <a:graphicFrameLocks noGrp="1"/>
          </p:cNvGraphicFramePr>
          <p:nvPr>
            <p:ph idx="1"/>
            <p:extLst>
              <p:ext uri="{D42A27DB-BD31-4B8C-83A1-F6EECF244321}">
                <p14:modId xmlns:p14="http://schemas.microsoft.com/office/powerpoint/2010/main" val="132024453"/>
              </p:ext>
            </p:extLst>
          </p:nvPr>
        </p:nvGraphicFramePr>
        <p:xfrm>
          <a:off x="359764" y="1506071"/>
          <a:ext cx="11482467" cy="592552"/>
        </p:xfrm>
        <a:graphic>
          <a:graphicData uri="http://schemas.openxmlformats.org/drawingml/2006/table">
            <a:tbl>
              <a:tblPr/>
              <a:tblGrid>
                <a:gridCol w="479592">
                  <a:extLst>
                    <a:ext uri="{9D8B030D-6E8A-4147-A177-3AD203B41FA5}">
                      <a16:colId xmlns:a16="http://schemas.microsoft.com/office/drawing/2014/main" val="1510972975"/>
                    </a:ext>
                  </a:extLst>
                </a:gridCol>
                <a:gridCol w="460907">
                  <a:extLst>
                    <a:ext uri="{9D8B030D-6E8A-4147-A177-3AD203B41FA5}">
                      <a16:colId xmlns:a16="http://schemas.microsoft.com/office/drawing/2014/main" val="3258439627"/>
                    </a:ext>
                  </a:extLst>
                </a:gridCol>
                <a:gridCol w="685132">
                  <a:extLst>
                    <a:ext uri="{9D8B030D-6E8A-4147-A177-3AD203B41FA5}">
                      <a16:colId xmlns:a16="http://schemas.microsoft.com/office/drawing/2014/main" val="3381013919"/>
                    </a:ext>
                  </a:extLst>
                </a:gridCol>
                <a:gridCol w="928042">
                  <a:extLst>
                    <a:ext uri="{9D8B030D-6E8A-4147-A177-3AD203B41FA5}">
                      <a16:colId xmlns:a16="http://schemas.microsoft.com/office/drawing/2014/main" val="3488050004"/>
                    </a:ext>
                  </a:extLst>
                </a:gridCol>
                <a:gridCol w="535649">
                  <a:extLst>
                    <a:ext uri="{9D8B030D-6E8A-4147-A177-3AD203B41FA5}">
                      <a16:colId xmlns:a16="http://schemas.microsoft.com/office/drawing/2014/main" val="3245665463"/>
                    </a:ext>
                  </a:extLst>
                </a:gridCol>
                <a:gridCol w="442222">
                  <a:extLst>
                    <a:ext uri="{9D8B030D-6E8A-4147-A177-3AD203B41FA5}">
                      <a16:colId xmlns:a16="http://schemas.microsoft.com/office/drawing/2014/main" val="2568537855"/>
                    </a:ext>
                  </a:extLst>
                </a:gridCol>
                <a:gridCol w="1002785">
                  <a:extLst>
                    <a:ext uri="{9D8B030D-6E8A-4147-A177-3AD203B41FA5}">
                      <a16:colId xmlns:a16="http://schemas.microsoft.com/office/drawing/2014/main" val="4001167133"/>
                    </a:ext>
                  </a:extLst>
                </a:gridCol>
                <a:gridCol w="1307980">
                  <a:extLst>
                    <a:ext uri="{9D8B030D-6E8A-4147-A177-3AD203B41FA5}">
                      <a16:colId xmlns:a16="http://schemas.microsoft.com/office/drawing/2014/main" val="538257589"/>
                    </a:ext>
                  </a:extLst>
                </a:gridCol>
                <a:gridCol w="1339122">
                  <a:extLst>
                    <a:ext uri="{9D8B030D-6E8A-4147-A177-3AD203B41FA5}">
                      <a16:colId xmlns:a16="http://schemas.microsoft.com/office/drawing/2014/main" val="940624802"/>
                    </a:ext>
                  </a:extLst>
                </a:gridCol>
                <a:gridCol w="1638090">
                  <a:extLst>
                    <a:ext uri="{9D8B030D-6E8A-4147-A177-3AD203B41FA5}">
                      <a16:colId xmlns:a16="http://schemas.microsoft.com/office/drawing/2014/main" val="3513363513"/>
                    </a:ext>
                  </a:extLst>
                </a:gridCol>
                <a:gridCol w="1463691">
                  <a:extLst>
                    <a:ext uri="{9D8B030D-6E8A-4147-A177-3AD203B41FA5}">
                      <a16:colId xmlns:a16="http://schemas.microsoft.com/office/drawing/2014/main" val="2722222656"/>
                    </a:ext>
                  </a:extLst>
                </a:gridCol>
                <a:gridCol w="1199255">
                  <a:extLst>
                    <a:ext uri="{9D8B030D-6E8A-4147-A177-3AD203B41FA5}">
                      <a16:colId xmlns:a16="http://schemas.microsoft.com/office/drawing/2014/main" val="2612335724"/>
                    </a:ext>
                  </a:extLst>
                </a:gridCol>
              </a:tblGrid>
              <a:tr h="592552">
                <a:tc>
                  <a:txBody>
                    <a:bodyPr/>
                    <a:lstStyle/>
                    <a:p>
                      <a:pPr>
                        <a:buNone/>
                      </a:pPr>
                      <a:r>
                        <a:rPr lang="en-ID" sz="800" b="1">
                          <a:solidFill>
                            <a:srgbClr val="000000"/>
                          </a:solidFill>
                          <a:effectLst/>
                          <a:latin typeface="Helvetica Neue" panose="02000503000000020004" pitchFamily="2" charset="0"/>
                        </a:rPr>
                        <a:t>GISAID_Country</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buNone/>
                      </a:pPr>
                      <a:r>
                        <a:rPr lang="en-ID" sz="800">
                          <a:solidFill>
                            <a:srgbClr val="000000"/>
                          </a:solidFill>
                          <a:effectLst/>
                          <a:latin typeface="Helvetica Neue" panose="02000503000000020004" pitchFamily="2" charset="0"/>
                        </a:rPr>
                        <a:t>FluNet_Country</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Collection_Year_Month</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Flunet_ISO_WEEK_STARTDATE</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#FluNet_Cases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200_days_#FluNet_Cases/#GISAID_Samples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Smoothed_#FluNet_Cases/#GISAID_Samples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200_days_smoothed_#FluNet_Cases/#GISAID_Samples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a:solidFill>
                            <a:srgbClr val="000000"/>
                          </a:solidFill>
                          <a:effectLst/>
                          <a:latin typeface="Helvetica Neue" panose="02000503000000020004" pitchFamily="2" charset="0"/>
                        </a:rPr>
                        <a:t>Yearly_Median_#FluNet_Cases/#GISAID_Samples</a:t>
                      </a:r>
                      <a:endParaRPr lang="en-ID" sz="80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ID" sz="800" dirty="0" err="1">
                          <a:solidFill>
                            <a:srgbClr val="000000"/>
                          </a:solidFill>
                          <a:effectLst/>
                          <a:latin typeface="Helvetica Neue" panose="02000503000000020004" pitchFamily="2" charset="0"/>
                        </a:rPr>
                        <a:t>Accession_IDs</a:t>
                      </a:r>
                      <a:endParaRPr lang="en-ID" sz="800" dirty="0">
                        <a:effectLst/>
                      </a:endParaRPr>
                    </a:p>
                  </a:txBody>
                  <a:tcPr marL="15921" marR="15921" marT="15921" marB="1592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1482482"/>
                  </a:ext>
                </a:extLst>
              </a:tr>
            </a:tbl>
          </a:graphicData>
        </a:graphic>
      </p:graphicFrame>
      <p:sp>
        <p:nvSpPr>
          <p:cNvPr id="6" name="TextBox 5">
            <a:extLst>
              <a:ext uri="{FF2B5EF4-FFF2-40B4-BE49-F238E27FC236}">
                <a16:creationId xmlns:a16="http://schemas.microsoft.com/office/drawing/2014/main" id="{A4E9D43A-A863-8C3E-FF25-240E9383F994}"/>
              </a:ext>
            </a:extLst>
          </p:cNvPr>
          <p:cNvSpPr txBox="1"/>
          <p:nvPr/>
        </p:nvSpPr>
        <p:spPr>
          <a:xfrm>
            <a:off x="359763" y="2245558"/>
            <a:ext cx="11482467" cy="3293209"/>
          </a:xfrm>
          <a:prstGeom prst="rect">
            <a:avLst/>
          </a:prstGeom>
          <a:noFill/>
        </p:spPr>
        <p:txBody>
          <a:bodyPr wrap="square">
            <a:spAutoFit/>
          </a:bodyPr>
          <a:lstStyle/>
          <a:p>
            <a:pPr marL="285750" indent="-285750">
              <a:buFont typeface="Arial" panose="020B0604020202020204" pitchFamily="34" charset="0"/>
              <a:buChar char="•"/>
            </a:pPr>
            <a:r>
              <a:rPr lang="en-US" sz="1600" dirty="0"/>
              <a:t>‘</a:t>
            </a:r>
            <a:r>
              <a:rPr lang="en-US" sz="1600" dirty="0" err="1"/>
              <a:t>GISAID_Country</a:t>
            </a:r>
            <a:r>
              <a:rPr lang="en-US" sz="1600" dirty="0"/>
              <a:t>’ and ’</a:t>
            </a:r>
            <a:r>
              <a:rPr lang="en-US" sz="1600" dirty="0" err="1"/>
              <a:t>FluNet_Country</a:t>
            </a:r>
            <a:r>
              <a:rPr lang="en-US" sz="1600" dirty="0"/>
              <a:t>’ shows the standardized format and naming of successfully mapped countries</a:t>
            </a:r>
          </a:p>
          <a:p>
            <a:pPr marL="285750" indent="-285750">
              <a:buFont typeface="Arial" panose="020B0604020202020204" pitchFamily="34" charset="0"/>
              <a:buChar char="•"/>
            </a:pPr>
            <a:r>
              <a:rPr lang="en-US" sz="1600" dirty="0"/>
              <a:t>‘</a:t>
            </a:r>
            <a:r>
              <a:rPr lang="en-US" sz="1600" dirty="0" err="1"/>
              <a:t>Collection_Year_Month</a:t>
            </a:r>
            <a:r>
              <a:rPr lang="en-US" sz="1600" dirty="0"/>
              <a:t>’ is sourced from </a:t>
            </a:r>
            <a:r>
              <a:rPr lang="en-US" sz="1600" dirty="0" err="1"/>
              <a:t>gisaid_df</a:t>
            </a:r>
            <a:r>
              <a:rPr lang="en-US" sz="1600" dirty="0"/>
              <a:t>[‘</a:t>
            </a:r>
            <a:r>
              <a:rPr lang="en-US" sz="1600" dirty="0" err="1"/>
              <a:t>currCollectiondate</a:t>
            </a:r>
            <a:r>
              <a:rPr lang="en-US" sz="1600" dirty="0"/>
              <a:t>’] that is converted/mapped according to the ISO_WEEK calendars (complying to all the ‘Monday’ date regulations to determine the week and month of which the sequence is being collected); going from 2015-07 until 2025-07, with a monthly interval and is structured sequentially</a:t>
            </a:r>
          </a:p>
          <a:p>
            <a:pPr marL="285750" indent="-285750">
              <a:buFont typeface="Arial" panose="020B0604020202020204" pitchFamily="34" charset="0"/>
              <a:buChar char="•"/>
            </a:pPr>
            <a:r>
              <a:rPr lang="en-US" sz="1600" dirty="0"/>
              <a:t>‘</a:t>
            </a:r>
            <a:r>
              <a:rPr lang="en-US" sz="1600" dirty="0" err="1"/>
              <a:t>FluNet_ISO_WEEKSTARTDATE</a:t>
            </a:r>
            <a:r>
              <a:rPr lang="en-US" sz="1600" dirty="0"/>
              <a:t>’ sourced from </a:t>
            </a:r>
            <a:r>
              <a:rPr lang="en-US" sz="1600" dirty="0" err="1"/>
              <a:t>FluNet’s</a:t>
            </a:r>
            <a:r>
              <a:rPr lang="en-US" sz="1600" dirty="0"/>
              <a:t> dataset directly</a:t>
            </a:r>
          </a:p>
          <a:p>
            <a:pPr marL="285750" indent="-285750">
              <a:buFont typeface="Arial" panose="020B0604020202020204" pitchFamily="34" charset="0"/>
              <a:buChar char="•"/>
            </a:pPr>
            <a:r>
              <a:rPr lang="en-US" sz="1600" dirty="0"/>
              <a:t>‘#</a:t>
            </a:r>
            <a:r>
              <a:rPr lang="en-US" sz="1600" dirty="0" err="1"/>
              <a:t>GISAID_Samples</a:t>
            </a:r>
            <a:r>
              <a:rPr lang="en-US" sz="1600" dirty="0"/>
              <a:t>’ and ‘#</a:t>
            </a:r>
            <a:r>
              <a:rPr lang="en-US" sz="1600" dirty="0" err="1"/>
              <a:t>FluNet_Cases</a:t>
            </a:r>
            <a:r>
              <a:rPr lang="en-US" sz="1600" dirty="0"/>
              <a:t>’ are the monthly aggregates (or summation) of samples and cases for each month</a:t>
            </a:r>
          </a:p>
          <a:p>
            <a:pPr marL="285750" indent="-285750">
              <a:buFont typeface="Arial" panose="020B0604020202020204" pitchFamily="34" charset="0"/>
              <a:buChar char="•"/>
            </a:pPr>
            <a:r>
              <a:rPr lang="en-US" sz="1600" dirty="0"/>
              <a:t>‘#</a:t>
            </a:r>
            <a:r>
              <a:rPr lang="en-US" sz="1600" dirty="0" err="1"/>
              <a:t>FluNet_Cases</a:t>
            </a:r>
            <a:r>
              <a:rPr lang="en-US" sz="1600" dirty="0"/>
              <a:t>/#</a:t>
            </a:r>
            <a:r>
              <a:rPr lang="en-US" sz="1600" dirty="0" err="1"/>
              <a:t>GISAID_Samples</a:t>
            </a:r>
            <a:r>
              <a:rPr lang="en-US" sz="1600" dirty="0"/>
              <a:t>’ sets as the ratio of monthly aggregates of each component (raw values) and ‘Smoothed_#</a:t>
            </a:r>
            <a:r>
              <a:rPr lang="en-US" sz="1600" dirty="0" err="1"/>
              <a:t>FluNet_Cases</a:t>
            </a:r>
            <a:r>
              <a:rPr lang="en-US" sz="1600" dirty="0"/>
              <a:t>/#</a:t>
            </a:r>
            <a:r>
              <a:rPr lang="en-US" sz="1600" dirty="0" err="1"/>
              <a:t>GISAID_Samples</a:t>
            </a:r>
            <a:r>
              <a:rPr lang="en-US" sz="1600" dirty="0"/>
              <a:t>’ is when the smoothing value of 0.3 is applied</a:t>
            </a:r>
          </a:p>
          <a:p>
            <a:pPr marL="285750" indent="-285750">
              <a:buFont typeface="Arial" panose="020B0604020202020204" pitchFamily="34" charset="0"/>
              <a:buChar char="•"/>
            </a:pPr>
            <a:r>
              <a:rPr lang="en-US" sz="1600" dirty="0"/>
              <a:t>’200_days_#FluNet_Cases/#</a:t>
            </a:r>
            <a:r>
              <a:rPr lang="en-US" sz="1600" dirty="0" err="1"/>
              <a:t>GISAID_Samples</a:t>
            </a:r>
            <a:r>
              <a:rPr lang="en-US" sz="1600" dirty="0"/>
              <a:t>’ ONLY differs in the aggregates that take the LAST DATE of each month, calculating the weekly aggregates which covers -200 days from the LAST DATE of each month, and averaging these 30+ data points into a singular value</a:t>
            </a:r>
          </a:p>
          <a:p>
            <a:pPr marL="285750" indent="-285750">
              <a:buFont typeface="Arial" panose="020B0604020202020204" pitchFamily="34" charset="0"/>
              <a:buChar char="•"/>
            </a:pPr>
            <a:r>
              <a:rPr lang="en-US" sz="1600" dirty="0"/>
              <a:t>‘</a:t>
            </a:r>
            <a:r>
              <a:rPr lang="en-US" sz="1600" dirty="0" err="1"/>
              <a:t>Accession_IDs</a:t>
            </a:r>
            <a:r>
              <a:rPr lang="en-US" sz="1600" dirty="0"/>
              <a:t>’ ensures that there are no IDs that are repeated on a different ‘</a:t>
            </a:r>
            <a:r>
              <a:rPr lang="en-US" sz="1600" dirty="0" err="1"/>
              <a:t>Collection_Year_Month</a:t>
            </a:r>
            <a:r>
              <a:rPr lang="en-US" sz="1600" dirty="0"/>
              <a:t>’ and it ONLY appear once, unique for each timeframe and its number that MUST match the value shown in ‘#</a:t>
            </a:r>
            <a:r>
              <a:rPr lang="en-US" sz="1600" dirty="0" err="1"/>
              <a:t>GISAID_Samples</a:t>
            </a:r>
            <a:r>
              <a:rPr lang="en-US" sz="1600" dirty="0"/>
              <a:t>’</a:t>
            </a:r>
          </a:p>
        </p:txBody>
      </p:sp>
    </p:spTree>
    <p:extLst>
      <p:ext uri="{BB962C8B-B14F-4D97-AF65-F5344CB8AC3E}">
        <p14:creationId xmlns:p14="http://schemas.microsoft.com/office/powerpoint/2010/main" val="2828093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9EA3-FF3F-D444-3151-8B8050787D6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9746186-94FD-A7C2-15C2-EB2DCEBD3733}"/>
              </a:ext>
            </a:extLst>
          </p:cNvPr>
          <p:cNvSpPr>
            <a:spLocks noGrp="1"/>
          </p:cNvSpPr>
          <p:nvPr>
            <p:ph idx="1"/>
          </p:nvPr>
        </p:nvSpPr>
        <p:spPr/>
        <p:txBody>
          <a:bodyPr>
            <a:normAutofit/>
          </a:bodyPr>
          <a:lstStyle/>
          <a:p>
            <a:pPr marL="342900" indent="-342900">
              <a:buFont typeface="+mj-lt"/>
              <a:buAutoNum type="arabicParenR"/>
            </a:pPr>
            <a:r>
              <a:rPr lang="en-US" sz="1800" dirty="0"/>
              <a:t>Develops the automatic pipeline to extract the ’VIW_FNT.csv’, renamed to ‘flunet_metadata.tsv’ from the WHO’s FluNet website (using ‘requests’ library to send HTTP requests via Python script).</a:t>
            </a:r>
          </a:p>
          <a:p>
            <a:pPr marL="342900" indent="-342900">
              <a:buFont typeface="+mj-lt"/>
              <a:buAutoNum type="arabicParenR"/>
            </a:pPr>
            <a:r>
              <a:rPr lang="en-US" sz="1800" dirty="0"/>
              <a:t>Properly defining and reading the files: gisaid_file is mapped to ‘accession2metadata.tsv’, flunet_file is mapped to ‘flunet_metadata.tsv’, and output_dir to create your own directory (for output files).</a:t>
            </a:r>
          </a:p>
          <a:p>
            <a:pPr marL="342900" indent="-342900">
              <a:buFont typeface="+mj-lt"/>
              <a:buAutoNum type="arabicParenR"/>
            </a:pPr>
            <a:r>
              <a:rPr lang="en-US" sz="1800" dirty="0"/>
              <a:t>Defining the ‘window_size_days: int = 200, years_back: int = 10’ which refers to the 200-days sliding window technique being implemented throughout the 10 years back (from datetime.now()).</a:t>
            </a:r>
          </a:p>
          <a:p>
            <a:pPr marL="342900" indent="-342900">
              <a:buFont typeface="+mj-lt"/>
              <a:buAutoNum type="arabicParenR"/>
            </a:pPr>
            <a:r>
              <a:rPr lang="en-US" sz="1800" dirty="0"/>
              <a:t>Extracting </a:t>
            </a:r>
            <a:r>
              <a:rPr lang="en-US" sz="1800" b="1" dirty="0"/>
              <a:t>ONLY </a:t>
            </a:r>
            <a:r>
              <a:rPr lang="en-US" sz="1800" dirty="0"/>
              <a:t>the string values of country names and standardizing them to remove any whitespaces and for all letters/words to be in lowercase – for GISAID and FluNet database.</a:t>
            </a:r>
          </a:p>
          <a:p>
            <a:pPr marL="342900" indent="-342900">
              <a:buFont typeface="+mj-lt"/>
              <a:buAutoNum type="arabicParenR"/>
            </a:pPr>
            <a:r>
              <a:rPr lang="en-US" sz="1800" dirty="0"/>
              <a:t>Handling the remaining unmapped countries (with manual mappings). Maps FluNet’s countries to standardized names and GISAID’s countries that are specifically mapped to the standardized versions (mapped 174 countries, inclusive of the 20+ manually mapped countries)</a:t>
            </a:r>
          </a:p>
          <a:p>
            <a:pPr marL="457200" lvl="1" indent="0">
              <a:buNone/>
            </a:pPr>
            <a:r>
              <a:rPr lang="en-US" sz="1400" i="1" dirty="0"/>
              <a:t>	Exception:</a:t>
            </a:r>
            <a:r>
              <a:rPr lang="en-US" sz="1400" dirty="0"/>
              <a:t> ‘Hong Kong (SAR)’ and ‘Palestinian Territory’ in GISAID that cannot be mapped in FluNet (due to error in reading/identifying ‘China	Hong Kong (SAR)’ and ‘Occupied Palestinian Territory including East Jerusalem’ respectively. </a:t>
            </a:r>
          </a:p>
          <a:p>
            <a:pPr marL="457200" lvl="1" indent="0">
              <a:buNone/>
            </a:pPr>
            <a:r>
              <a:rPr lang="en-US" sz="1400" dirty="0"/>
              <a:t>	‘</a:t>
            </a:r>
            <a:r>
              <a:rPr lang="en-US" sz="1400" dirty="0" err="1"/>
              <a:t>unmapped_countries.tsv</a:t>
            </a:r>
            <a:r>
              <a:rPr lang="en-US" sz="1400" dirty="0"/>
              <a:t>’ contain all the unmapped countries (from both database) due to incompatible location resolutions or inaccurate file reading.</a:t>
            </a:r>
          </a:p>
          <a:p>
            <a:pPr marL="457200" lvl="1" indent="0">
              <a:buNone/>
            </a:pPr>
            <a:endParaRPr lang="en-US" sz="1800" dirty="0"/>
          </a:p>
          <a:p>
            <a:pPr marL="342900" indent="-342900">
              <a:buFont typeface="+mj-lt"/>
              <a:buAutoNum type="arabicParenR"/>
            </a:pPr>
            <a:endParaRPr lang="en-US" sz="1400" dirty="0"/>
          </a:p>
          <a:p>
            <a:pPr marL="342900" indent="-342900">
              <a:buFont typeface="+mj-lt"/>
              <a:buAutoNum type="arabicParenR"/>
            </a:pPr>
            <a:endParaRPr lang="en-US" sz="1800" dirty="0"/>
          </a:p>
          <a:p>
            <a:endParaRPr lang="en-US" sz="1800" dirty="0"/>
          </a:p>
        </p:txBody>
      </p:sp>
    </p:spTree>
    <p:extLst>
      <p:ext uri="{BB962C8B-B14F-4D97-AF65-F5344CB8AC3E}">
        <p14:creationId xmlns:p14="http://schemas.microsoft.com/office/powerpoint/2010/main" val="373518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B4E2B-6D66-6542-8D66-801755E6AB9B}"/>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E73CF672-88C7-7D73-7D3D-DEF6A02B656A}"/>
              </a:ext>
            </a:extLst>
          </p:cNvPr>
          <p:cNvSpPr>
            <a:spLocks noGrp="1"/>
          </p:cNvSpPr>
          <p:nvPr>
            <p:ph idx="1"/>
          </p:nvPr>
        </p:nvSpPr>
        <p:spPr>
          <a:xfrm>
            <a:off x="838200" y="1433079"/>
            <a:ext cx="10806404" cy="5059795"/>
          </a:xfrm>
        </p:spPr>
        <p:txBody>
          <a:bodyPr>
            <a:normAutofit/>
          </a:bodyPr>
          <a:lstStyle/>
          <a:p>
            <a:pPr marL="0" indent="0">
              <a:buNone/>
            </a:pPr>
            <a:r>
              <a:rPr lang="en-US" sz="1800" dirty="0"/>
              <a:t>6) Country mappings with &gt;= 70% accuracy is saved to ‘</a:t>
            </a:r>
            <a:r>
              <a:rPr lang="en-US" sz="1800" dirty="0" err="1"/>
              <a:t>high_accuracy_country_mappings.tsv</a:t>
            </a:r>
            <a:r>
              <a:rPr lang="en-US" sz="1800" dirty="0"/>
              <a:t>’ and is involved in the calculation for the new metric. ‘</a:t>
            </a:r>
            <a:r>
              <a:rPr lang="en-US" sz="1800" dirty="0" err="1"/>
              <a:t>low_accuracy_country_mappings.tsv</a:t>
            </a:r>
            <a:r>
              <a:rPr lang="en-US" sz="1800" dirty="0"/>
              <a:t>’ and ‘</a:t>
            </a:r>
            <a:r>
              <a:rPr lang="en-US" sz="1800" dirty="0" err="1"/>
              <a:t>unmapped_country.tsv</a:t>
            </a:r>
            <a:r>
              <a:rPr lang="en-US" sz="1800" dirty="0"/>
              <a:t>’ are omitted.</a:t>
            </a:r>
          </a:p>
          <a:p>
            <a:pPr marL="0" indent="0">
              <a:buNone/>
            </a:pPr>
            <a:r>
              <a:rPr lang="en-US" sz="1400" u="sng" dirty="0"/>
              <a:t>Formula</a:t>
            </a:r>
            <a:r>
              <a:rPr lang="en-US" sz="1400" dirty="0"/>
              <a:t>:</a:t>
            </a:r>
            <a:endParaRPr lang="en-US" sz="1400" u="sng" dirty="0"/>
          </a:p>
          <a:p>
            <a:pPr marL="457200" lvl="1" indent="0">
              <a:buNone/>
            </a:pPr>
            <a:r>
              <a:rPr lang="en-US" sz="1400" i="1" dirty="0"/>
              <a:t>(</a:t>
            </a:r>
            <a:r>
              <a:rPr lang="en-US" sz="1400" i="1" dirty="0" err="1"/>
              <a:t>len</a:t>
            </a:r>
            <a:r>
              <a:rPr lang="en-US" sz="1400" i="1" dirty="0"/>
              <a:t>(</a:t>
            </a:r>
            <a:r>
              <a:rPr lang="en-US" sz="1400" i="1" dirty="0" err="1"/>
              <a:t>gisaid_words.intersection</a:t>
            </a:r>
            <a:r>
              <a:rPr lang="en-US" sz="1400" i="1" dirty="0"/>
              <a:t>(</a:t>
            </a:r>
            <a:r>
              <a:rPr lang="en-US" sz="1400" i="1" dirty="0" err="1"/>
              <a:t>flunet_words</a:t>
            </a:r>
            <a:r>
              <a:rPr lang="en-US" sz="1400" i="1" dirty="0"/>
              <a:t>)) / </a:t>
            </a:r>
            <a:r>
              <a:rPr lang="en-US" sz="1400" i="1" dirty="0" err="1"/>
              <a:t>len</a:t>
            </a:r>
            <a:r>
              <a:rPr lang="en-US" sz="1400" i="1" dirty="0"/>
              <a:t>(</a:t>
            </a:r>
            <a:r>
              <a:rPr lang="en-US" sz="1400" i="1" dirty="0" err="1"/>
              <a:t>flunet_words</a:t>
            </a:r>
            <a:r>
              <a:rPr lang="en-US" sz="1400" i="1" dirty="0"/>
              <a:t>) </a:t>
            </a:r>
            <a:r>
              <a:rPr lang="en-US" sz="1400" dirty="0"/>
              <a:t>– by splitting the ‘</a:t>
            </a:r>
            <a:r>
              <a:rPr lang="en-US" sz="1400" dirty="0" err="1"/>
              <a:t>gisaid_country</a:t>
            </a:r>
            <a:r>
              <a:rPr lang="en-US" sz="1400" dirty="0"/>
              <a:t>’ and ‘</a:t>
            </a:r>
            <a:r>
              <a:rPr lang="en-US" sz="1400" dirty="0" err="1"/>
              <a:t>flunet_country</a:t>
            </a:r>
            <a:r>
              <a:rPr lang="en-US" sz="1400" dirty="0"/>
              <a:t>’ into words for comparison</a:t>
            </a:r>
          </a:p>
          <a:p>
            <a:pPr marL="0" indent="0">
              <a:buNone/>
            </a:pPr>
            <a:r>
              <a:rPr lang="en-US" sz="1800" dirty="0"/>
              <a:t>7) Implementing moving windows by standardizing the ‘</a:t>
            </a:r>
            <a:r>
              <a:rPr lang="en-US" sz="1800" dirty="0" err="1"/>
              <a:t>end_date</a:t>
            </a:r>
            <a:r>
              <a:rPr lang="en-US" sz="1800" dirty="0"/>
              <a:t>’ to always be the last day of </a:t>
            </a:r>
            <a:r>
              <a:rPr lang="en-US" sz="1800" b="1" dirty="0"/>
              <a:t>THIS</a:t>
            </a:r>
            <a:r>
              <a:rPr lang="en-US" sz="1800" dirty="0"/>
              <a:t> month, going from 2025-07, 2025-06, ... (with a monthly snapshot) that spans over 10 years from the present day.</a:t>
            </a:r>
          </a:p>
          <a:p>
            <a:pPr marL="0" indent="0">
              <a:buNone/>
            </a:pPr>
            <a:r>
              <a:rPr lang="en-US" sz="1800" dirty="0"/>
              <a:t>8) Mapping GISAID into FluNet’s subtype with the pre-requisite of ‘</a:t>
            </a:r>
            <a:r>
              <a:rPr lang="en-US" sz="1800" dirty="0" err="1"/>
              <a:t>currHost</a:t>
            </a:r>
            <a:r>
              <a:rPr lang="en-US" sz="1800" dirty="0"/>
              <a:t>’ == ‘Human’  and emphasis on:</a:t>
            </a:r>
          </a:p>
          <a:p>
            <a:pPr lvl="1">
              <a:buFont typeface="Courier New" panose="02070309020205020404" pitchFamily="49" charset="0"/>
              <a:buChar char="o"/>
            </a:pPr>
            <a:r>
              <a:rPr lang="en-US" sz="1600" dirty="0"/>
              <a:t>FluNet’s ‘AH1N12009’ is all mapped to GISAID’s ‘A/H1N1’ by the assumption that all A/H1N1 is caused by the AH1N1pdm2009, ‘A/H3N2’ in GISAID that constitutes to almost the entire set (~95%) of ’AH3’ in </a:t>
            </a:r>
            <a:r>
              <a:rPr lang="en-US" sz="1600" dirty="0" err="1"/>
              <a:t>FluNet</a:t>
            </a:r>
            <a:r>
              <a:rPr lang="en-US" sz="1600" dirty="0"/>
              <a:t> – with undetermined neuraminidase, and ‘B/Victoria’ to ‘BVIC’.</a:t>
            </a:r>
          </a:p>
          <a:p>
            <a:pPr lvl="1">
              <a:buFont typeface="Courier New" panose="02070309020205020404" pitchFamily="49" charset="0"/>
              <a:buChar char="o"/>
            </a:pPr>
            <a:r>
              <a:rPr lang="en-US" sz="1600" dirty="0"/>
              <a:t>All subtypes in FluNet are primarily transmitted to and by humans, making the dataset compatible with GISAID’s. </a:t>
            </a:r>
          </a:p>
          <a:p>
            <a:pPr marL="0" indent="0">
              <a:buNone/>
            </a:pPr>
            <a:r>
              <a:rPr lang="en-US" sz="1800" dirty="0"/>
              <a:t>9) Converts </a:t>
            </a:r>
            <a:r>
              <a:rPr lang="en-US" sz="1800" dirty="0" err="1"/>
              <a:t>gisaid_df</a:t>
            </a:r>
            <a:r>
              <a:rPr lang="en-US" sz="1800" dirty="0"/>
              <a:t>[‘</a:t>
            </a:r>
            <a:r>
              <a:rPr lang="en-US" sz="1800" dirty="0" err="1"/>
              <a:t>currCollectiondate</a:t>
            </a:r>
            <a:r>
              <a:rPr lang="en-US" sz="1800" dirty="0"/>
              <a:t>’] to ‘ISO_WEEKSTARTDATE’ (from FluNet) by taking into account the week of which the Monday belongs to in the case of overlapping months i.e. end-June and early-July.</a:t>
            </a:r>
          </a:p>
          <a:p>
            <a:pPr lvl="1">
              <a:buFont typeface="Courier New" panose="02070309020205020404" pitchFamily="49" charset="0"/>
              <a:buChar char="o"/>
            </a:pPr>
            <a:r>
              <a:rPr lang="en-US" sz="1600" dirty="0"/>
              <a:t>The ‘</a:t>
            </a:r>
            <a:r>
              <a:rPr lang="en-US" sz="1600" dirty="0" err="1"/>
              <a:t>Collection_Year_Month</a:t>
            </a:r>
            <a:r>
              <a:rPr lang="en-US" sz="1600" dirty="0"/>
              <a:t>’ in the </a:t>
            </a:r>
            <a:r>
              <a:rPr lang="en-US" sz="1600" dirty="0" err="1"/>
              <a:t>output_file</a:t>
            </a:r>
            <a:r>
              <a:rPr lang="en-US" sz="1600" dirty="0"/>
              <a:t> is reflective of this conversion.</a:t>
            </a:r>
          </a:p>
        </p:txBody>
      </p:sp>
    </p:spTree>
    <p:extLst>
      <p:ext uri="{BB962C8B-B14F-4D97-AF65-F5344CB8AC3E}">
        <p14:creationId xmlns:p14="http://schemas.microsoft.com/office/powerpoint/2010/main" val="75780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0590-BF7B-61B5-E729-6CDBAF2EB24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5E1A26F-128E-5EE6-4B7B-D90D6A18B19C}"/>
              </a:ext>
            </a:extLst>
          </p:cNvPr>
          <p:cNvSpPr>
            <a:spLocks noGrp="1"/>
          </p:cNvSpPr>
          <p:nvPr>
            <p:ph idx="1"/>
          </p:nvPr>
        </p:nvSpPr>
        <p:spPr>
          <a:xfrm>
            <a:off x="838199" y="1465407"/>
            <a:ext cx="10918371" cy="4767442"/>
          </a:xfrm>
        </p:spPr>
        <p:txBody>
          <a:bodyPr>
            <a:normAutofit/>
          </a:bodyPr>
          <a:lstStyle/>
          <a:p>
            <a:pPr marL="0" indent="0">
              <a:buNone/>
            </a:pPr>
            <a:r>
              <a:rPr lang="en-US" sz="1800" dirty="0"/>
              <a:t>10) Output files contain the monthly aggregation (have no overlaps of ‘</a:t>
            </a:r>
            <a:r>
              <a:rPr lang="en-US" sz="1800" dirty="0" err="1"/>
              <a:t>Accession_IDs</a:t>
            </a:r>
            <a:r>
              <a:rPr lang="en-US" sz="1800" dirty="0"/>
              <a:t>’ – unique for each ‘</a:t>
            </a:r>
            <a:r>
              <a:rPr lang="en-US" sz="1800" dirty="0" err="1"/>
              <a:t>Collection_Year_Month</a:t>
            </a:r>
            <a:r>
              <a:rPr lang="en-US" sz="1800" dirty="0"/>
              <a:t>’ and matches with the number ‘#GISAID_Samples’ recorded in that specific month. </a:t>
            </a:r>
          </a:p>
          <a:p>
            <a:pPr lvl="1">
              <a:buFont typeface="Courier New" panose="02070309020205020404" pitchFamily="49" charset="0"/>
              <a:buChar char="o"/>
            </a:pPr>
            <a:r>
              <a:rPr lang="en-US" sz="1600" dirty="0"/>
              <a:t>‘#FluNet_Cases/#GISAID_Samples’ are recorded only for the monthly snapshot, without the treatment of a sliding moving sized 200-days. </a:t>
            </a:r>
          </a:p>
          <a:p>
            <a:pPr lvl="1">
              <a:buFont typeface="Courier New" panose="02070309020205020404" pitchFamily="49" charset="0"/>
              <a:buChar char="o"/>
            </a:pPr>
            <a:r>
              <a:rPr lang="en-US" sz="1600" dirty="0"/>
              <a:t>‘</a:t>
            </a:r>
            <a:r>
              <a:rPr lang="en-US" sz="1600" dirty="0" err="1"/>
              <a:t>Accession_IDs</a:t>
            </a:r>
            <a:r>
              <a:rPr lang="en-US" sz="1600" dirty="0"/>
              <a:t>’ are extracted directly from </a:t>
            </a:r>
            <a:r>
              <a:rPr lang="en-US" sz="1600" dirty="0" err="1"/>
              <a:t>gisaid</a:t>
            </a:r>
            <a:r>
              <a:rPr lang="en-US" sz="1600" dirty="0"/>
              <a:t>[‘</a:t>
            </a:r>
            <a:r>
              <a:rPr lang="en-US" sz="1600" dirty="0" err="1"/>
              <a:t>thisAccession</a:t>
            </a:r>
            <a:r>
              <a:rPr lang="en-US" sz="1600" dirty="0"/>
              <a:t>’].</a:t>
            </a:r>
            <a:r>
              <a:rPr lang="en-US" sz="1600" dirty="0" err="1"/>
              <a:t>startswith</a:t>
            </a:r>
            <a:r>
              <a:rPr lang="en-US" sz="1600" dirty="0"/>
              <a:t>(‘EPI_ISL_’) that is made as the parameter to verify the proper logic of the script to pre-process the GISAID’s database.</a:t>
            </a:r>
            <a:r>
              <a:rPr lang="en-US" sz="1400" dirty="0"/>
              <a:t>		</a:t>
            </a:r>
          </a:p>
          <a:p>
            <a:pPr lvl="1">
              <a:buFont typeface="Courier New" panose="02070309020205020404" pitchFamily="49" charset="0"/>
              <a:buChar char="o"/>
            </a:pPr>
            <a:endParaRPr lang="en-US" sz="1400" dirty="0"/>
          </a:p>
          <a:p>
            <a:pPr marL="0" indent="0" fontAlgn="base">
              <a:buNone/>
            </a:pPr>
            <a:r>
              <a:rPr lang="en-US" sz="1800" dirty="0"/>
              <a:t>11) </a:t>
            </a:r>
            <a:r>
              <a:rPr lang="en-ID" sz="1800" dirty="0"/>
              <a:t>Group the data by weeks (ISO_WEEKSTARTDATE) - map out the </a:t>
            </a:r>
            <a:r>
              <a:rPr lang="en-ID" sz="1800" dirty="0" err="1"/>
              <a:t>gisaid_df</a:t>
            </a:r>
            <a:r>
              <a:rPr lang="en-ID" sz="1800" dirty="0"/>
              <a:t> → calculate the ratio of each week → compute the mean of these 30+ weeks (within -200 days from the LAST date of the month)</a:t>
            </a:r>
          </a:p>
          <a:p>
            <a:pPr lvl="1" fontAlgn="base"/>
            <a:r>
              <a:rPr lang="en-ID" sz="1400" dirty="0"/>
              <a:t>The ratio of '#</a:t>
            </a:r>
            <a:r>
              <a:rPr lang="en-ID" sz="1400" dirty="0" err="1"/>
              <a:t>FluNet_Cases</a:t>
            </a:r>
            <a:r>
              <a:rPr lang="en-ID" sz="1400" dirty="0"/>
              <a:t>/#</a:t>
            </a:r>
            <a:r>
              <a:rPr lang="en-ID" sz="1400" dirty="0" err="1"/>
              <a:t>GISAID_Samples</a:t>
            </a:r>
            <a:r>
              <a:rPr lang="en-ID" sz="1400" dirty="0"/>
              <a:t>' over 30+ weeks or 30+ rows (starting from the last date of each month to -200 days in the past) - with monthly snapshot | </a:t>
            </a:r>
            <a:r>
              <a:rPr lang="en-ID" sz="1400" dirty="0" err="1"/>
              <a:t>window_size</a:t>
            </a:r>
            <a:r>
              <a:rPr lang="en-ID" sz="1400" dirty="0"/>
              <a:t> = '200D', frequency = 'M'</a:t>
            </a:r>
          </a:p>
          <a:p>
            <a:pPr lvl="1" fontAlgn="base"/>
            <a:r>
              <a:rPr lang="en-ID" sz="1400" dirty="0"/>
              <a:t>The '200_days_#FluNet_Cases/#</a:t>
            </a:r>
            <a:r>
              <a:rPr lang="en-ID" sz="1400" dirty="0" err="1"/>
              <a:t>GISAID_Samples</a:t>
            </a:r>
            <a:r>
              <a:rPr lang="en-ID" sz="1400" dirty="0"/>
              <a:t>' contain the raw values of the average whereas the '200_days_smoothed_#FluNet_Cases/#</a:t>
            </a:r>
            <a:r>
              <a:rPr lang="en-ID" sz="1400" dirty="0" err="1"/>
              <a:t>GISAID_Samples</a:t>
            </a:r>
            <a:r>
              <a:rPr lang="en-ID" sz="1400" dirty="0"/>
              <a:t>' contain the smoothed values (with dynamic alpha, either 0.3 or 0.5).</a:t>
            </a:r>
          </a:p>
          <a:p>
            <a:pPr lvl="1" fontAlgn="base"/>
            <a:r>
              <a:rPr lang="en-ID" sz="1400" dirty="0"/>
              <a:t>Include the scikit-</a:t>
            </a:r>
            <a:r>
              <a:rPr lang="en-ID" sz="1400" dirty="0" err="1"/>
              <a:t>learn’s</a:t>
            </a:r>
            <a:r>
              <a:rPr lang="en-ID" sz="1400" dirty="0"/>
              <a:t> regression metrics ONLY for the 200-days sliding window technique.</a:t>
            </a:r>
          </a:p>
          <a:p>
            <a:pPr marL="457200" lvl="1" indent="0" fontAlgn="base">
              <a:buNone/>
            </a:pPr>
            <a:endParaRPr lang="en-ID" sz="1400" dirty="0"/>
          </a:p>
          <a:p>
            <a:pPr marL="457200" lvl="1" indent="0">
              <a:buNone/>
            </a:pPr>
            <a:endParaRPr lang="en-US" sz="1400" dirty="0"/>
          </a:p>
          <a:p>
            <a:pPr marL="0" indent="0">
              <a:buNone/>
            </a:pPr>
            <a:r>
              <a:rPr lang="en-US" sz="1800" dirty="0"/>
              <a:t>	</a:t>
            </a:r>
          </a:p>
        </p:txBody>
      </p:sp>
    </p:spTree>
    <p:extLst>
      <p:ext uri="{BB962C8B-B14F-4D97-AF65-F5344CB8AC3E}">
        <p14:creationId xmlns:p14="http://schemas.microsoft.com/office/powerpoint/2010/main" val="213697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6AD3-B1DE-B06D-1C8C-179EE164F6C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62C6D55-27A4-6AE7-FA12-C9B68E34C640}"/>
              </a:ext>
            </a:extLst>
          </p:cNvPr>
          <p:cNvSpPr>
            <a:spLocks noGrp="1"/>
          </p:cNvSpPr>
          <p:nvPr>
            <p:ph idx="1"/>
          </p:nvPr>
        </p:nvSpPr>
        <p:spPr>
          <a:xfrm>
            <a:off x="838200" y="1433738"/>
            <a:ext cx="10750420" cy="5424261"/>
          </a:xfrm>
        </p:spPr>
        <p:txBody>
          <a:bodyPr>
            <a:normAutofit/>
          </a:bodyPr>
          <a:lstStyle/>
          <a:p>
            <a:pPr marL="0" indent="0">
              <a:buNone/>
            </a:pPr>
            <a:r>
              <a:rPr lang="en-ID" sz="1800" dirty="0"/>
              <a:t>12)</a:t>
            </a:r>
            <a:r>
              <a:rPr lang="en-ID" dirty="0"/>
              <a:t> </a:t>
            </a:r>
            <a:r>
              <a:rPr lang="en-ID" sz="1800" dirty="0" err="1"/>
              <a:t>flunet_df</a:t>
            </a:r>
            <a:r>
              <a:rPr lang="en-ID" sz="1800" dirty="0"/>
              <a:t> ['BNOTDETERMINED'] and </a:t>
            </a:r>
            <a:r>
              <a:rPr lang="en-ID" sz="1800" dirty="0" err="1"/>
              <a:t>gisaid_df</a:t>
            </a:r>
            <a:r>
              <a:rPr lang="en-ID" sz="1800" dirty="0"/>
              <a:t>['</a:t>
            </a:r>
            <a:r>
              <a:rPr lang="en-ID" sz="1800" dirty="0" err="1"/>
              <a:t>currLineage</a:t>
            </a:r>
            <a:r>
              <a:rPr lang="en-ID" sz="1800" dirty="0"/>
              <a:t>':'B’] are added into the '#</a:t>
            </a:r>
            <a:r>
              <a:rPr lang="en-ID" sz="1800" dirty="0" err="1"/>
              <a:t>FluNet_Cases</a:t>
            </a:r>
            <a:r>
              <a:rPr lang="en-ID" sz="1800" dirty="0"/>
              <a:t>' and '#</a:t>
            </a:r>
            <a:r>
              <a:rPr lang="en-ID" sz="1800" dirty="0" err="1"/>
              <a:t>GISAID_Samples</a:t>
            </a:r>
            <a:r>
              <a:rPr lang="en-ID" sz="1800" dirty="0"/>
              <a:t>' for B/Victoria and B/Yamagata (or BVIC and BYAM). </a:t>
            </a:r>
          </a:p>
          <a:p>
            <a:pPr lvl="1"/>
            <a:r>
              <a:rPr lang="en-ID" sz="1400" dirty="0"/>
              <a:t>**Used the proportion of B/Victoria and B/Yamagata in GISAID's database over 60 days (</a:t>
            </a:r>
            <a:r>
              <a:rPr lang="en-ID" sz="1400" dirty="0" err="1"/>
              <a:t>window_size</a:t>
            </a:r>
            <a:r>
              <a:rPr lang="en-ID" sz="1400" dirty="0"/>
              <a:t> = '60D’). </a:t>
            </a:r>
          </a:p>
          <a:p>
            <a:pPr lvl="1" fontAlgn="base"/>
            <a:r>
              <a:rPr lang="en-ID" sz="1400" dirty="0"/>
              <a:t>The additional '#</a:t>
            </a:r>
            <a:r>
              <a:rPr lang="en-ID" sz="1400" dirty="0" err="1"/>
              <a:t>FluNet_Cases</a:t>
            </a:r>
            <a:r>
              <a:rPr lang="en-ID" sz="1400" dirty="0"/>
              <a:t>' from 'BNOTDETERMINED' is classified/added into both 'BVIC' and 'BYAM' depending on the </a:t>
            </a:r>
            <a:r>
              <a:rPr lang="en-ID" sz="1400" b="1" dirty="0"/>
              <a:t>proportion/ratio of </a:t>
            </a:r>
            <a:r>
              <a:rPr lang="en-ID" sz="1400" b="1" dirty="0" err="1"/>
              <a:t>gisaid_df</a:t>
            </a:r>
            <a:r>
              <a:rPr lang="en-ID" sz="1400" b="1" dirty="0"/>
              <a:t>['B/Victoria'] and </a:t>
            </a:r>
            <a:r>
              <a:rPr lang="en-ID" sz="1400" b="1" dirty="0" err="1"/>
              <a:t>gisaid_df</a:t>
            </a:r>
            <a:r>
              <a:rPr lang="en-ID" sz="1400" b="1" dirty="0"/>
              <a:t>['B/Yamagata'] over 60 days → only to get the ratio/proportion</a:t>
            </a:r>
            <a:endParaRPr lang="en-ID" sz="1400" dirty="0"/>
          </a:p>
          <a:p>
            <a:pPr lvl="1" fontAlgn="base"/>
            <a:r>
              <a:rPr lang="en-ID" sz="1400" dirty="0"/>
              <a:t>Sum/add the additional </a:t>
            </a:r>
            <a:r>
              <a:rPr lang="en-ID" sz="1400" dirty="0" err="1"/>
              <a:t>FluNet's</a:t>
            </a:r>
            <a:r>
              <a:rPr lang="en-ID" sz="1400" dirty="0"/>
              <a:t> cases and GISAID's samples to the pre-existing ones in the ''#</a:t>
            </a:r>
            <a:r>
              <a:rPr lang="en-ID" sz="1400" dirty="0" err="1"/>
              <a:t>FluNet_Cases</a:t>
            </a:r>
            <a:r>
              <a:rPr lang="en-ID" sz="1400" dirty="0"/>
              <a:t>' and '#</a:t>
            </a:r>
            <a:r>
              <a:rPr lang="en-ID" sz="1400" dirty="0" err="1"/>
              <a:t>GISAID_Samples</a:t>
            </a:r>
            <a:r>
              <a:rPr lang="en-ID" sz="1400" dirty="0"/>
              <a:t>' columns which still aggregate the total cases and samples which belong to each month | apply the 200-days sliding window per usual</a:t>
            </a:r>
          </a:p>
          <a:p>
            <a:pPr lvl="2" fontAlgn="base"/>
            <a:r>
              <a:rPr lang="en-ID" sz="1400" dirty="0"/>
              <a:t>i.e. if '#</a:t>
            </a:r>
            <a:r>
              <a:rPr lang="en-ID" sz="1400" dirty="0" err="1"/>
              <a:t>FluNet_Cases</a:t>
            </a:r>
            <a:r>
              <a:rPr lang="en-ID" sz="1400" dirty="0"/>
              <a:t>' == 10 and </a:t>
            </a:r>
            <a:r>
              <a:rPr lang="en-ID" sz="1400" dirty="0" err="1"/>
              <a:t>gisaid_df</a:t>
            </a:r>
            <a:r>
              <a:rPr lang="en-ID" sz="1400" dirty="0"/>
              <a:t>['</a:t>
            </a:r>
            <a:r>
              <a:rPr lang="en-ID" sz="1400" dirty="0" err="1"/>
              <a:t>currLineage</a:t>
            </a:r>
            <a:r>
              <a:rPr lang="en-ID" sz="1400" dirty="0"/>
              <a:t>': 'B/Victoria'] == 0.7 and </a:t>
            </a:r>
            <a:r>
              <a:rPr lang="en-ID" sz="1400" dirty="0" err="1"/>
              <a:t>gisaid_df</a:t>
            </a:r>
            <a:r>
              <a:rPr lang="en-ID" sz="1400" dirty="0"/>
              <a:t>['</a:t>
            </a:r>
            <a:r>
              <a:rPr lang="en-ID" sz="1400" dirty="0" err="1"/>
              <a:t>currLineage</a:t>
            </a:r>
            <a:r>
              <a:rPr lang="en-ID" sz="1400" dirty="0"/>
              <a:t>': 'B/Yamagata'] == 0.3, </a:t>
            </a:r>
            <a:r>
              <a:rPr lang="en-ID" sz="1400" i="1" dirty="0"/>
              <a:t>then 7 additional #</a:t>
            </a:r>
            <a:r>
              <a:rPr lang="en-ID" sz="1400" i="1" dirty="0" err="1"/>
              <a:t>FluNet_Cases</a:t>
            </a:r>
            <a:r>
              <a:rPr lang="en-ID" sz="1400" i="1" dirty="0"/>
              <a:t> belong to BVIC and 3 belong to BYAM </a:t>
            </a:r>
          </a:p>
          <a:p>
            <a:pPr marL="0" indent="0">
              <a:buNone/>
            </a:pPr>
            <a:r>
              <a:rPr lang="en-ID" sz="1600" b="1" u="sng" dirty="0"/>
              <a:t>‘</a:t>
            </a:r>
            <a:r>
              <a:rPr lang="en-ID" sz="1600" b="1" u="sng" dirty="0" err="1"/>
              <a:t>output_columns</a:t>
            </a:r>
            <a:r>
              <a:rPr lang="en-ID" sz="1600" b="1" u="sng" dirty="0"/>
              <a:t>’</a:t>
            </a:r>
            <a:r>
              <a:rPr lang="en-ID" sz="1600" dirty="0"/>
              <a:t> – (columns in </a:t>
            </a:r>
            <a:r>
              <a:rPr lang="en-ID" sz="1600" dirty="0" err="1"/>
              <a:t>output_file</a:t>
            </a:r>
            <a:r>
              <a:rPr lang="en-ID" sz="1600" dirty="0"/>
              <a:t>)</a:t>
            </a:r>
            <a:endParaRPr lang="en-ID" sz="1600" b="1" u="sng" dirty="0"/>
          </a:p>
          <a:p>
            <a:pPr marL="0" indent="0">
              <a:buNone/>
            </a:pPr>
            <a:r>
              <a:rPr lang="en-ID" sz="1200" dirty="0"/>
              <a:t>['</a:t>
            </a:r>
            <a:r>
              <a:rPr lang="en-ID" sz="1200" dirty="0" err="1"/>
              <a:t>GISAID_Country</a:t>
            </a:r>
            <a:r>
              <a:rPr lang="en-ID" sz="1200" dirty="0"/>
              <a:t>', '</a:t>
            </a:r>
            <a:r>
              <a:rPr lang="en-ID" sz="1200" dirty="0" err="1"/>
              <a:t>FluNet_Country</a:t>
            </a:r>
            <a:r>
              <a:rPr lang="en-ID" sz="1200" dirty="0"/>
              <a:t>', '</a:t>
            </a:r>
            <a:r>
              <a:rPr lang="en-ID" sz="1200" dirty="0" err="1"/>
              <a:t>Collection_Year_Month</a:t>
            </a:r>
            <a:r>
              <a:rPr lang="en-ID" sz="1200" dirty="0"/>
              <a:t>', '</a:t>
            </a:r>
            <a:r>
              <a:rPr lang="en-ID" sz="1200" dirty="0" err="1"/>
              <a:t>Flunet_ISO_WEEK_STARTDATE</a:t>
            </a:r>
            <a:r>
              <a:rPr lang="en-ID" sz="1200" dirty="0"/>
              <a:t>’, '#</a:t>
            </a:r>
            <a:r>
              <a:rPr lang="en-ID" sz="1200" dirty="0" err="1"/>
              <a:t>GISAID_Samples</a:t>
            </a:r>
            <a:r>
              <a:rPr lang="en-ID" sz="1200" dirty="0"/>
              <a:t>', '#</a:t>
            </a:r>
            <a:r>
              <a:rPr lang="en-ID" sz="1200" dirty="0" err="1"/>
              <a:t>FluNet_Cases</a:t>
            </a:r>
            <a:r>
              <a:rPr lang="en-ID" sz="1200" dirty="0"/>
              <a:t>', '#</a:t>
            </a:r>
            <a:r>
              <a:rPr lang="en-ID" sz="1200" dirty="0" err="1"/>
              <a:t>FluNet_Cases</a:t>
            </a:r>
            <a:r>
              <a:rPr lang="en-ID" sz="1200" dirty="0"/>
              <a:t>/#</a:t>
            </a:r>
            <a:r>
              <a:rPr lang="en-ID" sz="1200" dirty="0" err="1"/>
              <a:t>GISAID_Samples</a:t>
            </a:r>
            <a:r>
              <a:rPr lang="en-ID" sz="1200" dirty="0"/>
              <a:t>’, '200_days_#FluNet_Cases/#</a:t>
            </a:r>
            <a:r>
              <a:rPr lang="en-ID" sz="1200" dirty="0" err="1"/>
              <a:t>GISAID_Samples</a:t>
            </a:r>
            <a:r>
              <a:rPr lang="en-ID" sz="1200" dirty="0"/>
              <a:t>’, 'Smoothed_#</a:t>
            </a:r>
            <a:r>
              <a:rPr lang="en-ID" sz="1200" dirty="0" err="1"/>
              <a:t>FluNet_Cases</a:t>
            </a:r>
            <a:r>
              <a:rPr lang="en-ID" sz="1200" dirty="0"/>
              <a:t>/#</a:t>
            </a:r>
            <a:r>
              <a:rPr lang="en-ID" sz="1200" dirty="0" err="1"/>
              <a:t>GISAID_Samples</a:t>
            </a:r>
            <a:r>
              <a:rPr lang="en-ID" sz="1200" dirty="0"/>
              <a:t>', '200_days_smoothed_#FluNet_Cases/#</a:t>
            </a:r>
            <a:r>
              <a:rPr lang="en-ID" sz="1200" dirty="0" err="1"/>
              <a:t>GISAID_Samples</a:t>
            </a:r>
            <a:r>
              <a:rPr lang="en-ID" sz="1200" dirty="0"/>
              <a:t>’, 'Yearly_Median_#</a:t>
            </a:r>
            <a:r>
              <a:rPr lang="en-ID" sz="1200" dirty="0" err="1"/>
              <a:t>FluNet_Cases</a:t>
            </a:r>
            <a:r>
              <a:rPr lang="en-ID" sz="1200" dirty="0"/>
              <a:t>/#</a:t>
            </a:r>
            <a:r>
              <a:rPr lang="en-ID" sz="1200" dirty="0" err="1"/>
              <a:t>GISAID_Samples</a:t>
            </a:r>
            <a:r>
              <a:rPr lang="en-ID" sz="1200" dirty="0"/>
              <a:t>', '</a:t>
            </a:r>
            <a:r>
              <a:rPr lang="en-ID" sz="1200" dirty="0" err="1"/>
              <a:t>Accession_IDs</a:t>
            </a:r>
            <a:r>
              <a:rPr lang="en-ID" sz="1200" dirty="0"/>
              <a:t>’]</a:t>
            </a:r>
          </a:p>
          <a:p>
            <a:pPr marL="0" indent="0">
              <a:buNone/>
            </a:pPr>
            <a:r>
              <a:rPr lang="en-US" sz="1800" dirty="0"/>
              <a:t>13) Used dynamic values to apply smoothing to raw values produced from (1) monthly aggregates and (2) 200-days sliding windows – (default – 0.3).</a:t>
            </a:r>
          </a:p>
          <a:p>
            <a:pPr lvl="1">
              <a:buFont typeface="Courier New" panose="02070309020205020404" pitchFamily="49" charset="0"/>
              <a:buChar char="o"/>
            </a:pPr>
            <a:r>
              <a:rPr lang="en-US" sz="1600" b="1" u="sng" dirty="0"/>
              <a:t>Library:</a:t>
            </a:r>
            <a:r>
              <a:rPr lang="en-US" sz="1600" dirty="0"/>
              <a:t> </a:t>
            </a:r>
            <a:r>
              <a:rPr lang="en-US" sz="1600" dirty="0" err="1"/>
              <a:t>pandas.DataFrame.ewm</a:t>
            </a:r>
            <a:r>
              <a:rPr lang="en-US" sz="1600" dirty="0"/>
              <a:t>, with alpha = 0.3 </a:t>
            </a:r>
          </a:p>
          <a:p>
            <a:pPr marL="0" indent="0">
              <a:buNone/>
            </a:pPr>
            <a:endParaRPr lang="en-ID" sz="1200" dirty="0"/>
          </a:p>
          <a:p>
            <a:pPr marL="0" indent="0" fontAlgn="base">
              <a:buNone/>
            </a:pPr>
            <a:endParaRPr lang="en-ID" sz="1800" dirty="0"/>
          </a:p>
          <a:p>
            <a:pPr lvl="1" fontAlgn="base"/>
            <a:endParaRPr lang="en-ID" sz="2200" dirty="0"/>
          </a:p>
          <a:p>
            <a:pPr marL="0" indent="0">
              <a:buNone/>
            </a:pPr>
            <a:endParaRPr lang="en-US" sz="1800" dirty="0"/>
          </a:p>
        </p:txBody>
      </p:sp>
    </p:spTree>
    <p:extLst>
      <p:ext uri="{BB962C8B-B14F-4D97-AF65-F5344CB8AC3E}">
        <p14:creationId xmlns:p14="http://schemas.microsoft.com/office/powerpoint/2010/main" val="28161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4932-21FD-BCAB-EBD0-BF6C6DF69D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4BEC2A89-E214-7026-9BCA-0D3CC78CA8FB}"/>
              </a:ext>
            </a:extLst>
          </p:cNvPr>
          <p:cNvSpPr>
            <a:spLocks noGrp="1"/>
          </p:cNvSpPr>
          <p:nvPr>
            <p:ph idx="1"/>
          </p:nvPr>
        </p:nvSpPr>
        <p:spPr>
          <a:xfrm>
            <a:off x="838200" y="1518249"/>
            <a:ext cx="10841966" cy="4658714"/>
          </a:xfrm>
        </p:spPr>
        <p:txBody>
          <a:bodyPr>
            <a:normAutofit/>
          </a:bodyPr>
          <a:lstStyle/>
          <a:p>
            <a:pPr marL="0" indent="0">
              <a:buNone/>
            </a:pPr>
            <a:r>
              <a:rPr lang="en-US" sz="2000" dirty="0"/>
              <a:t>14) </a:t>
            </a:r>
            <a:r>
              <a:rPr lang="en-US" sz="1800" b="1" u="sng" dirty="0"/>
              <a:t>Crontab &amp; Automated HTTP Retriever</a:t>
            </a:r>
          </a:p>
          <a:p>
            <a:pPr lvl="1">
              <a:buFont typeface="Courier New" panose="02070309020205020404" pitchFamily="49" charset="0"/>
              <a:buChar char="o"/>
            </a:pPr>
            <a:r>
              <a:rPr lang="en-US" sz="1600" dirty="0"/>
              <a:t>Applied ‘</a:t>
            </a:r>
            <a:r>
              <a:rPr lang="en-US" sz="1600" b="1" dirty="0"/>
              <a:t>0 0 1 * * python3 /</a:t>
            </a:r>
            <a:r>
              <a:rPr lang="en-US" sz="1600" b="1" dirty="0" err="1"/>
              <a:t>HOME_ann</a:t>
            </a:r>
            <a:r>
              <a:rPr lang="en-US" sz="1600" b="1" dirty="0"/>
              <a:t>/BII/</a:t>
            </a:r>
            <a:r>
              <a:rPr lang="en-US" sz="1600" b="1" dirty="0" err="1"/>
              <a:t>biihalimwn</a:t>
            </a:r>
            <a:r>
              <a:rPr lang="en-US" sz="1600" b="1" dirty="0"/>
              <a:t>/</a:t>
            </a:r>
            <a:r>
              <a:rPr lang="en-US" sz="1600" b="1" dirty="0" err="1"/>
              <a:t>analysis_scripts</a:t>
            </a:r>
            <a:r>
              <a:rPr lang="en-US" sz="1600" b="1" dirty="0"/>
              <a:t>/</a:t>
            </a:r>
            <a:r>
              <a:rPr lang="en-US" sz="1600" b="1" dirty="0" err="1"/>
              <a:t>trial_documented_revised_all_country_script.py</a:t>
            </a:r>
            <a:r>
              <a:rPr lang="en-US" sz="1600" b="1" dirty="0"/>
              <a:t> &gt;&gt; /</a:t>
            </a:r>
            <a:r>
              <a:rPr lang="en-US" sz="1600" b="1" dirty="0" err="1"/>
              <a:t>HOME_ann</a:t>
            </a:r>
            <a:r>
              <a:rPr lang="en-US" sz="1600" b="1" dirty="0"/>
              <a:t>/BII/</a:t>
            </a:r>
            <a:r>
              <a:rPr lang="en-US" sz="1600" b="1" dirty="0" err="1"/>
              <a:t>biihalimwn</a:t>
            </a:r>
            <a:r>
              <a:rPr lang="en-US" sz="1600" b="1" dirty="0"/>
              <a:t>/</a:t>
            </a:r>
            <a:r>
              <a:rPr lang="en-US" sz="1600" b="1" dirty="0" err="1"/>
              <a:t>analysis_scripts</a:t>
            </a:r>
            <a:r>
              <a:rPr lang="en-US" sz="1600" b="1" dirty="0"/>
              <a:t>/</a:t>
            </a:r>
            <a:r>
              <a:rPr lang="en-US" sz="1600" b="1" dirty="0" err="1"/>
              <a:t>cron_output.log</a:t>
            </a:r>
            <a:r>
              <a:rPr lang="en-US" sz="1600" b="1" dirty="0"/>
              <a:t> 2&gt;&amp;1</a:t>
            </a:r>
            <a:r>
              <a:rPr lang="en-US" sz="1600" dirty="0"/>
              <a:t>as the command, which automatically run the script on a monthly basis, exactly at 00:00 on the </a:t>
            </a:r>
            <a:r>
              <a:rPr lang="en-US" sz="1600" b="1" dirty="0"/>
              <a:t>first </a:t>
            </a:r>
            <a:r>
              <a:rPr lang="en-US" sz="1600" dirty="0"/>
              <a:t>day of each month</a:t>
            </a:r>
          </a:p>
          <a:p>
            <a:pPr lvl="1">
              <a:buFont typeface="Courier New" panose="02070309020205020404" pitchFamily="49" charset="0"/>
              <a:buChar char="o"/>
            </a:pPr>
            <a:r>
              <a:rPr lang="en-US" sz="1600" dirty="0"/>
              <a:t>‘</a:t>
            </a:r>
            <a:r>
              <a:rPr lang="en-US" sz="1600" dirty="0" err="1"/>
              <a:t>cron_output.log</a:t>
            </a:r>
            <a:r>
              <a:rPr lang="en-US" sz="1600" dirty="0"/>
              <a:t>’ is the terminal, reflecting all the extracted values and script’s progress (easier to backtrack the errors/debugging)</a:t>
            </a:r>
          </a:p>
          <a:p>
            <a:pPr lvl="1">
              <a:buFont typeface="Courier New" panose="02070309020205020404" pitchFamily="49" charset="0"/>
              <a:buChar char="o"/>
            </a:pPr>
            <a:r>
              <a:rPr lang="en-US" sz="1600" dirty="0"/>
              <a:t>‘</a:t>
            </a:r>
            <a:r>
              <a:rPr lang="en-US" sz="1600" dirty="0" err="1"/>
              <a:t>crontab_commands.txt</a:t>
            </a:r>
            <a:r>
              <a:rPr lang="en-US" sz="1600" dirty="0"/>
              <a:t>’ contains all the manuals to use crontab on Linux (</a:t>
            </a:r>
            <a:r>
              <a:rPr lang="en-US" sz="1600" dirty="0" err="1"/>
              <a:t>MobaXTerm</a:t>
            </a:r>
            <a:r>
              <a:rPr lang="en-US" sz="1600" dirty="0"/>
              <a:t>) / Mac (Terminal)</a:t>
            </a:r>
          </a:p>
          <a:p>
            <a:pPr lvl="1">
              <a:buFont typeface="Courier New" panose="02070309020205020404" pitchFamily="49" charset="0"/>
              <a:buChar char="o"/>
            </a:pPr>
            <a:r>
              <a:rPr lang="en-US" sz="1600" dirty="0"/>
              <a:t>To automatically run the plotter script, ‘</a:t>
            </a:r>
            <a:r>
              <a:rPr lang="en-US" sz="1600" dirty="0" err="1"/>
              <a:t>weighted_location_plotter_smoothed.py</a:t>
            </a:r>
            <a:r>
              <a:rPr lang="en-US" sz="1600" dirty="0"/>
              <a:t>’, such steps are applied – used </a:t>
            </a:r>
            <a:r>
              <a:rPr lang="en-US" sz="1600" b="1" dirty="0" err="1"/>
              <a:t>crontab.guru</a:t>
            </a:r>
            <a:r>
              <a:rPr lang="en-US" sz="1600" b="1" dirty="0"/>
              <a:t> </a:t>
            </a:r>
            <a:r>
              <a:rPr lang="en-US" sz="1600" dirty="0"/>
              <a:t>website to ease the visualization of date, month, year, time formatting on crontab.</a:t>
            </a:r>
            <a:endParaRPr lang="en-US" sz="1600" b="1" dirty="0"/>
          </a:p>
          <a:p>
            <a:pPr lvl="1">
              <a:buFont typeface="Courier New" panose="02070309020205020404" pitchFamily="49" charset="0"/>
              <a:buChar char="o"/>
            </a:pPr>
            <a:endParaRPr lang="en-US" sz="1800" dirty="0"/>
          </a:p>
          <a:p>
            <a:pPr lvl="1">
              <a:buFont typeface="Courier New" panose="02070309020205020404" pitchFamily="49" charset="0"/>
              <a:buChar char="o"/>
            </a:pPr>
            <a:endParaRPr lang="en-US" sz="1800" dirty="0"/>
          </a:p>
          <a:p>
            <a:pPr lvl="1">
              <a:buFont typeface="Courier New" panose="02070309020205020404" pitchFamily="49" charset="0"/>
              <a:buChar char="o"/>
            </a:pPr>
            <a:endParaRPr lang="en-US" sz="1800" dirty="0"/>
          </a:p>
          <a:p>
            <a:pPr lvl="1">
              <a:buFont typeface="Courier New" panose="02070309020205020404" pitchFamily="49" charset="0"/>
              <a:buChar char="o"/>
            </a:pPr>
            <a:endParaRPr lang="en-US" sz="2000" dirty="0"/>
          </a:p>
          <a:p>
            <a:pPr lvl="1">
              <a:buFont typeface="Courier New" panose="02070309020205020404" pitchFamily="49" charset="0"/>
              <a:buChar char="o"/>
            </a:pPr>
            <a:endParaRPr lang="en-US" sz="1600" dirty="0"/>
          </a:p>
          <a:p>
            <a:pPr lvl="1">
              <a:buFont typeface="Courier New" panose="02070309020205020404" pitchFamily="49" charset="0"/>
              <a:buChar char="o"/>
            </a:pPr>
            <a:endParaRPr lang="en-US" sz="1600" dirty="0"/>
          </a:p>
          <a:p>
            <a:pPr marL="0" indent="0">
              <a:buNone/>
            </a:pPr>
            <a:r>
              <a:rPr lang="en-US" sz="1800" dirty="0"/>
              <a:t>	</a:t>
            </a:r>
          </a:p>
        </p:txBody>
      </p:sp>
    </p:spTree>
    <p:extLst>
      <p:ext uri="{BB962C8B-B14F-4D97-AF65-F5344CB8AC3E}">
        <p14:creationId xmlns:p14="http://schemas.microsoft.com/office/powerpoint/2010/main" val="17282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C8F8F-D864-1A0B-3184-2F94A9C5F4EB}"/>
              </a:ext>
            </a:extLst>
          </p:cNvPr>
          <p:cNvSpPr>
            <a:spLocks noGrp="1"/>
          </p:cNvSpPr>
          <p:nvPr>
            <p:ph type="title"/>
          </p:nvPr>
        </p:nvSpPr>
        <p:spPr>
          <a:xfrm>
            <a:off x="553994" y="125506"/>
            <a:ext cx="10515600" cy="1325563"/>
          </a:xfrm>
        </p:spPr>
        <p:txBody>
          <a:bodyPr/>
          <a:lstStyle/>
          <a:p>
            <a:r>
              <a:rPr lang="en-US" dirty="0"/>
              <a:t>METHODOLOGY – PLOTTING</a:t>
            </a:r>
          </a:p>
        </p:txBody>
      </p:sp>
      <p:sp>
        <p:nvSpPr>
          <p:cNvPr id="3" name="Content Placeholder 2">
            <a:extLst>
              <a:ext uri="{FF2B5EF4-FFF2-40B4-BE49-F238E27FC236}">
                <a16:creationId xmlns:a16="http://schemas.microsoft.com/office/drawing/2014/main" id="{56078ECE-B500-48CB-2EAC-747698BDC3AC}"/>
              </a:ext>
            </a:extLst>
          </p:cNvPr>
          <p:cNvSpPr>
            <a:spLocks noGrp="1"/>
          </p:cNvSpPr>
          <p:nvPr>
            <p:ph idx="1"/>
          </p:nvPr>
        </p:nvSpPr>
        <p:spPr>
          <a:xfrm>
            <a:off x="553994" y="1078108"/>
            <a:ext cx="11084011" cy="5543550"/>
          </a:xfrm>
        </p:spPr>
        <p:txBody>
          <a:bodyPr>
            <a:normAutofit/>
          </a:bodyPr>
          <a:lstStyle/>
          <a:p>
            <a:pPr marL="0" indent="0">
              <a:buNone/>
            </a:pPr>
            <a:r>
              <a:rPr lang="en-US" sz="1800" dirty="0"/>
              <a:t>15) ‘</a:t>
            </a:r>
            <a:r>
              <a:rPr lang="en-US" sz="1800" dirty="0" err="1"/>
              <a:t>weighted_location_plotter_smoothed.py</a:t>
            </a:r>
            <a:r>
              <a:rPr lang="en-US" sz="1800" dirty="0"/>
              <a:t>’ is applied separately (after all the </a:t>
            </a:r>
            <a:r>
              <a:rPr lang="en-US" sz="1800" dirty="0" err="1"/>
              <a:t>output_files</a:t>
            </a:r>
            <a:r>
              <a:rPr lang="en-US" sz="1800" dirty="0"/>
              <a:t> are imported into the </a:t>
            </a:r>
            <a:r>
              <a:rPr lang="en-US" sz="1800" dirty="0" err="1"/>
              <a:t>output_dir</a:t>
            </a:r>
            <a:r>
              <a:rPr lang="en-US" sz="1800" dirty="0"/>
              <a:t> - being read and processed as ‘*_</a:t>
            </a:r>
            <a:r>
              <a:rPr lang="en-US" sz="1800" dirty="0" err="1"/>
              <a:t>all_countries.tsv</a:t>
            </a:r>
            <a:r>
              <a:rPr lang="en-US" sz="1800" dirty="0"/>
              <a:t>’</a:t>
            </a:r>
          </a:p>
          <a:p>
            <a:pPr lvl="1">
              <a:buFont typeface="Courier New" panose="02070309020205020404" pitchFamily="49" charset="0"/>
              <a:buChar char="o"/>
            </a:pPr>
            <a:r>
              <a:rPr lang="en-US" sz="1600" dirty="0"/>
              <a:t>The plotted line-graphs are saved in separate .</a:t>
            </a:r>
            <a:r>
              <a:rPr lang="en-US" sz="1600" dirty="0" err="1"/>
              <a:t>png</a:t>
            </a:r>
            <a:r>
              <a:rPr lang="en-US" sz="1600" dirty="0"/>
              <a:t> files for those </a:t>
            </a:r>
            <a:r>
              <a:rPr lang="en-US" sz="1600" b="1" dirty="0"/>
              <a:t>with </a:t>
            </a:r>
            <a:r>
              <a:rPr lang="en-US" sz="1600" dirty="0"/>
              <a:t>and </a:t>
            </a:r>
            <a:r>
              <a:rPr lang="en-US" sz="1600" b="1" dirty="0"/>
              <a:t>without </a:t>
            </a:r>
            <a:r>
              <a:rPr lang="en-US" sz="1600" dirty="0"/>
              <a:t>the 200-days sliding window technique (as indicated in the y-axis label)</a:t>
            </a:r>
          </a:p>
          <a:p>
            <a:pPr lvl="2">
              <a:buFont typeface="Courier New" panose="02070309020205020404" pitchFamily="49" charset="0"/>
              <a:buChar char="o"/>
            </a:pPr>
            <a:r>
              <a:rPr lang="en-US" sz="1400" dirty="0"/>
              <a:t>Each .</a:t>
            </a:r>
            <a:r>
              <a:rPr lang="en-US" sz="1400" dirty="0" err="1"/>
              <a:t>png</a:t>
            </a:r>
            <a:r>
              <a:rPr lang="en-US" sz="1400" dirty="0"/>
              <a:t> file contain the plotted graphs of raw and pre-smoothed values from ‘</a:t>
            </a:r>
            <a:r>
              <a:rPr lang="en-US" sz="1400" dirty="0" err="1"/>
              <a:t>output_columns</a:t>
            </a:r>
            <a:r>
              <a:rPr lang="en-US" sz="1400" dirty="0"/>
              <a:t>’</a:t>
            </a:r>
          </a:p>
          <a:p>
            <a:pPr lvl="2">
              <a:buFont typeface="Courier New" panose="02070309020205020404" pitchFamily="49" charset="0"/>
              <a:buChar char="o"/>
            </a:pPr>
            <a:r>
              <a:rPr lang="en-US" sz="1400" dirty="0"/>
              <a:t>This script prevents re-applying smoothing technique (with alpha = 0.3)</a:t>
            </a:r>
          </a:p>
          <a:p>
            <a:pPr lvl="2">
              <a:buFont typeface="Courier New" panose="02070309020205020404" pitchFamily="49" charset="0"/>
              <a:buChar char="o"/>
            </a:pPr>
            <a:r>
              <a:rPr lang="en-US" sz="1400" dirty="0"/>
              <a:t>x-axis is used to represent the time window, ranging from 2015-07 until 2025-07 (</a:t>
            </a:r>
            <a:r>
              <a:rPr lang="en-US" sz="1400" dirty="0" err="1"/>
              <a:t>freq</a:t>
            </a:r>
            <a:r>
              <a:rPr lang="en-US" sz="1400" dirty="0"/>
              <a:t>=‘M’)</a:t>
            </a:r>
          </a:p>
          <a:p>
            <a:pPr lvl="2">
              <a:buFont typeface="Courier New" panose="02070309020205020404" pitchFamily="49" charset="0"/>
              <a:buChar char="o"/>
            </a:pPr>
            <a:r>
              <a:rPr lang="en-US" sz="1400" dirty="0"/>
              <a:t>Incorporates accuracy metrics, with reports saved as ‘*_</a:t>
            </a:r>
            <a:r>
              <a:rPr lang="en-US" sz="1400" dirty="0" err="1"/>
              <a:t>summary_statistics.tsv</a:t>
            </a:r>
            <a:r>
              <a:rPr lang="en-US" sz="1400" dirty="0"/>
              <a:t>’ and ‘</a:t>
            </a:r>
            <a:r>
              <a:rPr lang="en-US" sz="1400" dirty="0" err="1"/>
              <a:t>trend_analysis_report_smoothed.txt</a:t>
            </a:r>
            <a:r>
              <a:rPr lang="en-US" sz="1400" dirty="0"/>
              <a:t>’ </a:t>
            </a:r>
          </a:p>
          <a:p>
            <a:pPr lvl="1">
              <a:buFont typeface="Courier New" panose="02070309020205020404" pitchFamily="49" charset="0"/>
              <a:buChar char="o"/>
            </a:pPr>
            <a:r>
              <a:rPr lang="en-US" sz="1600" dirty="0"/>
              <a:t>Used ‘</a:t>
            </a:r>
            <a:r>
              <a:rPr lang="en-US" sz="1600" dirty="0" err="1"/>
              <a:t>np.argmax</a:t>
            </a:r>
            <a:r>
              <a:rPr lang="en-US" sz="1600" dirty="0"/>
              <a:t>()’ which are: ‘</a:t>
            </a:r>
            <a:r>
              <a:rPr lang="en-US" sz="1600" dirty="0" err="1"/>
              <a:t>np.min</a:t>
            </a:r>
            <a:r>
              <a:rPr lang="en-US" sz="1600" dirty="0"/>
              <a:t>()’ and ‘</a:t>
            </a:r>
            <a:r>
              <a:rPr lang="en-US" sz="1600" dirty="0" err="1"/>
              <a:t>np.max</a:t>
            </a:r>
            <a:r>
              <a:rPr lang="en-US" sz="1600" dirty="0"/>
              <a:t>()’ on relevant columns to acquire true min/max values – the usage of ‘</a:t>
            </a:r>
            <a:r>
              <a:rPr lang="en-US" sz="1600" dirty="0" err="1"/>
              <a:t>scipy.signal.find_peaks</a:t>
            </a:r>
            <a:r>
              <a:rPr lang="en-US" sz="1600" dirty="0"/>
              <a:t>()’ </a:t>
            </a:r>
            <a:r>
              <a:rPr lang="en-US" sz="1600" b="1" dirty="0"/>
              <a:t>failed</a:t>
            </a:r>
            <a:r>
              <a:rPr lang="en-US" sz="1600" dirty="0"/>
              <a:t> to identify the </a:t>
            </a:r>
            <a:r>
              <a:rPr lang="en-US" sz="1600" b="1" dirty="0"/>
              <a:t>single, highest value </a:t>
            </a:r>
            <a:r>
              <a:rPr lang="en-US" sz="1600" dirty="0"/>
              <a:t>of y-axis (for each country). Added separate storage for the peak data in both, raw and smoothed values</a:t>
            </a:r>
          </a:p>
          <a:p>
            <a:pPr lvl="1">
              <a:buFont typeface="Courier New" panose="02070309020205020404" pitchFamily="49" charset="0"/>
              <a:buChar char="o"/>
            </a:pPr>
            <a:r>
              <a:rPr lang="en-US" sz="1600" dirty="0"/>
              <a:t>Added country labels next to the rightmost datapoint (using the last x, y coordinate) by using ‘ha = left’ alignment and provide space in the sub-plot margins (‘</a:t>
            </a:r>
            <a:r>
              <a:rPr lang="en-ID" sz="1600" dirty="0" err="1"/>
              <a:t>plt.subplots_adjust</a:t>
            </a:r>
            <a:r>
              <a:rPr lang="en-ID" sz="1600" dirty="0"/>
              <a:t>(right=0.85)’)</a:t>
            </a:r>
          </a:p>
          <a:p>
            <a:pPr lvl="1">
              <a:buFont typeface="Courier New" panose="02070309020205020404" pitchFamily="49" charset="0"/>
              <a:buChar char="o"/>
            </a:pPr>
            <a:r>
              <a:rPr lang="en-ID" sz="1600" dirty="0"/>
              <a:t>Legend shows the </a:t>
            </a:r>
            <a:r>
              <a:rPr lang="en-ID" sz="1600" b="1" dirty="0"/>
              <a:t>absolute</a:t>
            </a:r>
            <a:r>
              <a:rPr lang="en-ID" sz="1600" dirty="0"/>
              <a:t> maximum peak coordinates for y-axis with formatting: “Country (YYYY-MM), ‘</a:t>
            </a:r>
            <a:r>
              <a:rPr lang="en-ID" sz="1600" dirty="0" err="1"/>
              <a:t>max_value</a:t>
            </a:r>
            <a:r>
              <a:rPr lang="en-ID" sz="1600" dirty="0"/>
              <a:t>’)”</a:t>
            </a:r>
          </a:p>
          <a:p>
            <a:pPr lvl="1">
              <a:buFont typeface="Courier New" panose="02070309020205020404" pitchFamily="49" charset="0"/>
              <a:buChar char="o"/>
            </a:pPr>
            <a:r>
              <a:rPr lang="en-ID" sz="1600" dirty="0"/>
              <a:t>Attempts to fix the unwanted data scaling issue (in the visualization, where the data points in y-axis are bigger in magnitude in comparison to the input files) – removes the </a:t>
            </a:r>
            <a:r>
              <a:rPr lang="en-ID" sz="1600" dirty="0" err="1"/>
              <a:t>NaN</a:t>
            </a:r>
            <a:r>
              <a:rPr lang="en-ID" sz="1600" dirty="0"/>
              <a:t> values before calculation and sets more precise limits ‘</a:t>
            </a:r>
            <a:r>
              <a:rPr lang="en-ID" sz="1600" dirty="0" err="1"/>
              <a:t>ax.set_ylim</a:t>
            </a:r>
            <a:r>
              <a:rPr lang="en-ID" sz="1600" dirty="0"/>
              <a:t>(max(0, </a:t>
            </a:r>
            <a:r>
              <a:rPr lang="en-ID" sz="1600" dirty="0" err="1"/>
              <a:t>y_min_exact</a:t>
            </a:r>
            <a:r>
              <a:rPr lang="en-ID" sz="1600" dirty="0"/>
              <a:t> - </a:t>
            </a:r>
            <a:r>
              <a:rPr lang="en-ID" sz="1600" dirty="0" err="1"/>
              <a:t>y_margin</a:t>
            </a:r>
            <a:r>
              <a:rPr lang="en-ID" sz="1600" dirty="0"/>
              <a:t>), </a:t>
            </a:r>
            <a:r>
              <a:rPr lang="en-ID" sz="1600" dirty="0" err="1"/>
              <a:t>y_max_exact</a:t>
            </a:r>
            <a:r>
              <a:rPr lang="en-ID" sz="1600" dirty="0"/>
              <a:t> + </a:t>
            </a:r>
            <a:r>
              <a:rPr lang="en-ID" sz="1600" dirty="0" err="1"/>
              <a:t>y_margin</a:t>
            </a:r>
            <a:r>
              <a:rPr lang="en-ID" sz="1600" dirty="0"/>
              <a:t>)’</a:t>
            </a:r>
          </a:p>
          <a:p>
            <a:pPr lvl="1">
              <a:buFont typeface="Courier New" panose="02070309020205020404" pitchFamily="49" charset="0"/>
              <a:buChar char="o"/>
            </a:pPr>
            <a:r>
              <a:rPr lang="en-ID" sz="1600" dirty="0"/>
              <a:t>Omit the country, labelled as ‘Unknown’, in the plotted line graphs</a:t>
            </a:r>
          </a:p>
          <a:p>
            <a:pPr lvl="1">
              <a:buFont typeface="Courier New" panose="02070309020205020404" pitchFamily="49" charset="0"/>
              <a:buChar char="o"/>
            </a:pPr>
            <a:r>
              <a:rPr lang="en-ID" sz="1600" dirty="0"/>
              <a:t>Each subtype shows the number of countries shown/plotted in the graph (‘</a:t>
            </a:r>
            <a:r>
              <a:rPr lang="en-ID" sz="1600" dirty="0" err="1"/>
              <a:t>trends_analysis_report_smoothed.txt</a:t>
            </a:r>
            <a:r>
              <a:rPr lang="en-ID" sz="1600" dirty="0"/>
              <a:t>’)</a:t>
            </a:r>
          </a:p>
          <a:p>
            <a:pPr lvl="1">
              <a:buFont typeface="Courier New" panose="02070309020205020404" pitchFamily="49" charset="0"/>
              <a:buChar char="o"/>
            </a:pPr>
            <a:r>
              <a:rPr lang="en-ID" sz="1600" dirty="0"/>
              <a:t>Modify the figure size and resolution</a:t>
            </a:r>
          </a:p>
          <a:p>
            <a:pPr lvl="2">
              <a:buFont typeface="Courier New" panose="02070309020205020404" pitchFamily="49" charset="0"/>
              <a:buChar char="o"/>
            </a:pPr>
            <a:r>
              <a:rPr lang="en-ID" sz="1400" dirty="0"/>
              <a:t>fig, (</a:t>
            </a:r>
            <a:r>
              <a:rPr lang="en-ID" sz="1400" dirty="0" err="1"/>
              <a:t>ax_raw</a:t>
            </a:r>
            <a:r>
              <a:rPr lang="en-ID" sz="1400" dirty="0"/>
              <a:t>, </a:t>
            </a:r>
            <a:r>
              <a:rPr lang="en-ID" sz="1400" dirty="0" err="1"/>
              <a:t>ax_smooth</a:t>
            </a:r>
            <a:r>
              <a:rPr lang="en-ID" sz="1400" dirty="0"/>
              <a:t>) = </a:t>
            </a:r>
            <a:r>
              <a:rPr lang="en-ID" sz="1400" dirty="0" err="1"/>
              <a:t>plt.subplots</a:t>
            </a:r>
            <a:r>
              <a:rPr lang="en-ID" sz="1400" dirty="0"/>
              <a:t>(2, 1, </a:t>
            </a:r>
            <a:r>
              <a:rPr lang="en-ID" sz="1400" i="1" dirty="0" err="1"/>
              <a:t>figsize</a:t>
            </a:r>
            <a:r>
              <a:rPr lang="en-ID" sz="1400" dirty="0"/>
              <a:t>=(</a:t>
            </a:r>
            <a:r>
              <a:rPr lang="en-ID" sz="1400" dirty="0">
                <a:highlight>
                  <a:srgbClr val="FFFF00"/>
                </a:highlight>
              </a:rPr>
              <a:t>18, 14</a:t>
            </a:r>
            <a:r>
              <a:rPr lang="en-ID" sz="1400" dirty="0"/>
              <a:t>), </a:t>
            </a:r>
            <a:r>
              <a:rPr lang="en-ID" sz="1400" i="1" dirty="0" err="1"/>
              <a:t>sharex</a:t>
            </a:r>
            <a:r>
              <a:rPr lang="en-ID" sz="1400" dirty="0"/>
              <a:t>=True, </a:t>
            </a:r>
            <a:r>
              <a:rPr lang="en-ID" sz="1400" i="1" dirty="0"/>
              <a:t>dpi</a:t>
            </a:r>
            <a:r>
              <a:rPr lang="en-ID" sz="1400" dirty="0"/>
              <a:t>=</a:t>
            </a:r>
            <a:r>
              <a:rPr lang="en-ID" sz="1400" dirty="0">
                <a:highlight>
                  <a:srgbClr val="FFFF00"/>
                </a:highlight>
              </a:rPr>
              <a:t>60</a:t>
            </a:r>
            <a:r>
              <a:rPr lang="en-ID" sz="1400" dirty="0"/>
              <a:t>)</a:t>
            </a:r>
          </a:p>
          <a:p>
            <a:pPr lvl="1">
              <a:buFont typeface="Courier New" panose="02070309020205020404" pitchFamily="49" charset="0"/>
              <a:buChar char="o"/>
            </a:pPr>
            <a:endParaRPr lang="en-ID" sz="1400" dirty="0"/>
          </a:p>
          <a:p>
            <a:pPr lvl="1">
              <a:buFont typeface="Courier New" panose="02070309020205020404" pitchFamily="49" charset="0"/>
              <a:buChar char="o"/>
            </a:pPr>
            <a:endParaRPr lang="en-US" sz="1600" b="1" dirty="0"/>
          </a:p>
          <a:p>
            <a:pPr marL="0" indent="0">
              <a:buNone/>
            </a:pPr>
            <a:endParaRPr lang="en-US" sz="1800" dirty="0"/>
          </a:p>
        </p:txBody>
      </p:sp>
    </p:spTree>
    <p:extLst>
      <p:ext uri="{BB962C8B-B14F-4D97-AF65-F5344CB8AC3E}">
        <p14:creationId xmlns:p14="http://schemas.microsoft.com/office/powerpoint/2010/main" val="1572065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798</TotalTime>
  <Words>4997</Words>
  <Application>Microsoft Macintosh PowerPoint</Application>
  <PresentationFormat>Widescreen</PresentationFormat>
  <Paragraphs>450</Paragraphs>
  <Slides>22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Courier New</vt:lpstr>
      <vt:lpstr>Helvetica</vt:lpstr>
      <vt:lpstr>Helvetica Neue</vt:lpstr>
      <vt:lpstr>Office Theme</vt:lpstr>
      <vt:lpstr>Predicting emerging variants in Influenza by assessing new metrics using GISAID and FluNet metadata</vt:lpstr>
      <vt:lpstr>OBJECTIVES</vt:lpstr>
      <vt:lpstr>OUTPUT FILES (.TSV)</vt:lpstr>
      <vt:lpstr>METHODOLOGY</vt:lpstr>
      <vt:lpstr>METHODOLOGY</vt:lpstr>
      <vt:lpstr>METHODOLOGY</vt:lpstr>
      <vt:lpstr>METHODOLOGY</vt:lpstr>
      <vt:lpstr>METHODOLOGY</vt:lpstr>
      <vt:lpstr>METHODOLOGY – PLOTTING</vt:lpstr>
      <vt:lpstr>RESULTS – AH1N12009 (Monthly Snapshot)</vt:lpstr>
      <vt:lpstr>RESULTS – AH1N12009 (200-Days Moving Window Technique)</vt:lpstr>
      <vt:lpstr>ANALYSIS – AH1N12009</vt:lpstr>
      <vt:lpstr>RESULTS – AH3 or A/H3N2 (Monthly Snapshot)</vt:lpstr>
      <vt:lpstr>RESULTS – AH3 or A/H3N2 (200-Days Moving Window Technique)</vt:lpstr>
      <vt:lpstr>ANALYSIS – AH3 (A/H3N2)</vt:lpstr>
      <vt:lpstr>RESULTS – BVIC (Monthly Snapshot)</vt:lpstr>
      <vt:lpstr>RESULTS – BVIC (200-Days Moving Window Technique)</vt:lpstr>
      <vt:lpstr>ANALYSIS - BVIC</vt:lpstr>
      <vt:lpstr>OVERALL ANALYSIS</vt:lpstr>
      <vt:lpstr>FUTURE IMPROVEMENTS</vt:lpstr>
      <vt:lpstr>FUTURE IMPROVEMENTS</vt:lpstr>
      <vt:lpstr>AUTOMATIC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#WILBERT NATHANIEL HALIM#</dc:creator>
  <cp:lastModifiedBy>#WILBERT NATHANIEL HALIM#</cp:lastModifiedBy>
  <cp:revision>118</cp:revision>
  <dcterms:created xsi:type="dcterms:W3CDTF">2025-07-31T10:41:17Z</dcterms:created>
  <dcterms:modified xsi:type="dcterms:W3CDTF">2025-08-10T16:59:48Z</dcterms:modified>
</cp:coreProperties>
</file>