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71.png" ContentType="image/png"/>
  <Override PartName="/ppt/media/image115.png" ContentType="image/png"/>
  <Override PartName="/ppt/media/image72.png" ContentType="image/png"/>
  <Override PartName="/ppt/media/image116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96.png" ContentType="image/png"/>
  <Override PartName="/ppt/media/image103.png" ContentType="image/png"/>
  <Override PartName="/ppt/media/image95.png" ContentType="image/png"/>
  <Override PartName="/ppt/media/image102.png" ContentType="image/png"/>
  <Override PartName="/ppt/media/image114.png" ContentType="image/png"/>
  <Override PartName="/ppt/media/image70.png" ContentType="image/png"/>
  <Override PartName="/ppt/media/image113.png" ContentType="image/png"/>
  <Override PartName="/ppt/media/image79.png" ContentType="image/png"/>
  <Override PartName="/ppt/media/image101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12.png" ContentType="image/png"/>
  <Override PartName="/ppt/media/image89.png" ContentType="image/png"/>
  <Override PartName="/ppt/media/image111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4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5.png" ContentType="image/png"/>
  <Override PartName="/ppt/media/image90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91.png" ContentType="image/png"/>
  <Override PartName="/ppt/media/image3.png" ContentType="image/png"/>
  <Override PartName="/ppt/media/image15.png" ContentType="image/png"/>
  <Override PartName="/ppt/media/image80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1" name="Wacim Sid-Ali HALIT" initials="WSH" lastIdx="1" clrIdx="1"/>
  <p:cmAuthor id="0" name="Wouter Apts" initials="W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<Relationship Id="rId30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3-05-03T13:36:06.854000000" idx="1">
    <p:pos x="6118" y="0"/>
    <p:text>I like the image</p:text>
  </p:cm>
  <p:cm authorId="1" dt="2023-05-03T13:36:06.854000000" idx="1">
    <p:pos x="6118" y="0"/>
    <p:text>Thanks I find it cool too !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42AB88-79EE-435B-B93D-9F4E008247E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6523D8-D598-45B3-9D66-5A9E35919EA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25AC3C-AFCA-4DC5-B54A-18159A629CE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941F60-1236-4C3D-BD62-E2D81ECECBE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6A600A-B566-4085-A923-8BEAC0ADE11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F23139-6560-49B6-BB8E-CF2ABC07985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4EB96C-B9D5-45FD-914C-8CA2DF681DA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F3641E-6A9A-49B4-AC62-6539F3FD4EE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B1CAB9-A11C-4599-9961-91F77B1411A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DEF501-7C39-401F-BCFD-30F10590BB5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2AA07A-729B-45C8-B897-20C0E6BC438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B94015-51C5-4B24-B991-64CC3DC9432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D7630-362F-4D65-B889-590BE7802CE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DDF7A6-8D92-4246-A465-358D62B87620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81094-8466-4D2E-82F3-3E41E86F1B2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CFBEE-EE20-40DB-B005-D7FFAB9D467C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44263-DB83-4EE6-9E6C-B05AE9C20DEB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18DF94-1C0D-4009-B50B-2E0914B2995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AD15C6-BEF1-4D43-B4BD-D4153426D11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D2713C-E6EB-4BF7-B752-C917620DB95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F166A2-7FBF-4595-B4ED-EF820B5C6E3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E4E2A-14DA-4445-AEEB-9ABE85A96D2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472499-FDA0-444F-82F5-FEA0074A56E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9DF94-F75B-440E-AF05-4A8A55867BB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C31284-B185-4ACD-8D6F-9DA78091D34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FD0D12-F7EF-4BD0-8A32-FF7AEC59DA60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2442BA-F88A-4BB6-BB8D-B17EA34E2D1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A11174-9284-4D4D-9FD2-8EB65A5BE919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0624A6-504F-4C52-9A88-55FD389BBAB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5F8D23-E903-4CB4-ADFD-217C60AF8F4D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242F7-F976-4868-B592-55B423ABD5B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206D35-3DB5-4B23-88B9-1BF9B222019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502AE-E10D-44E0-AB6C-A46D4ADA7703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2C46C8-7042-422B-94C1-1B3F3DD4328A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23381-8E1E-46FF-9A1F-3D11B496030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D0676-4C77-4979-9B24-E5F797017C4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slideLayout" Target="../slideLayouts/slideLayout1.xml"/><Relationship Id="rId23" Type="http://schemas.openxmlformats.org/officeDocument/2006/relationships/slideLayout" Target="../slideLayouts/slideLayout2.xml"/><Relationship Id="rId24" Type="http://schemas.openxmlformats.org/officeDocument/2006/relationships/slideLayout" Target="../slideLayouts/slideLayout3.xml"/><Relationship Id="rId25" Type="http://schemas.openxmlformats.org/officeDocument/2006/relationships/slideLayout" Target="../slideLayouts/slideLayout4.xml"/><Relationship Id="rId26" Type="http://schemas.openxmlformats.org/officeDocument/2006/relationships/slideLayout" Target="../slideLayouts/slideLayout5.xml"/><Relationship Id="rId27" Type="http://schemas.openxmlformats.org/officeDocument/2006/relationships/slideLayout" Target="../slideLayouts/slideLayout6.xml"/><Relationship Id="rId28" Type="http://schemas.openxmlformats.org/officeDocument/2006/relationships/slideLayout" Target="../slideLayouts/slideLayout7.xml"/><Relationship Id="rId29" Type="http://schemas.openxmlformats.org/officeDocument/2006/relationships/slideLayout" Target="../slideLayouts/slideLayout8.xml"/><Relationship Id="rId30" Type="http://schemas.openxmlformats.org/officeDocument/2006/relationships/slideLayout" Target="../slideLayouts/slideLayout9.xml"/><Relationship Id="rId31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slideLayout" Target="../slideLayouts/slideLayout13.xml"/><Relationship Id="rId32" Type="http://schemas.openxmlformats.org/officeDocument/2006/relationships/slideLayout" Target="../slideLayouts/slideLayout14.xml"/><Relationship Id="rId33" Type="http://schemas.openxmlformats.org/officeDocument/2006/relationships/slideLayout" Target="../slideLayouts/slideLayout15.xml"/><Relationship Id="rId34" Type="http://schemas.openxmlformats.org/officeDocument/2006/relationships/slideLayout" Target="../slideLayouts/slideLayout16.xml"/><Relationship Id="rId35" Type="http://schemas.openxmlformats.org/officeDocument/2006/relationships/slideLayout" Target="../slideLayouts/slideLayout17.xml"/><Relationship Id="rId36" Type="http://schemas.openxmlformats.org/officeDocument/2006/relationships/slideLayout" Target="../slideLayouts/slideLayout18.xml"/><Relationship Id="rId37" Type="http://schemas.openxmlformats.org/officeDocument/2006/relationships/slideLayout" Target="../slideLayouts/slideLayout19.xml"/><Relationship Id="rId38" Type="http://schemas.openxmlformats.org/officeDocument/2006/relationships/slideLayout" Target="../slideLayouts/slideLayout20.xml"/><Relationship Id="rId39" Type="http://schemas.openxmlformats.org/officeDocument/2006/relationships/slideLayout" Target="../slideLayouts/slideLayout21.xml"/><Relationship Id="rId40" Type="http://schemas.openxmlformats.org/officeDocument/2006/relationships/slideLayout" Target="../slideLayouts/slideLayout22.xml"/><Relationship Id="rId41" Type="http://schemas.openxmlformats.org/officeDocument/2006/relationships/slideLayout" Target="../slideLayouts/slideLayout23.xml"/><Relationship Id="rId4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912960" y="0"/>
            <a:ext cx="8231040" cy="4331160"/>
            <a:chOff x="912960" y="0"/>
            <a:chExt cx="8231040" cy="4331160"/>
          </a:xfrm>
        </p:grpSpPr>
        <p:pic>
          <p:nvPicPr>
            <p:cNvPr id="1" name="Google Shape;11;p2" descr=""/>
            <p:cNvPicPr/>
            <p:nvPr/>
          </p:nvPicPr>
          <p:blipFill>
            <a:blip r:embed="rId2"/>
            <a:stretch/>
          </p:blipFill>
          <p:spPr>
            <a:xfrm flipH="1">
              <a:off x="7086600" y="3434760"/>
              <a:ext cx="1371600" cy="896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" name="Google Shape;12;p2"/>
            <p:cNvGrpSpPr/>
            <p:nvPr/>
          </p:nvGrpSpPr>
          <p:grpSpPr>
            <a:xfrm>
              <a:off x="5714640" y="2747160"/>
              <a:ext cx="3429360" cy="896400"/>
              <a:chOff x="5714640" y="2747160"/>
              <a:chExt cx="3429360" cy="896400"/>
            </a:xfrm>
          </p:grpSpPr>
          <p:pic>
            <p:nvPicPr>
              <p:cNvPr id="3" name="Google Shape;13;p2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777240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" name="Google Shape;14;p2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571464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" name="Google Shape;15;p2"/>
            <p:cNvGrpSpPr/>
            <p:nvPr/>
          </p:nvGrpSpPr>
          <p:grpSpPr>
            <a:xfrm>
              <a:off x="5028480" y="2061360"/>
              <a:ext cx="3429720" cy="896400"/>
              <a:chOff x="5028480" y="2061360"/>
              <a:chExt cx="3429720" cy="896400"/>
            </a:xfrm>
          </p:grpSpPr>
          <p:pic>
            <p:nvPicPr>
              <p:cNvPr id="6" name="Google Shape;16;p2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08660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" name="Google Shape;17;p2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02848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" name="Google Shape;18;p2"/>
            <p:cNvGrpSpPr/>
            <p:nvPr/>
          </p:nvGrpSpPr>
          <p:grpSpPr>
            <a:xfrm>
              <a:off x="5714640" y="1373760"/>
              <a:ext cx="3429360" cy="896400"/>
              <a:chOff x="5714640" y="1373760"/>
              <a:chExt cx="3429360" cy="896400"/>
            </a:xfrm>
          </p:grpSpPr>
          <p:pic>
            <p:nvPicPr>
              <p:cNvPr id="9" name="Google Shape;19;p2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77240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" name="Google Shape;20;p2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71464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" name="Google Shape;21;p2"/>
            <p:cNvGrpSpPr/>
            <p:nvPr/>
          </p:nvGrpSpPr>
          <p:grpSpPr>
            <a:xfrm>
              <a:off x="912960" y="687600"/>
              <a:ext cx="7545240" cy="896400"/>
              <a:chOff x="912960" y="687600"/>
              <a:chExt cx="7545240" cy="896400"/>
            </a:xfrm>
          </p:grpSpPr>
          <p:pic>
            <p:nvPicPr>
              <p:cNvPr id="12" name="Google Shape;22;p2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08660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" name="Google Shape;23;p2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02848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" name="Google Shape;24;p2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297072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" name="Google Shape;25;p2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91296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" name="Google Shape;26;p2"/>
            <p:cNvGrpSpPr/>
            <p:nvPr/>
          </p:nvGrpSpPr>
          <p:grpSpPr>
            <a:xfrm>
              <a:off x="1599120" y="0"/>
              <a:ext cx="7544880" cy="896400"/>
              <a:chOff x="1599120" y="0"/>
              <a:chExt cx="7544880" cy="896400"/>
            </a:xfrm>
          </p:grpSpPr>
          <p:pic>
            <p:nvPicPr>
              <p:cNvPr id="17" name="Google Shape;27;p2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777240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" name="Google Shape;28;p2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571464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" name="Google Shape;29;p2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365688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" name="Google Shape;30;p2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159912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027520" y="1953360"/>
            <a:ext cx="5073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BE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32;p2"/>
          <p:cNvGrpSpPr/>
          <p:nvPr/>
        </p:nvGrpSpPr>
        <p:grpSpPr>
          <a:xfrm>
            <a:off x="360" y="3088080"/>
            <a:ext cx="4115520" cy="2270160"/>
            <a:chOff x="360" y="3088080"/>
            <a:chExt cx="4115520" cy="2270160"/>
          </a:xfrm>
        </p:grpSpPr>
        <p:grpSp>
          <p:nvGrpSpPr>
            <p:cNvPr id="23" name="Google Shape;33;p2"/>
            <p:cNvGrpSpPr/>
            <p:nvPr/>
          </p:nvGrpSpPr>
          <p:grpSpPr>
            <a:xfrm>
              <a:off x="360" y="4461840"/>
              <a:ext cx="3429360" cy="896400"/>
              <a:chOff x="360" y="4461840"/>
              <a:chExt cx="3429360" cy="896400"/>
            </a:xfrm>
          </p:grpSpPr>
          <p:pic>
            <p:nvPicPr>
              <p:cNvPr id="24" name="Google Shape;34;p2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205812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" name="Google Shape;35;p2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" name="Google Shape;36;p2"/>
            <p:cNvGrpSpPr/>
            <p:nvPr/>
          </p:nvGrpSpPr>
          <p:grpSpPr>
            <a:xfrm>
              <a:off x="686520" y="3774240"/>
              <a:ext cx="3429360" cy="896400"/>
              <a:chOff x="686520" y="3774240"/>
              <a:chExt cx="3429360" cy="896400"/>
            </a:xfrm>
          </p:grpSpPr>
          <p:pic>
            <p:nvPicPr>
              <p:cNvPr id="27" name="Google Shape;37;p2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274428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" name="Google Shape;38;p2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68652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9" name="Google Shape;39;p2" descr=""/>
            <p:cNvPicPr/>
            <p:nvPr/>
          </p:nvPicPr>
          <p:blipFill>
            <a:blip r:embed="rId21"/>
            <a:stretch/>
          </p:blipFill>
          <p:spPr>
            <a:xfrm flipH="1">
              <a:off x="360" y="3088080"/>
              <a:ext cx="1371600" cy="896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2"/>
    <p:sldLayoutId id="2147483650" r:id="rId23"/>
    <p:sldLayoutId id="2147483651" r:id="rId24"/>
    <p:sldLayoutId id="2147483652" r:id="rId25"/>
    <p:sldLayoutId id="2147483653" r:id="rId26"/>
    <p:sldLayoutId id="2147483654" r:id="rId27"/>
    <p:sldLayoutId id="2147483655" r:id="rId28"/>
    <p:sldLayoutId id="2147483656" r:id="rId29"/>
    <p:sldLayoutId id="2147483657" r:id="rId30"/>
    <p:sldLayoutId id="2147483658" r:id="rId31"/>
    <p:sldLayoutId id="2147483659" r:id="rId32"/>
    <p:sldLayoutId id="2147483660" r:id="rId3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73;p4"/>
          <p:cNvGrpSpPr/>
          <p:nvPr/>
        </p:nvGrpSpPr>
        <p:grpSpPr>
          <a:xfrm>
            <a:off x="4364280" y="-3240"/>
            <a:ext cx="4779720" cy="2523600"/>
            <a:chOff x="4364280" y="-3240"/>
            <a:chExt cx="4779720" cy="2523600"/>
          </a:xfrm>
        </p:grpSpPr>
        <p:pic>
          <p:nvPicPr>
            <p:cNvPr id="68" name="Google Shape;74;p4" descr=""/>
            <p:cNvPicPr/>
            <p:nvPr/>
          </p:nvPicPr>
          <p:blipFill>
            <a:blip r:embed="rId2"/>
            <a:stretch/>
          </p:blipFill>
          <p:spPr>
            <a:xfrm flipH="1">
              <a:off x="7949160" y="200016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9" name="Google Shape;75;p4"/>
            <p:cNvGrpSpPr/>
            <p:nvPr/>
          </p:nvGrpSpPr>
          <p:grpSpPr>
            <a:xfrm>
              <a:off x="7152840" y="1600920"/>
              <a:ext cx="1991160" cy="520200"/>
              <a:chOff x="7152840" y="1600920"/>
              <a:chExt cx="1991160" cy="520200"/>
            </a:xfrm>
          </p:grpSpPr>
          <p:pic>
            <p:nvPicPr>
              <p:cNvPr id="70" name="Google Shape;76;p4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8347680" y="160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1" name="Google Shape;77;p4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7152840" y="160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72" name="Google Shape;78;p4" descr=""/>
            <p:cNvPicPr/>
            <p:nvPr/>
          </p:nvPicPr>
          <p:blipFill>
            <a:blip r:embed="rId5"/>
            <a:stretch/>
          </p:blipFill>
          <p:spPr>
            <a:xfrm flipH="1">
              <a:off x="7949160" y="11980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3" name="Google Shape;79;p4"/>
            <p:cNvGrpSpPr/>
            <p:nvPr/>
          </p:nvGrpSpPr>
          <p:grpSpPr>
            <a:xfrm>
              <a:off x="5957640" y="798840"/>
              <a:ext cx="3186360" cy="520200"/>
              <a:chOff x="5957640" y="798840"/>
              <a:chExt cx="3186360" cy="520200"/>
            </a:xfrm>
          </p:grpSpPr>
          <p:pic>
            <p:nvPicPr>
              <p:cNvPr id="74" name="Google Shape;80;p4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8347680" y="7988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5" name="Google Shape;81;p4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152840" y="7988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6" name="Google Shape;82;p4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957640" y="7988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7" name="Google Shape;83;p4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78" name="Google Shape;84;p4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94916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9" name="Google Shape;85;p4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67543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0" name="Google Shape;86;p4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55594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" name="Google Shape;87;p4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43642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2" name="Google Shape;88;p4"/>
            <p:cNvGrpSpPr/>
            <p:nvPr/>
          </p:nvGrpSpPr>
          <p:grpSpPr>
            <a:xfrm>
              <a:off x="4762800" y="-3240"/>
              <a:ext cx="4381200" cy="520200"/>
              <a:chOff x="4762800" y="-3240"/>
              <a:chExt cx="4381200" cy="520200"/>
            </a:xfrm>
          </p:grpSpPr>
          <p:pic>
            <p:nvPicPr>
              <p:cNvPr id="83" name="Google Shape;89;p4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83476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4" name="Google Shape;90;p4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71528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5" name="Google Shape;91;p4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59576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6" name="Google Shape;92;p4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76280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87" name="Google Shape;93;p4"/>
          <p:cNvGrpSpPr/>
          <p:nvPr/>
        </p:nvGrpSpPr>
        <p:grpSpPr>
          <a:xfrm>
            <a:off x="360" y="2743200"/>
            <a:ext cx="4381200" cy="2523600"/>
            <a:chOff x="360" y="2743200"/>
            <a:chExt cx="4381200" cy="2523600"/>
          </a:xfrm>
        </p:grpSpPr>
        <p:grpSp>
          <p:nvGrpSpPr>
            <p:cNvPr id="88" name="Google Shape;94;p4"/>
            <p:cNvGrpSpPr/>
            <p:nvPr/>
          </p:nvGrpSpPr>
          <p:grpSpPr>
            <a:xfrm>
              <a:off x="360" y="4746600"/>
              <a:ext cx="4381200" cy="520200"/>
              <a:chOff x="360" y="4746600"/>
              <a:chExt cx="4381200" cy="520200"/>
            </a:xfrm>
          </p:grpSpPr>
          <p:pic>
            <p:nvPicPr>
              <p:cNvPr id="89" name="Google Shape;95;p4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358524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0" name="Google Shape;96;p4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239040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1" name="Google Shape;97;p4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119520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2" name="Google Shape;98;p4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36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3" name="Google Shape;99;p4"/>
            <p:cNvGrpSpPr/>
            <p:nvPr/>
          </p:nvGrpSpPr>
          <p:grpSpPr>
            <a:xfrm>
              <a:off x="398880" y="4347360"/>
              <a:ext cx="3186000" cy="520200"/>
              <a:chOff x="398880" y="4347360"/>
              <a:chExt cx="3186000" cy="520200"/>
            </a:xfrm>
          </p:grpSpPr>
          <p:pic>
            <p:nvPicPr>
              <p:cNvPr id="94" name="Google Shape;100;p4" descr=""/>
              <p:cNvPicPr/>
              <p:nvPr/>
            </p:nvPicPr>
            <p:blipFill>
              <a:blip r:embed="rId21"/>
              <a:stretch/>
            </p:blipFill>
            <p:spPr>
              <a:xfrm flipH="1">
                <a:off x="2788560" y="434736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" name="Google Shape;101;p4" descr=""/>
              <p:cNvPicPr/>
              <p:nvPr/>
            </p:nvPicPr>
            <p:blipFill>
              <a:blip r:embed="rId22"/>
              <a:stretch/>
            </p:blipFill>
            <p:spPr>
              <a:xfrm flipH="1">
                <a:off x="1593720" y="434736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" name="Google Shape;102;p4" descr=""/>
              <p:cNvPicPr/>
              <p:nvPr/>
            </p:nvPicPr>
            <p:blipFill>
              <a:blip r:embed="rId23"/>
              <a:stretch/>
            </p:blipFill>
            <p:spPr>
              <a:xfrm flipH="1">
                <a:off x="398880" y="434736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7" name="Google Shape;103;p4"/>
            <p:cNvGrpSpPr/>
            <p:nvPr/>
          </p:nvGrpSpPr>
          <p:grpSpPr>
            <a:xfrm>
              <a:off x="360" y="3944520"/>
              <a:ext cx="3186360" cy="520200"/>
              <a:chOff x="360" y="3944520"/>
              <a:chExt cx="3186360" cy="520200"/>
            </a:xfrm>
          </p:grpSpPr>
          <p:pic>
            <p:nvPicPr>
              <p:cNvPr id="98" name="Google Shape;104;p4" descr=""/>
              <p:cNvPicPr/>
              <p:nvPr/>
            </p:nvPicPr>
            <p:blipFill>
              <a:blip r:embed="rId24"/>
              <a:stretch/>
            </p:blipFill>
            <p:spPr>
              <a:xfrm flipH="1">
                <a:off x="2390400" y="394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9" name="Google Shape;105;p4" descr=""/>
              <p:cNvPicPr/>
              <p:nvPr/>
            </p:nvPicPr>
            <p:blipFill>
              <a:blip r:embed="rId25"/>
              <a:stretch/>
            </p:blipFill>
            <p:spPr>
              <a:xfrm flipH="1">
                <a:off x="1195200" y="394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0" name="Google Shape;106;p4" descr=""/>
              <p:cNvPicPr/>
              <p:nvPr/>
            </p:nvPicPr>
            <p:blipFill>
              <a:blip r:embed="rId26"/>
              <a:stretch/>
            </p:blipFill>
            <p:spPr>
              <a:xfrm flipH="1">
                <a:off x="360" y="394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1" name="Google Shape;107;p4" descr=""/>
            <p:cNvPicPr/>
            <p:nvPr/>
          </p:nvPicPr>
          <p:blipFill>
            <a:blip r:embed="rId27"/>
            <a:stretch/>
          </p:blipFill>
          <p:spPr>
            <a:xfrm flipH="1">
              <a:off x="398880" y="35452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2" name="Google Shape;108;p4"/>
            <p:cNvGrpSpPr/>
            <p:nvPr/>
          </p:nvGrpSpPr>
          <p:grpSpPr>
            <a:xfrm>
              <a:off x="360" y="3142440"/>
              <a:ext cx="1991160" cy="520200"/>
              <a:chOff x="360" y="3142440"/>
              <a:chExt cx="1991160" cy="520200"/>
            </a:xfrm>
          </p:grpSpPr>
          <p:pic>
            <p:nvPicPr>
              <p:cNvPr id="103" name="Google Shape;109;p4" descr=""/>
              <p:cNvPicPr/>
              <p:nvPr/>
            </p:nvPicPr>
            <p:blipFill>
              <a:blip r:embed="rId28"/>
              <a:stretch/>
            </p:blipFill>
            <p:spPr>
              <a:xfrm flipH="1">
                <a:off x="1195200" y="31424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" name="Google Shape;110;p4" descr=""/>
              <p:cNvPicPr/>
              <p:nvPr/>
            </p:nvPicPr>
            <p:blipFill>
              <a:blip r:embed="rId29"/>
              <a:stretch/>
            </p:blipFill>
            <p:spPr>
              <a:xfrm flipH="1">
                <a:off x="360" y="31424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5" name="Google Shape;111;p4" descr=""/>
            <p:cNvPicPr/>
            <p:nvPr/>
          </p:nvPicPr>
          <p:blipFill>
            <a:blip r:embed="rId30"/>
            <a:stretch/>
          </p:blipFill>
          <p:spPr>
            <a:xfrm flipH="1">
              <a:off x="398880" y="2743200"/>
              <a:ext cx="796320" cy="52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2487600" y="1217880"/>
            <a:ext cx="4168440" cy="27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1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2EDC608-AF0F-48BA-90F3-0F03EB978C55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1"/>
    <p:sldLayoutId id="2147483663" r:id="rId32"/>
    <p:sldLayoutId id="2147483664" r:id="rId33"/>
    <p:sldLayoutId id="2147483665" r:id="rId34"/>
    <p:sldLayoutId id="2147483666" r:id="rId35"/>
    <p:sldLayoutId id="2147483667" r:id="rId36"/>
    <p:sldLayoutId id="2147483668" r:id="rId37"/>
    <p:sldLayoutId id="2147483669" r:id="rId38"/>
    <p:sldLayoutId id="2147483670" r:id="rId39"/>
    <p:sldLayoutId id="2147483671" r:id="rId40"/>
    <p:sldLayoutId id="2147483672" r:id="rId41"/>
    <p:sldLayoutId id="2147483673" r:id="rId4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41;p3"/>
          <p:cNvGrpSpPr/>
          <p:nvPr/>
        </p:nvGrpSpPr>
        <p:grpSpPr>
          <a:xfrm>
            <a:off x="912960" y="0"/>
            <a:ext cx="8231040" cy="4331160"/>
            <a:chOff x="912960" y="0"/>
            <a:chExt cx="8231040" cy="4331160"/>
          </a:xfrm>
        </p:grpSpPr>
        <p:pic>
          <p:nvPicPr>
            <p:cNvPr id="146" name="Google Shape;42;p3" descr=""/>
            <p:cNvPicPr/>
            <p:nvPr/>
          </p:nvPicPr>
          <p:blipFill>
            <a:blip r:embed="rId2"/>
            <a:stretch/>
          </p:blipFill>
          <p:spPr>
            <a:xfrm flipH="1">
              <a:off x="7086600" y="3434760"/>
              <a:ext cx="1371600" cy="896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7" name="Google Shape;43;p3"/>
            <p:cNvGrpSpPr/>
            <p:nvPr/>
          </p:nvGrpSpPr>
          <p:grpSpPr>
            <a:xfrm>
              <a:off x="5714640" y="2747160"/>
              <a:ext cx="3429360" cy="896400"/>
              <a:chOff x="5714640" y="2747160"/>
              <a:chExt cx="3429360" cy="896400"/>
            </a:xfrm>
          </p:grpSpPr>
          <p:pic>
            <p:nvPicPr>
              <p:cNvPr id="148" name="Google Shape;44;p3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777240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9" name="Google Shape;45;p3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571464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0" name="Google Shape;46;p3"/>
            <p:cNvGrpSpPr/>
            <p:nvPr/>
          </p:nvGrpSpPr>
          <p:grpSpPr>
            <a:xfrm>
              <a:off x="5028480" y="2061360"/>
              <a:ext cx="3429720" cy="896400"/>
              <a:chOff x="5028480" y="2061360"/>
              <a:chExt cx="3429720" cy="896400"/>
            </a:xfrm>
          </p:grpSpPr>
          <p:pic>
            <p:nvPicPr>
              <p:cNvPr id="151" name="Google Shape;47;p3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08660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2" name="Google Shape;48;p3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02848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3" name="Google Shape;49;p3"/>
            <p:cNvGrpSpPr/>
            <p:nvPr/>
          </p:nvGrpSpPr>
          <p:grpSpPr>
            <a:xfrm>
              <a:off x="5714640" y="1373760"/>
              <a:ext cx="3429360" cy="896400"/>
              <a:chOff x="5714640" y="1373760"/>
              <a:chExt cx="3429360" cy="896400"/>
            </a:xfrm>
          </p:grpSpPr>
          <p:pic>
            <p:nvPicPr>
              <p:cNvPr id="154" name="Google Shape;50;p3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77240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5" name="Google Shape;51;p3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71464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6" name="Google Shape;52;p3"/>
            <p:cNvGrpSpPr/>
            <p:nvPr/>
          </p:nvGrpSpPr>
          <p:grpSpPr>
            <a:xfrm>
              <a:off x="912960" y="687600"/>
              <a:ext cx="7545240" cy="896400"/>
              <a:chOff x="912960" y="687600"/>
              <a:chExt cx="7545240" cy="896400"/>
            </a:xfrm>
          </p:grpSpPr>
          <p:pic>
            <p:nvPicPr>
              <p:cNvPr id="157" name="Google Shape;53;p3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08660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8" name="Google Shape;54;p3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02848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9" name="Google Shape;55;p3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297072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" name="Google Shape;56;p3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91296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1" name="Google Shape;57;p3"/>
            <p:cNvGrpSpPr/>
            <p:nvPr/>
          </p:nvGrpSpPr>
          <p:grpSpPr>
            <a:xfrm>
              <a:off x="1599120" y="0"/>
              <a:ext cx="7544880" cy="896400"/>
              <a:chOff x="1599120" y="0"/>
              <a:chExt cx="7544880" cy="896400"/>
            </a:xfrm>
          </p:grpSpPr>
          <p:pic>
            <p:nvPicPr>
              <p:cNvPr id="162" name="Google Shape;58;p3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777240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3" name="Google Shape;59;p3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571464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4" name="Google Shape;60;p3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365688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5" name="Google Shape;61;p3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159912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66" name="Google Shape;62;p3"/>
          <p:cNvGrpSpPr/>
          <p:nvPr/>
        </p:nvGrpSpPr>
        <p:grpSpPr>
          <a:xfrm>
            <a:off x="360" y="3088080"/>
            <a:ext cx="4115520" cy="2270160"/>
            <a:chOff x="360" y="3088080"/>
            <a:chExt cx="4115520" cy="2270160"/>
          </a:xfrm>
        </p:grpSpPr>
        <p:grpSp>
          <p:nvGrpSpPr>
            <p:cNvPr id="167" name="Google Shape;63;p3"/>
            <p:cNvGrpSpPr/>
            <p:nvPr/>
          </p:nvGrpSpPr>
          <p:grpSpPr>
            <a:xfrm>
              <a:off x="360" y="4461840"/>
              <a:ext cx="3429360" cy="896400"/>
              <a:chOff x="360" y="4461840"/>
              <a:chExt cx="3429360" cy="896400"/>
            </a:xfrm>
          </p:grpSpPr>
          <p:pic>
            <p:nvPicPr>
              <p:cNvPr id="168" name="Google Shape;64;p3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205812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9" name="Google Shape;65;p3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0" name="Google Shape;66;p3"/>
            <p:cNvGrpSpPr/>
            <p:nvPr/>
          </p:nvGrpSpPr>
          <p:grpSpPr>
            <a:xfrm>
              <a:off x="686520" y="3774240"/>
              <a:ext cx="3429360" cy="896400"/>
              <a:chOff x="686520" y="3774240"/>
              <a:chExt cx="3429360" cy="896400"/>
            </a:xfrm>
          </p:grpSpPr>
          <p:pic>
            <p:nvPicPr>
              <p:cNvPr id="171" name="Google Shape;67;p3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274428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2" name="Google Shape;68;p3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68652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73" name="Google Shape;69;p3" descr=""/>
            <p:cNvPicPr/>
            <p:nvPr/>
          </p:nvPicPr>
          <p:blipFill>
            <a:blip r:embed="rId21"/>
            <a:stretch/>
          </p:blipFill>
          <p:spPr>
            <a:xfrm flipH="1">
              <a:off x="360" y="3088080"/>
              <a:ext cx="1371600" cy="896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fr-BE" sz="4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115;p5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213" name="Google Shape;116;p5" descr=""/>
            <p:cNvPicPr/>
            <p:nvPr/>
          </p:nvPicPr>
          <p:blipFill>
            <a:blip r:embed="rId2"/>
            <a:stretch/>
          </p:blipFill>
          <p:spPr>
            <a:xfrm flipH="1">
              <a:off x="8347680" y="15922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4" name="Google Shape;117;p5" descr=""/>
            <p:cNvPicPr/>
            <p:nvPr/>
          </p:nvPicPr>
          <p:blipFill>
            <a:blip r:embed="rId3"/>
            <a:stretch/>
          </p:blipFill>
          <p:spPr>
            <a:xfrm flipH="1">
              <a:off x="7949160" y="119376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5" name="Google Shape;118;p5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216" name="Google Shape;119;p5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476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" name="Google Shape;120;p5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24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8" name="Google Shape;121;p5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5764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9" name="Google Shape;122;p5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220" name="Google Shape;123;p5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4916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1" name="Google Shape;124;p5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43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2" name="Google Shape;125;p5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591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" name="Google Shape;126;p5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42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4" name="Google Shape;127;p5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225" name="Google Shape;128;p5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476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6" name="Google Shape;129;p5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24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7" name="Google Shape;130;p5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576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8" name="Google Shape;131;p5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24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29" name="Google Shape;132;p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230" name="Google Shape;133;p5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231" name="Google Shape;134;p5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372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2" name="Google Shape;135;p5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39888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3" name="Google Shape;136;p5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234" name="Google Shape;137;p5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55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5" name="Google Shape;138;p5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6" name="Google Shape;139;p5" descr=""/>
            <p:cNvPicPr/>
            <p:nvPr/>
          </p:nvPicPr>
          <p:blipFill>
            <a:blip r:embed="rId19"/>
            <a:stretch/>
          </p:blipFill>
          <p:spPr>
            <a:xfrm flipH="1">
              <a:off x="398880" y="3953160"/>
              <a:ext cx="796320" cy="52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fr-BE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D64D2FB-825E-45D5-8B32-13F7F716AB85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144;p6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277" name="Google Shape;145;p6" descr=""/>
            <p:cNvPicPr/>
            <p:nvPr/>
          </p:nvPicPr>
          <p:blipFill>
            <a:blip r:embed="rId2"/>
            <a:stretch/>
          </p:blipFill>
          <p:spPr>
            <a:xfrm flipH="1">
              <a:off x="8347680" y="15922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Google Shape;146;p6" descr=""/>
            <p:cNvPicPr/>
            <p:nvPr/>
          </p:nvPicPr>
          <p:blipFill>
            <a:blip r:embed="rId3"/>
            <a:stretch/>
          </p:blipFill>
          <p:spPr>
            <a:xfrm flipH="1">
              <a:off x="7949160" y="119376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9" name="Google Shape;147;p6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280" name="Google Shape;148;p6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476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1" name="Google Shape;149;p6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24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2" name="Google Shape;150;p6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5764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3" name="Google Shape;151;p6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284" name="Google Shape;152;p6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4916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5" name="Google Shape;153;p6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43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6" name="Google Shape;154;p6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591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" name="Google Shape;155;p6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42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8" name="Google Shape;156;p6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289" name="Google Shape;157;p6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476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0" name="Google Shape;158;p6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24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1" name="Google Shape;159;p6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576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2" name="Google Shape;160;p6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24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93" name="Google Shape;161;p6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294" name="Google Shape;162;p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295" name="Google Shape;163;p6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372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" name="Google Shape;164;p6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39888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7" name="Google Shape;165;p6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298" name="Google Shape;166;p6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55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9" name="Google Shape;167;p6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00" name="Google Shape;168;p6" descr=""/>
            <p:cNvPicPr/>
            <p:nvPr/>
          </p:nvPicPr>
          <p:blipFill>
            <a:blip r:embed="rId19"/>
            <a:stretch/>
          </p:blipFill>
          <p:spPr>
            <a:xfrm flipH="1">
              <a:off x="398880" y="3953160"/>
              <a:ext cx="796320" cy="52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fr-BE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76520" y="1524240"/>
            <a:ext cx="3587040" cy="30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780080" y="1524240"/>
            <a:ext cx="3587040" cy="30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sldNum" idx="3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C837113-CB1B-4585-8EAC-CAA2F5B5762F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d4eb"/>
            </a:gs>
            <a:gs pos="100000">
              <a:srgbClr val="9180b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07400" y="448920"/>
            <a:ext cx="4734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252831"/>
                </a:solidFill>
                <a:latin typeface="Ubuntu"/>
                <a:ea typeface="Poppins"/>
              </a:rPr>
              <a:t>Project Presentation</a:t>
            </a:r>
            <a:endParaRPr b="0" lang="fr-BE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100" spc="-1" strike="noStrike">
                <a:solidFill>
                  <a:srgbClr val="252831"/>
                </a:solidFill>
                <a:latin typeface="Poppins"/>
                <a:ea typeface="Poppins"/>
              </a:rPr>
              <a:t> </a:t>
            </a: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Google Shape;316;p13"/>
          <p:cNvSpPr/>
          <p:nvPr/>
        </p:nvSpPr>
        <p:spPr>
          <a:xfrm>
            <a:off x="618120" y="3363120"/>
            <a:ext cx="852552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Poppins"/>
                <a:ea typeface="Poppins"/>
              </a:rPr>
              <a:t>HALIT Wacim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Poppins"/>
                <a:ea typeface="Poppins"/>
              </a:rPr>
              <a:t>	</a:t>
            </a:r>
            <a:r>
              <a:rPr b="1" lang="en-US" sz="2800" spc="-1" strike="noStrike">
                <a:solidFill>
                  <a:srgbClr val="252831"/>
                </a:solidFill>
                <a:latin typeface="Poppins"/>
                <a:ea typeface="Poppins"/>
              </a:rPr>
              <a:t>SADOUNE Zakari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1161f"/>
                </a:solidFill>
                <a:latin typeface="Poppins"/>
                <a:ea typeface="Poppins"/>
              </a:rPr>
              <a:t>	</a:t>
            </a:r>
            <a:r>
              <a:rPr b="1" lang="en-US" sz="2800" spc="-1" strike="noStrike">
                <a:solidFill>
                  <a:srgbClr val="11161f"/>
                </a:solidFill>
                <a:latin typeface="Poppins"/>
                <a:ea typeface="Poppins"/>
              </a:rPr>
              <a:t>	</a:t>
            </a:r>
            <a:r>
              <a:rPr b="1" lang="en-US" sz="2800" spc="-1" strike="noStrike">
                <a:solidFill>
                  <a:srgbClr val="11161f"/>
                </a:solidFill>
                <a:latin typeface="Poppins"/>
                <a:ea typeface="Poppins"/>
              </a:rPr>
              <a:t>LOZA ARZE Mauricio Guillermo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252831"/>
                </a:solidFill>
                <a:latin typeface="Poppins"/>
                <a:ea typeface="Poppins"/>
              </a:rPr>
              <a:t> </a:t>
            </a: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Num" idx="10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D0DF580-6E7D-4E5C-8F21-095B76BDBD15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68" name="Title 1"/>
          <p:cNvSpPr/>
          <p:nvPr/>
        </p:nvSpPr>
        <p:spPr>
          <a:xfrm>
            <a:off x="2887560" y="300240"/>
            <a:ext cx="336888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Linear regression</a:t>
            </a:r>
            <a:endParaRPr b="0" lang="fr-BE" sz="2800" spc="-1" strike="noStrike">
              <a:latin typeface="Ubuntu"/>
            </a:endParaRPr>
          </a:p>
        </p:txBody>
      </p:sp>
      <p:pic>
        <p:nvPicPr>
          <p:cNvPr id="369" name="Picture 3" descr=""/>
          <p:cNvPicPr/>
          <p:nvPr/>
        </p:nvPicPr>
        <p:blipFill>
          <a:blip r:embed="rId1"/>
          <a:stretch/>
        </p:blipFill>
        <p:spPr>
          <a:xfrm>
            <a:off x="192960" y="1639440"/>
            <a:ext cx="4356000" cy="3318840"/>
          </a:xfrm>
          <a:prstGeom prst="rect">
            <a:avLst/>
          </a:prstGeom>
          <a:ln w="0">
            <a:noFill/>
          </a:ln>
        </p:spPr>
      </p:pic>
      <p:pic>
        <p:nvPicPr>
          <p:cNvPr id="370" name="Picture 4" descr=""/>
          <p:cNvPicPr/>
          <p:nvPr/>
        </p:nvPicPr>
        <p:blipFill>
          <a:blip r:embed="rId2"/>
          <a:stretch/>
        </p:blipFill>
        <p:spPr>
          <a:xfrm>
            <a:off x="4594680" y="1639440"/>
            <a:ext cx="4356000" cy="33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Num" idx="11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F1202E3-5E2B-4E49-9AFD-1B21DB316C9C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72" name="Title 1"/>
          <p:cNvSpPr/>
          <p:nvPr/>
        </p:nvSpPr>
        <p:spPr>
          <a:xfrm>
            <a:off x="2887560" y="300240"/>
            <a:ext cx="336888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Linear regression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73" name="Text Placeholder 2"/>
          <p:cNvSpPr/>
          <p:nvPr/>
        </p:nvSpPr>
        <p:spPr>
          <a:xfrm>
            <a:off x="310680" y="1341360"/>
            <a:ext cx="40752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Cases</a:t>
            </a:r>
            <a:r>
              <a:rPr b="0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:</a:t>
            </a:r>
            <a:endParaRPr b="0" lang="fr-BE" sz="28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Lasso - L1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Ridge - L2 with small values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Ridge – L2 with large values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ElasticNet - L1 + L2</a:t>
            </a:r>
            <a:endParaRPr b="0" lang="fr-BE" sz="2000" spc="-1" strike="noStrike"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latin typeface="Arial"/>
            </a:endParaRPr>
          </a:p>
        </p:txBody>
      </p:sp>
      <p:pic>
        <p:nvPicPr>
          <p:cNvPr id="374" name="Picture 4" descr=""/>
          <p:cNvPicPr/>
          <p:nvPr/>
        </p:nvPicPr>
        <p:blipFill>
          <a:blip r:embed="rId1"/>
          <a:stretch/>
        </p:blipFill>
        <p:spPr>
          <a:xfrm>
            <a:off x="4385880" y="1080000"/>
            <a:ext cx="4303080" cy="39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Num" idx="12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96F346B-D2A1-4C69-A771-7AA1133E4ADE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76" name="Title 1"/>
          <p:cNvSpPr/>
          <p:nvPr/>
        </p:nvSpPr>
        <p:spPr>
          <a:xfrm>
            <a:off x="2854080" y="0"/>
            <a:ext cx="343584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Gradient boosting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77" name="Text Placeholder 2"/>
          <p:cNvSpPr/>
          <p:nvPr/>
        </p:nvSpPr>
        <p:spPr>
          <a:xfrm>
            <a:off x="504000" y="1445400"/>
            <a:ext cx="36810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Cases</a:t>
            </a:r>
            <a:r>
              <a:rPr b="0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:</a:t>
            </a:r>
            <a:endParaRPr b="0" lang="fr-BE" sz="28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No regularization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Shrinkage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Shrinkage + bagging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Shrinkage + max features</a:t>
            </a:r>
            <a:endParaRPr b="0" lang="fr-BE" sz="2000" spc="-1" strike="noStrike"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latin typeface="Arial"/>
            </a:endParaRPr>
          </a:p>
        </p:txBody>
      </p:sp>
      <p:pic>
        <p:nvPicPr>
          <p:cNvPr id="378" name="Picture 3" descr=""/>
          <p:cNvPicPr/>
          <p:nvPr/>
        </p:nvPicPr>
        <p:blipFill>
          <a:blip r:embed="rId1"/>
          <a:stretch/>
        </p:blipFill>
        <p:spPr>
          <a:xfrm>
            <a:off x="4229280" y="1082880"/>
            <a:ext cx="4500000" cy="377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Num" idx="13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EF772AA-65C3-42C3-A9BE-AD5EE5439B3B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3454560" y="128160"/>
            <a:ext cx="223416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Conclusions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776160" y="1523880"/>
            <a:ext cx="7590960" cy="29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efficacy of regularization can be affected by the input-data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It can increase or decrease generalization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There is a point where regularization no longer works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Boosting iterations reduce the effect of regularization terms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e0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488680" y="938160"/>
            <a:ext cx="50882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52831"/>
                </a:solidFill>
                <a:latin typeface="Ubuntu"/>
                <a:ea typeface="Poppins"/>
              </a:rPr>
              <a:t>Question 03</a:t>
            </a:r>
            <a:endParaRPr b="0" lang="fr-BE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758160" y="2346840"/>
            <a:ext cx="805824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 </a:t>
            </a:r>
            <a:r>
              <a:rPr b="1" lang="en-US" sz="2000" spc="-1" strike="noStrike">
                <a:solidFill>
                  <a:srgbClr val="728cd8"/>
                </a:solidFill>
                <a:latin typeface="Ubuntu"/>
                <a:ea typeface="Montserrat Light"/>
              </a:rPr>
              <a:t>How does the choice of model complexity in Random Forest and neural network models influence the risk of </a:t>
            </a:r>
            <a:r>
              <a:rPr b="1" lang="en-US" sz="2000" spc="-1" strike="noStrike" u="sng">
                <a:solidFill>
                  <a:srgbClr val="728cd8"/>
                </a:solidFill>
                <a:uFillTx/>
                <a:latin typeface="Ubuntu"/>
                <a:ea typeface="Montserrat Light"/>
              </a:rPr>
              <a:t>underfitting</a:t>
            </a:r>
            <a:r>
              <a:rPr b="1" lang="en-US" sz="2000" spc="-1" strike="noStrike">
                <a:solidFill>
                  <a:srgbClr val="728cd8"/>
                </a:solidFill>
                <a:latin typeface="Ubuntu"/>
                <a:ea typeface="Montserrat Light"/>
              </a:rPr>
              <a:t> ?</a:t>
            </a:r>
            <a:endParaRPr b="0" lang="fr-B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Num" idx="14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78C2FB90-9CDC-4279-8B8E-13F703569EFE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title"/>
          </p:nvPr>
        </p:nvSpPr>
        <p:spPr>
          <a:xfrm>
            <a:off x="2941920" y="245160"/>
            <a:ext cx="397152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How did we proceed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776160" y="1776600"/>
            <a:ext cx="7590960" cy="19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Real dataset : Fishmarket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Two models :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lvl="1" marL="8002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❏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RandomForest : 03 configurations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lvl="1" marL="8002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❏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Neural Networks : 02 configurations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Num" idx="15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A68E0768-21B1-4702-825A-5128B5649FCE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title"/>
          </p:nvPr>
        </p:nvSpPr>
        <p:spPr>
          <a:xfrm>
            <a:off x="3615480" y="297360"/>
            <a:ext cx="1912320" cy="5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Dataset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828360" y="1167120"/>
            <a:ext cx="7590960" cy="19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Record of 07 different fishes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lvl="1" marL="8002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❏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Perch, bream..etc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Goal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Predict the </a:t>
            </a:r>
            <a:r>
              <a:rPr b="0" i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weight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of a fish regarding specifities of his shape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</p:txBody>
      </p:sp>
      <p:pic>
        <p:nvPicPr>
          <p:cNvPr id="390" name="Image 2" descr=""/>
          <p:cNvPicPr/>
          <p:nvPr/>
        </p:nvPicPr>
        <p:blipFill>
          <a:blip r:embed="rId1"/>
          <a:stretch/>
        </p:blipFill>
        <p:spPr>
          <a:xfrm>
            <a:off x="2219400" y="3081960"/>
            <a:ext cx="5029200" cy="15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16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99B6897-1BF8-4080-ACC9-6748FD85C62A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92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Random Forest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93" name="ZoneTexte 2"/>
          <p:cNvSpPr/>
          <p:nvPr/>
        </p:nvSpPr>
        <p:spPr>
          <a:xfrm>
            <a:off x="-469440" y="132552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01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394" name="ZoneTexte 4"/>
          <p:cNvSpPr/>
          <p:nvPr/>
        </p:nvSpPr>
        <p:spPr>
          <a:xfrm>
            <a:off x="5724360" y="1125720"/>
            <a:ext cx="305244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Estimators: 10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Maximum depth: 1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Random state: 5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395" name="Image 6" descr=""/>
          <p:cNvPicPr/>
          <p:nvPr/>
        </p:nvPicPr>
        <p:blipFill>
          <a:blip r:embed="rId1"/>
          <a:stretch/>
        </p:blipFill>
        <p:spPr>
          <a:xfrm>
            <a:off x="0" y="2480760"/>
            <a:ext cx="9143640" cy="26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Num" idx="17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1AB764F-F606-4B1C-B043-297FEA9174D9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97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Random Forest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98" name="ZoneTexte 2"/>
          <p:cNvSpPr/>
          <p:nvPr/>
        </p:nvSpPr>
        <p:spPr>
          <a:xfrm>
            <a:off x="-282960" y="12650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02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399" name="ZoneTexte 4"/>
          <p:cNvSpPr/>
          <p:nvPr/>
        </p:nvSpPr>
        <p:spPr>
          <a:xfrm>
            <a:off x="5964120" y="1004760"/>
            <a:ext cx="3052440" cy="10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Estimators: 100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Maximum depth: 2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Random state: 42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00" name="Image 5" descr=""/>
          <p:cNvPicPr/>
          <p:nvPr/>
        </p:nvPicPr>
        <p:blipFill>
          <a:blip r:embed="rId1"/>
          <a:stretch/>
        </p:blipFill>
        <p:spPr>
          <a:xfrm>
            <a:off x="0" y="2364120"/>
            <a:ext cx="9143640" cy="276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Num" idx="18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DCDEED1-7AEB-41E5-97F2-7C31141ADFE6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02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Random Forest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403" name="ZoneTexte 2"/>
          <p:cNvSpPr/>
          <p:nvPr/>
        </p:nvSpPr>
        <p:spPr>
          <a:xfrm>
            <a:off x="-282960" y="12650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03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404" name="ZoneTexte 4"/>
          <p:cNvSpPr/>
          <p:nvPr/>
        </p:nvSpPr>
        <p:spPr>
          <a:xfrm>
            <a:off x="5831640" y="1181160"/>
            <a:ext cx="321372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Estimators: 500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Maximum depth: 15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Random state: 42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05" name="Image 6" descr=""/>
          <p:cNvPicPr/>
          <p:nvPr/>
        </p:nvPicPr>
        <p:blipFill>
          <a:blip r:embed="rId1"/>
          <a:stretch/>
        </p:blipFill>
        <p:spPr>
          <a:xfrm>
            <a:off x="0" y="2371320"/>
            <a:ext cx="9143640" cy="27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8cd8"/>
            </a:gs>
            <a:gs pos="100000">
              <a:srgbClr val="f4f7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Num" idx="4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73A18DD-1BD0-4902-AA42-93E244342663}" type="slidenum">
              <a:rPr b="0" lang="en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44" name="Titre 1"/>
          <p:cNvSpPr/>
          <p:nvPr/>
        </p:nvSpPr>
        <p:spPr>
          <a:xfrm>
            <a:off x="1856880" y="478800"/>
            <a:ext cx="6022800" cy="4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800" spc="-1" strike="noStrike">
                <a:solidFill>
                  <a:srgbClr val="252831"/>
                </a:solidFill>
                <a:latin typeface="Ubuntu"/>
                <a:ea typeface="Poppins"/>
              </a:rPr>
              <a:t>What are the main subjects ?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45" name="Espace réservé du texte 2"/>
          <p:cNvSpPr/>
          <p:nvPr/>
        </p:nvSpPr>
        <p:spPr>
          <a:xfrm>
            <a:off x="332640" y="1650600"/>
            <a:ext cx="9071280" cy="30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latin typeface="Ubuntu"/>
                <a:ea typeface="Montserrat Light"/>
              </a:rPr>
              <a:t>Dimensionality</a:t>
            </a:r>
            <a:r>
              <a:rPr b="0" lang="fr-BE" sz="2000" spc="-1" strike="noStrike">
                <a:latin typeface="Ubuntu"/>
                <a:ea typeface="Montserrat Light"/>
              </a:rPr>
              <a:t>’s (number of features) effect on performance for certain       algorithms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latin typeface="Ubuntu"/>
                <a:ea typeface="Montserrat Light"/>
              </a:rPr>
              <a:t>Overfitting</a:t>
            </a:r>
            <a:r>
              <a:rPr b="0" lang="fr-BE" sz="2000" spc="-1" strike="noStrike">
                <a:latin typeface="Ubuntu"/>
                <a:ea typeface="Montserrat Light"/>
              </a:rPr>
              <a:t> and regularization techniques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Ubuntu"/>
                <a:ea typeface="Montserrat Light"/>
              </a:rPr>
              <a:t>Model complexity</a:t>
            </a:r>
            <a:r>
              <a:rPr b="0" lang="fr-BE" sz="2000" spc="-1" strike="noStrike">
                <a:solidFill>
                  <a:srgbClr val="252831"/>
                </a:solidFill>
                <a:latin typeface="Ubuntu"/>
                <a:ea typeface="Montserrat Light"/>
              </a:rPr>
              <a:t> and overfitting/underfitting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Num" idx="19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AAF2450C-2ECA-464B-9605-7DCF2ADBEEDE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07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Neural Networks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408" name="ZoneTexte 2"/>
          <p:cNvSpPr/>
          <p:nvPr/>
        </p:nvSpPr>
        <p:spPr>
          <a:xfrm>
            <a:off x="-282960" y="12650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01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409" name="ZoneTexte 4"/>
          <p:cNvSpPr/>
          <p:nvPr/>
        </p:nvSpPr>
        <p:spPr>
          <a:xfrm>
            <a:off x="5787000" y="1181160"/>
            <a:ext cx="27504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Hidden layers: 1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Neurons: 11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10" name="Image 5" descr=""/>
          <p:cNvPicPr/>
          <p:nvPr/>
        </p:nvPicPr>
        <p:blipFill>
          <a:blip r:embed="rId1"/>
          <a:stretch/>
        </p:blipFill>
        <p:spPr>
          <a:xfrm>
            <a:off x="52200" y="2192400"/>
            <a:ext cx="9091440" cy="29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Num" idx="20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BE6BBB8-9B68-4F99-AFE4-BEFE206BB882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12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Neural Networks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413" name="ZoneTexte 2"/>
          <p:cNvSpPr/>
          <p:nvPr/>
        </p:nvSpPr>
        <p:spPr>
          <a:xfrm>
            <a:off x="-208800" y="11084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02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414" name="ZoneTexte 4"/>
          <p:cNvSpPr/>
          <p:nvPr/>
        </p:nvSpPr>
        <p:spPr>
          <a:xfrm>
            <a:off x="5212080" y="1108440"/>
            <a:ext cx="37029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Hidden layers: 4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Neurons: 100,100,100,1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15" name="Image 6" descr=""/>
          <p:cNvPicPr/>
          <p:nvPr/>
        </p:nvPicPr>
        <p:blipFill>
          <a:blip r:embed="rId1"/>
          <a:stretch/>
        </p:blipFill>
        <p:spPr>
          <a:xfrm>
            <a:off x="0" y="1826280"/>
            <a:ext cx="9143640" cy="33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Num" idx="21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C968907-4869-4B29-BA69-E86CFC74123D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title"/>
          </p:nvPr>
        </p:nvSpPr>
        <p:spPr>
          <a:xfrm>
            <a:off x="3454560" y="128160"/>
            <a:ext cx="223416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Conclusions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776160" y="1260000"/>
            <a:ext cx="7590960" cy="29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simpler the model, the more difficult it is for it 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to capture patterns of the dataset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bdc3d3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Balancing model complexity is important to prevent </a:t>
            </a:r>
            <a:r>
              <a:rPr b="1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overfitting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 and </a:t>
            </a:r>
            <a:r>
              <a:rPr b="1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underfitting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.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bdc3d3"/>
              </a:buClr>
              <a:buFont typeface="Wingdings" charset="2"/>
              <a:buChar char=""/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bdc3d3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The trade-off between model simplicity and 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capturing dataset patterns should be carefully 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considered when designing machine learning 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models.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e0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471760" y="460440"/>
            <a:ext cx="50882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52831"/>
                </a:solidFill>
                <a:latin typeface="Ubuntu"/>
                <a:ea typeface="Poppins"/>
              </a:rPr>
              <a:t>Question 01</a:t>
            </a: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720000" y="2275560"/>
            <a:ext cx="805824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728cd8"/>
                </a:solidFill>
                <a:latin typeface="Ubuntu"/>
                <a:ea typeface="Montserrat Light"/>
              </a:rPr>
              <a:t>How do ML-algorithms perform when applied to datasets with different levels of dimensionality, and what are the best dimensionality reduction techniques to improve performance ?</a:t>
            </a:r>
            <a:endParaRPr b="1" lang="fr-BE" sz="20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 idx="5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189DB02-25A2-4814-9152-DD24008C0A3E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49" name="Espace réservé du texte 1"/>
          <p:cNvSpPr/>
          <p:nvPr/>
        </p:nvSpPr>
        <p:spPr>
          <a:xfrm>
            <a:off x="360000" y="72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Synthetic data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create 3 realistic datasets of different dimensionalities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algorithms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a 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neural network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, 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logistic regression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and 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randomForest classifier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Split the data and fit it to the models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c9211e"/>
                </a:solidFill>
                <a:latin typeface="Chandas"/>
                <a:ea typeface="Montserrat Light"/>
              </a:rPr>
              <a:t>How did we evaluate the performance ?</a:t>
            </a:r>
            <a:endParaRPr b="0" lang="fr-BE" sz="2000" spc="-1" strike="noStrike">
              <a:latin typeface="Chandas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074960" y="1404360"/>
            <a:ext cx="3858120" cy="111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fr-BE" sz="1800" spc="-1" strike="noStrike">
                <a:latin typeface="Ubuntu"/>
              </a:rPr>
              <a:t>- </a:t>
            </a:r>
            <a:r>
              <a:rPr b="0" i="1" lang="fr-BE" sz="1800" spc="-1" strike="noStrike">
                <a:latin typeface="Ubuntu"/>
              </a:rPr>
              <a:t>5 , 10 and 30 features</a:t>
            </a:r>
            <a:endParaRPr b="0" i="1" lang="fr-BE" sz="1800" spc="-1" strike="noStrike">
              <a:latin typeface="Ubuntu"/>
            </a:endParaRPr>
          </a:p>
          <a:p>
            <a:r>
              <a:rPr b="1" i="1" lang="fr-BE" sz="1800" spc="-1" strike="noStrike">
                <a:latin typeface="Ubuntu"/>
              </a:rPr>
              <a:t>-</a:t>
            </a:r>
            <a:r>
              <a:rPr b="0" i="1" lang="fr-BE" sz="1800" spc="-1" strike="noStrike">
                <a:latin typeface="Ubuntu"/>
              </a:rPr>
              <a:t> Some noise </a:t>
            </a:r>
            <a:endParaRPr b="0" i="1" lang="fr-BE" sz="1800" spc="-1" strike="noStrike">
              <a:latin typeface="Ubuntu"/>
            </a:endParaRPr>
          </a:p>
          <a:p>
            <a:r>
              <a:rPr b="1" i="1" lang="fr-BE" sz="1800" spc="-1" strike="noStrike">
                <a:latin typeface="Ubuntu"/>
              </a:rPr>
              <a:t>-</a:t>
            </a:r>
            <a:r>
              <a:rPr b="0" i="1" lang="fr-BE" sz="1800" spc="-1" strike="noStrike">
                <a:latin typeface="Ubuntu"/>
              </a:rPr>
              <a:t> Half the features are not important</a:t>
            </a:r>
            <a:endParaRPr b="0" i="1" lang="fr-BE" sz="1800" spc="-1" strike="noStrike">
              <a:latin typeface="Ubuntu"/>
            </a:endParaRPr>
          </a:p>
          <a:p>
            <a:r>
              <a:rPr b="1" i="1" lang="fr-BE" sz="1800" spc="-1" strike="noStrike">
                <a:latin typeface="Ubuntu"/>
              </a:rPr>
              <a:t>-</a:t>
            </a:r>
            <a:r>
              <a:rPr b="0" i="1" lang="fr-BE" sz="1800" spc="-1" strike="noStrike">
                <a:latin typeface="Ubuntu"/>
              </a:rPr>
              <a:t> Not linearly separable</a:t>
            </a:r>
            <a:endParaRPr b="0" i="1" lang="fr-BE" sz="18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Num" idx="6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87D206E-DF6E-4596-9419-9E7E128FB04D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52" name="Titre 1"/>
          <p:cNvSpPr/>
          <p:nvPr/>
        </p:nvSpPr>
        <p:spPr>
          <a:xfrm>
            <a:off x="2593080" y="99000"/>
            <a:ext cx="414936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800" spc="-1" strike="noStrike">
                <a:solidFill>
                  <a:srgbClr val="252831"/>
                </a:solidFill>
                <a:latin typeface="Ubuntu"/>
                <a:ea typeface="Poppins"/>
              </a:rPr>
              <a:t>Evaluation techniques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53" name="Espace réservé du texte 2"/>
          <p:cNvSpPr/>
          <p:nvPr/>
        </p:nvSpPr>
        <p:spPr>
          <a:xfrm>
            <a:off x="720000" y="900000"/>
            <a:ext cx="907128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Scikit Learn </a:t>
            </a:r>
            <a:r>
              <a:rPr b="1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classification reports</a:t>
            </a:r>
            <a:r>
              <a:rPr b="0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 (</a:t>
            </a:r>
            <a:r>
              <a:rPr b="0" i="1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f1-score</a:t>
            </a:r>
            <a:r>
              <a:rPr b="0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)</a:t>
            </a:r>
            <a:endParaRPr b="0" lang="fr-BE" sz="1600" spc="-1" strike="noStrike"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ROC curves</a:t>
            </a:r>
            <a:r>
              <a:rPr b="0" lang="fr-BE" sz="1600" spc="-1" strike="noStrike">
                <a:solidFill>
                  <a:srgbClr val="252831"/>
                </a:solidFill>
                <a:latin typeface="Chandas"/>
                <a:ea typeface="Montserrat Light"/>
              </a:rPr>
              <a:t> (TP rate vs FP rate)</a:t>
            </a:r>
            <a:endParaRPr b="0" lang="fr-BE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</a:pPr>
            <a:endParaRPr b="0" lang="fr-BE" sz="2000" spc="-1" strike="noStrike">
              <a:latin typeface="Arial"/>
            </a:endParaRPr>
          </a:p>
        </p:txBody>
      </p:sp>
      <p:sp>
        <p:nvSpPr>
          <p:cNvPr id="354" name="ZoneTexte 6"/>
          <p:cNvSpPr/>
          <p:nvPr/>
        </p:nvSpPr>
        <p:spPr>
          <a:xfrm>
            <a:off x="1620000" y="4500000"/>
            <a:ext cx="6564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400" spc="-1" strike="noStrike">
                <a:solidFill>
                  <a:srgbClr val="c9211e"/>
                </a:solidFill>
                <a:latin typeface="Montserrat"/>
                <a:ea typeface="Noto Sans CJK SC"/>
              </a:rPr>
              <a:t>What did we learn from the results ?</a:t>
            </a:r>
            <a:endParaRPr b="0" lang="fr-BE" sz="24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6660000" cy="28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Num" idx="7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CEBDB28-AC88-4EFC-BC4C-1259DDF6E7A8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57" name="Titre 1"/>
          <p:cNvSpPr/>
          <p:nvPr/>
        </p:nvSpPr>
        <p:spPr>
          <a:xfrm>
            <a:off x="3470400" y="337680"/>
            <a:ext cx="21866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800" spc="-1" strike="noStrike">
                <a:solidFill>
                  <a:srgbClr val="252831"/>
                </a:solidFill>
                <a:latin typeface="Ubuntu"/>
                <a:ea typeface="Poppins"/>
              </a:rPr>
              <a:t>First results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58" name="Espace réservé du texte 2"/>
          <p:cNvSpPr/>
          <p:nvPr/>
        </p:nvSpPr>
        <p:spPr>
          <a:xfrm>
            <a:off x="221400" y="144576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Neural networks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adapt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the best to dimensionality changes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5/10 features generalizes better than 15/30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Non-important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features affect the model </a:t>
            </a:r>
            <a:r>
              <a:rPr b="0" lang="fr-BE" sz="2000" spc="-1" strike="noStrike">
                <a:solidFill>
                  <a:srgbClr val="c9211e"/>
                </a:solidFill>
                <a:latin typeface="Chandas"/>
                <a:ea typeface="Montserrat Light"/>
              </a:rPr>
              <a:t>drastically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LogisticRegression is the most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sensitive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to ‘’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dimensional noise’’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Curse of Dimensionality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is </a:t>
            </a:r>
            <a:r>
              <a:rPr b="0" lang="fr-BE" sz="2000" spc="-1" strike="noStrike">
                <a:solidFill>
                  <a:srgbClr val="c9211e"/>
                </a:solidFill>
                <a:latin typeface="Chandas"/>
                <a:ea typeface="Montserrat Light"/>
              </a:rPr>
              <a:t>real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Num" idx="8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88C8E5B-66F4-4B1B-ACCB-A60176629490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60" name="Titre 1"/>
          <p:cNvSpPr/>
          <p:nvPr/>
        </p:nvSpPr>
        <p:spPr>
          <a:xfrm>
            <a:off x="1886760" y="333000"/>
            <a:ext cx="59335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400" spc="-1" strike="noStrike">
                <a:solidFill>
                  <a:srgbClr val="252831"/>
                </a:solidFill>
                <a:latin typeface="Ubuntu"/>
                <a:ea typeface="Poppins"/>
              </a:rPr>
              <a:t>Dimensionality reduction techniques</a:t>
            </a:r>
            <a:endParaRPr b="0" lang="fr-BE" sz="2400" spc="-1" strike="noStrike">
              <a:latin typeface="Ubuntu"/>
            </a:endParaRPr>
          </a:p>
        </p:txBody>
      </p:sp>
      <p:sp>
        <p:nvSpPr>
          <p:cNvPr id="361" name="Espace réservé du texte 2"/>
          <p:cNvSpPr/>
          <p:nvPr/>
        </p:nvSpPr>
        <p:spPr>
          <a:xfrm>
            <a:off x="200880" y="152208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Briefly, we can classify them into two categories :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Feature Selection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remove non-important features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Feature Extraction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from a high-dimensional space to a lower one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e0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700000" y="116640"/>
            <a:ext cx="5834160" cy="15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52831"/>
                </a:solidFill>
                <a:latin typeface="Ubuntu"/>
                <a:ea typeface="Poppins"/>
              </a:rPr>
              <a:t>Question 02</a:t>
            </a: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728640" y="2391480"/>
            <a:ext cx="805824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728cd8"/>
                </a:solidFill>
                <a:latin typeface="Ubuntu"/>
                <a:ea typeface="Montserrat Light"/>
              </a:rPr>
              <a:t>How does the choice of regularization techniques (such as L1 or L2 regularization, dropout, or early stopping) impact the extent of overfitting in various types of machine learning models?</a:t>
            </a:r>
            <a:endParaRPr b="1" lang="fr-BE" sz="20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Num" idx="9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5DE2E00-FF3C-489A-96BB-2E388F79B098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65" name="Text Placeholder 2"/>
          <p:cNvSpPr/>
          <p:nvPr/>
        </p:nvSpPr>
        <p:spPr>
          <a:xfrm>
            <a:off x="407520" y="1391400"/>
            <a:ext cx="9071640" cy="22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Four different synthetic datasets from the same target  function.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Two different ML models.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Compare different regularization methods for </a:t>
            </a:r>
            <a:r>
              <a:rPr b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in-sample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and      </a:t>
            </a:r>
            <a:r>
              <a:rPr b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out-of-sample 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error.</a:t>
            </a:r>
            <a:endParaRPr b="0" lang="fr-BE" sz="2000" spc="-1" strike="noStrike">
              <a:latin typeface="Chandas"/>
            </a:endParaRPr>
          </a:p>
        </p:txBody>
      </p:sp>
      <p:sp>
        <p:nvSpPr>
          <p:cNvPr id="366" name="ZoneTexte 6"/>
          <p:cNvSpPr/>
          <p:nvPr/>
        </p:nvSpPr>
        <p:spPr>
          <a:xfrm>
            <a:off x="3044160" y="528120"/>
            <a:ext cx="30549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Ubuntu"/>
                <a:ea typeface="Arial"/>
              </a:rPr>
              <a:t>Experiment setup</a:t>
            </a:r>
            <a:endParaRPr b="0" lang="fr-BE" sz="24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8730AF072FD4396F4F67F2B52A878" ma:contentTypeVersion="6" ma:contentTypeDescription="Een nieuw document maken." ma:contentTypeScope="" ma:versionID="1859728fdd4c3fef4a816429bccec8a3">
  <xsd:schema xmlns:xsd="http://www.w3.org/2001/XMLSchema" xmlns:xs="http://www.w3.org/2001/XMLSchema" xmlns:p="http://schemas.microsoft.com/office/2006/metadata/properties" xmlns:ns3="5f2e48d8-13f8-49bf-8156-5bb010037c76" xmlns:ns4="05d1c2ea-2be6-401f-a264-25e3219cba69" targetNamespace="http://schemas.microsoft.com/office/2006/metadata/properties" ma:root="true" ma:fieldsID="6a9f23c91f0cb242efe3c59c54a109a8" ns3:_="" ns4:_="">
    <xsd:import namespace="5f2e48d8-13f8-49bf-8156-5bb010037c76"/>
    <xsd:import namespace="05d1c2ea-2be6-401f-a264-25e3219cba6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e48d8-13f8-49bf-8156-5bb010037c7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1c2ea-2be6-401f-a264-25e3219cba69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2e48d8-13f8-49bf-8156-5bb010037c76" xsi:nil="true"/>
  </documentManagement>
</p:properties>
</file>

<file path=customXml/itemProps1.xml><?xml version="1.0" encoding="utf-8"?>
<ds:datastoreItem xmlns:ds="http://schemas.openxmlformats.org/officeDocument/2006/customXml" ds:itemID="{50DEFB3A-D0B8-474E-97AF-59350EC265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2e48d8-13f8-49bf-8156-5bb010037c76"/>
    <ds:schemaRef ds:uri="05d1c2ea-2be6-401f-a264-25e3219cba6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7ED21D-FCF3-4FAC-B209-8F24A7B84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BDBD1-182D-4003-886B-CB3D616AA2C8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5f2e48d8-13f8-49bf-8156-5bb010037c76"/>
    <ds:schemaRef ds:uri="http://schemas.openxmlformats.org/package/2006/metadata/core-properties"/>
    <ds:schemaRef ds:uri="05d1c2ea-2be6-401f-a264-25e3219cba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Application>LibreOffice/7.3.7.2$Linux_X86_64 LibreOffice_project/30$Build-2</Application>
  <AppVersion>15.0000</AppVersion>
  <Words>563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Wacim</dc:creator>
  <dc:description/>
  <dc:language>fr-BE</dc:language>
  <cp:lastModifiedBy/>
  <dcterms:modified xsi:type="dcterms:W3CDTF">2023-06-08T13:31:16Z</dcterms:modified>
  <cp:revision>313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0x0101003038730AF072FD4396F4F67F2B52A878</vt:lpwstr>
  </property>
  <property fmtid="{D5CDD505-2E9C-101B-9397-08002B2CF9AE}" pid="3" name="Notes">
    <vt:i4>10</vt:i4>
  </property>
  <property fmtid="{D5CDD505-2E9C-101B-9397-08002B2CF9AE}" pid="4" name="PresentationFormat">
    <vt:lpwstr>Affichage à l'écran (16:9)</vt:lpwstr>
  </property>
  <property fmtid="{D5CDD505-2E9C-101B-9397-08002B2CF9AE}" pid="5" name="Slides">
    <vt:i4>22</vt:i4>
  </property>
</Properties>
</file>