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7"/>
  </p:notesMasterIdLst>
  <p:sldIdLst>
    <p:sldId id="257" r:id="rId5"/>
    <p:sldId id="267" r:id="rId6"/>
    <p:sldId id="258" r:id="rId7"/>
    <p:sldId id="259" r:id="rId8"/>
    <p:sldId id="321" r:id="rId9"/>
    <p:sldId id="322" r:id="rId10"/>
    <p:sldId id="323" r:id="rId11"/>
    <p:sldId id="265" r:id="rId12"/>
    <p:sldId id="260" r:id="rId13"/>
    <p:sldId id="261" r:id="rId14"/>
    <p:sldId id="325" r:id="rId15"/>
    <p:sldId id="326" r:id="rId16"/>
    <p:sldId id="324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Light" panose="00000400000000000000" pitchFamily="2" charset="0"/>
      <p:regular r:id="rId32"/>
      <p:bold r:id="rId33"/>
      <p:italic r:id="rId34"/>
      <p:boldItalic r:id="rId35"/>
    </p:embeddedFont>
    <p:embeddedFont>
      <p:font typeface="Poppins" panose="000005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outer Apts" initials="" lastIdx="1" clrIdx="0"/>
  <p:cmAuthor id="1" name="Wacim Sid-Ali HALIT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999"/>
    <a:srgbClr val="DF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2.fntdata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03T13:36:06.854" idx="1">
    <p:pos x="6000" y="0"/>
    <p:text>I like the image</p:text>
  </p:cm>
  <p:cm authorId="1" dt="2023-05-03T13:36:06.854" idx="1">
    <p:pos x="6000" y="0"/>
    <p:text>Thanks I find it cool too 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21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3dd4a22d2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3dd4a22d2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3dd4a22d27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3dd4a22d27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3dd4a22d27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3dd4a22d27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dd4a22d2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dd4a22d2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dd4a22d2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dd4a22d2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29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dd4a22d2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dd4a22d2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98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4072" y="-3213"/>
            <a:ext cx="4779928" cy="2524130"/>
            <a:chOff x="4364072" y="-3213"/>
            <a:chExt cx="4779928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4072" y="396118"/>
              <a:ext cx="4381556" cy="520699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444" y="-3213"/>
              <a:ext cx="4381556" cy="520699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 rtl="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ctrTitle"/>
          </p:nvPr>
        </p:nvSpPr>
        <p:spPr>
          <a:xfrm>
            <a:off x="707457" y="448926"/>
            <a:ext cx="4734338" cy="115684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Project Presentation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 </a:t>
            </a:r>
            <a:endParaRPr sz="3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16;p13">
            <a:extLst>
              <a:ext uri="{FF2B5EF4-FFF2-40B4-BE49-F238E27FC236}">
                <a16:creationId xmlns:a16="http://schemas.microsoft.com/office/drawing/2014/main" id="{3D17FCCC-61BE-41BD-4901-6BBE28D2C387}"/>
              </a:ext>
            </a:extLst>
          </p:cNvPr>
          <p:cNvSpPr txBox="1">
            <a:spLocks/>
          </p:cNvSpPr>
          <p:nvPr/>
        </p:nvSpPr>
        <p:spPr>
          <a:xfrm>
            <a:off x="618246" y="3363111"/>
            <a:ext cx="8525754" cy="115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r>
              <a:rPr lang="en-US" sz="2800" dirty="0"/>
              <a:t>HALIT Wacim</a:t>
            </a:r>
          </a:p>
          <a:p>
            <a:r>
              <a:rPr lang="en-US" sz="2800" dirty="0"/>
              <a:t>	SADOUNE Zakari</a:t>
            </a:r>
          </a:p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LOZA ARZE Mauricio Guillermo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100" dirty="0"/>
          </a:p>
          <a:p>
            <a:r>
              <a:rPr lang="en-US" sz="3100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B8DA98-0A47-A150-AC7D-5030D76A69FF}"/>
              </a:ext>
            </a:extLst>
          </p:cNvPr>
          <p:cNvSpPr txBox="1">
            <a:spLocks/>
          </p:cNvSpPr>
          <p:nvPr/>
        </p:nvSpPr>
        <p:spPr>
          <a:xfrm>
            <a:off x="2887404" y="300418"/>
            <a:ext cx="3369192" cy="6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/>
              <a:t>Linear regression</a:t>
            </a:r>
            <a:endParaRPr lang="en-US" sz="28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E5F8025-5C3F-59C2-F85E-FCD726C3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3" y="1639408"/>
            <a:ext cx="4356411" cy="331916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60DA70F-7D0B-8052-1B63-C11063ABA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647" y="1639408"/>
            <a:ext cx="4356411" cy="331916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B8DA98-0A47-A150-AC7D-5030D76A69FF}"/>
              </a:ext>
            </a:extLst>
          </p:cNvPr>
          <p:cNvSpPr txBox="1">
            <a:spLocks/>
          </p:cNvSpPr>
          <p:nvPr/>
        </p:nvSpPr>
        <p:spPr>
          <a:xfrm>
            <a:off x="2887404" y="300418"/>
            <a:ext cx="3369192" cy="6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/>
              <a:t>Linear regression</a:t>
            </a:r>
            <a:endParaRPr lang="en-US" sz="28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C1AE287-0D2C-320B-8AEB-B9CBD4D0EB3C}"/>
              </a:ext>
            </a:extLst>
          </p:cNvPr>
          <p:cNvSpPr txBox="1">
            <a:spLocks/>
          </p:cNvSpPr>
          <p:nvPr/>
        </p:nvSpPr>
        <p:spPr>
          <a:xfrm>
            <a:off x="310711" y="1341470"/>
            <a:ext cx="4075435" cy="328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buFont typeface="Montserrat Light"/>
              <a:buNone/>
            </a:pPr>
            <a:r>
              <a:rPr lang="en-US" sz="2800"/>
              <a:t>Cases:</a:t>
            </a:r>
          </a:p>
          <a:p>
            <a:pPr marL="342900" indent="-342900"/>
            <a:r>
              <a:rPr lang="en-US"/>
              <a:t>Lasso - L1</a:t>
            </a:r>
          </a:p>
          <a:p>
            <a:pPr marL="342900" indent="-342900"/>
            <a:r>
              <a:rPr lang="en-US"/>
              <a:t>Ridge - L2 with small values</a:t>
            </a:r>
          </a:p>
          <a:p>
            <a:pPr marL="342900" indent="-342900"/>
            <a:r>
              <a:rPr lang="en-US"/>
              <a:t>Ridge – L2 with large values</a:t>
            </a:r>
          </a:p>
          <a:p>
            <a:pPr marL="342900" indent="-342900"/>
            <a:r>
              <a:rPr lang="en-US"/>
              <a:t>Elastic net - L1 + L2</a:t>
            </a:r>
          </a:p>
          <a:p>
            <a:pPr>
              <a:buFont typeface="Montserrat Light"/>
              <a:buNone/>
            </a:pP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5464669-1E19-F4FC-B18E-9FF6330E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56" y="1122252"/>
            <a:ext cx="3885404" cy="38807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05782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D079A5-391C-6445-BDC0-715C3D61E2ED}"/>
              </a:ext>
            </a:extLst>
          </p:cNvPr>
          <p:cNvSpPr txBox="1">
            <a:spLocks/>
          </p:cNvSpPr>
          <p:nvPr/>
        </p:nvSpPr>
        <p:spPr>
          <a:xfrm>
            <a:off x="2853950" y="0"/>
            <a:ext cx="34361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/>
              <a:t>Gradient boosting</a:t>
            </a:r>
            <a:endParaRPr lang="en-US" sz="2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9FC2738-07B3-F92E-020E-9D76D7899E69}"/>
              </a:ext>
            </a:extLst>
          </p:cNvPr>
          <p:cNvSpPr txBox="1">
            <a:spLocks/>
          </p:cNvSpPr>
          <p:nvPr/>
        </p:nvSpPr>
        <p:spPr>
          <a:xfrm>
            <a:off x="503997" y="1445472"/>
            <a:ext cx="3681426" cy="328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buFont typeface="Montserrat Light"/>
              <a:buNone/>
            </a:pPr>
            <a:r>
              <a:rPr lang="en-US" sz="2800" dirty="0"/>
              <a:t>Cases:</a:t>
            </a:r>
          </a:p>
          <a:p>
            <a:pPr marL="342900" indent="-342900"/>
            <a:r>
              <a:rPr lang="en-US" dirty="0"/>
              <a:t>No regularization</a:t>
            </a:r>
          </a:p>
          <a:p>
            <a:pPr marL="342900" indent="-342900"/>
            <a:r>
              <a:rPr lang="en-US" dirty="0"/>
              <a:t>Shrinkage</a:t>
            </a:r>
          </a:p>
          <a:p>
            <a:pPr marL="342900" indent="-342900"/>
            <a:r>
              <a:rPr lang="en-US" dirty="0"/>
              <a:t>Shrinkage + bagging</a:t>
            </a:r>
          </a:p>
          <a:p>
            <a:pPr marL="342900" indent="-342900"/>
            <a:r>
              <a:rPr lang="en-US" dirty="0"/>
              <a:t>Shrinkage + max features</a:t>
            </a:r>
          </a:p>
          <a:p>
            <a:pPr>
              <a:buFont typeface="Montserrat Light"/>
              <a:buNone/>
            </a:pPr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B2B90F0-2AFC-3837-EFAC-ABBBD51C7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78" y="1116180"/>
            <a:ext cx="3780614" cy="370944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67672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11A06-43F6-62FE-74B3-C794A778FE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D3A772-A0AC-9B89-E5F0-355EFC1529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4729" y="128161"/>
            <a:ext cx="2234541" cy="855663"/>
          </a:xfrm>
        </p:spPr>
        <p:txBody>
          <a:bodyPr/>
          <a:lstStyle/>
          <a:p>
            <a:pPr lvl="0"/>
            <a:r>
              <a:rPr lang="en-US" sz="2800" dirty="0"/>
              <a:t>Conclusions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A9FF15-8C0B-004F-9DC9-AC4F509A70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6288" y="1524000"/>
            <a:ext cx="7591425" cy="2932113"/>
          </a:xfrm>
        </p:spPr>
        <p:txBody>
          <a:bodyPr/>
          <a:lstStyle/>
          <a:p>
            <a:pPr marL="342900" lvl="0" indent="-342900"/>
            <a:r>
              <a:rPr lang="en-US" sz="2000" dirty="0"/>
              <a:t>The efficacy of regularization can be affected by the data used.</a:t>
            </a:r>
          </a:p>
          <a:p>
            <a:pPr marL="342900" lvl="0" indent="-342900"/>
            <a:r>
              <a:rPr lang="en-US" sz="2000" dirty="0"/>
              <a:t>It can increase or decrease generalization.</a:t>
            </a:r>
          </a:p>
          <a:p>
            <a:pPr marL="342900" lvl="0" indent="-342900"/>
            <a:r>
              <a:rPr lang="en-US" sz="2000" dirty="0"/>
              <a:t>There is a point where regularization no longer works.</a:t>
            </a:r>
          </a:p>
          <a:p>
            <a:pPr marL="342900" lvl="0" indent="-342900"/>
            <a:r>
              <a:rPr lang="en-US" sz="2000" dirty="0"/>
              <a:t>Boosting iterations reduce the effect of regularization terms.</a:t>
            </a:r>
          </a:p>
          <a:p>
            <a:pPr lvl="0">
              <a:buNone/>
            </a:pPr>
            <a:endParaRPr lang="en-US" sz="2000" dirty="0"/>
          </a:p>
          <a:p>
            <a:pPr marL="342900" lvl="0" indent="-3429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088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 txBox="1">
            <a:spLocks noGrp="1"/>
          </p:cNvSpPr>
          <p:nvPr>
            <p:ph type="ctrTitle"/>
          </p:nvPr>
        </p:nvSpPr>
        <p:spPr>
          <a:xfrm>
            <a:off x="2488542" y="938022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03</a:t>
            </a:r>
            <a:endParaRPr dirty="0"/>
          </a:p>
        </p:txBody>
      </p:sp>
      <p:sp>
        <p:nvSpPr>
          <p:cNvPr id="322" name="Google Shape;322;p14"/>
          <p:cNvSpPr txBox="1">
            <a:spLocks noGrp="1"/>
          </p:cNvSpPr>
          <p:nvPr>
            <p:ph type="subTitle" idx="1"/>
          </p:nvPr>
        </p:nvSpPr>
        <p:spPr>
          <a:xfrm>
            <a:off x="758282" y="2346870"/>
            <a:ext cx="8058615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 How does the choice of model complexity in Random Forest and **Neural Network** models influence the risk of underfitting ?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68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/>
      <p:bldP spid="3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11A06-43F6-62FE-74B3-C794A778FE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D3A772-A0AC-9B89-E5F0-355EFC1529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1774" y="245327"/>
            <a:ext cx="3971983" cy="957224"/>
          </a:xfrm>
        </p:spPr>
        <p:txBody>
          <a:bodyPr/>
          <a:lstStyle/>
          <a:p>
            <a:pPr lvl="0"/>
            <a:r>
              <a:rPr lang="en-US" sz="2800" dirty="0"/>
              <a:t>How did we proceed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2A005BF-0961-5C8C-1370-AA508B4417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6287" y="1776761"/>
            <a:ext cx="7591425" cy="1992351"/>
          </a:xfrm>
        </p:spPr>
        <p:txBody>
          <a:bodyPr/>
          <a:lstStyle/>
          <a:p>
            <a:pPr marL="342900" lvl="0" indent="-342900"/>
            <a:r>
              <a:rPr lang="en-US" sz="2000" dirty="0"/>
              <a:t>Real dataset : </a:t>
            </a:r>
            <a:r>
              <a:rPr lang="en-US" sz="2000" dirty="0" err="1"/>
              <a:t>Fishmarket</a:t>
            </a:r>
            <a:endParaRPr lang="en-US" sz="2000" dirty="0"/>
          </a:p>
          <a:p>
            <a:pPr marL="342900" lvl="0" indent="-342900"/>
            <a:r>
              <a:rPr lang="en-US" sz="2000" dirty="0"/>
              <a:t>Two models :</a:t>
            </a:r>
          </a:p>
          <a:p>
            <a:pPr marL="800100" lvl="1" indent="-342900"/>
            <a:r>
              <a:rPr lang="en-US" dirty="0"/>
              <a:t>Random Forest : 03 configurations</a:t>
            </a:r>
          </a:p>
          <a:p>
            <a:pPr marL="800100" lvl="1" indent="-342900"/>
            <a:r>
              <a:rPr lang="en-US" dirty="0"/>
              <a:t>Neural Networks : 02 configurations</a:t>
            </a:r>
            <a:endParaRPr lang="en-US" sz="2000" dirty="0"/>
          </a:p>
          <a:p>
            <a:pPr marL="342900" lvl="0" indent="-3429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8445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11A06-43F6-62FE-74B3-C794A778FE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D3A772-A0AC-9B89-E5F0-355EFC1529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5638" y="297366"/>
            <a:ext cx="1912724" cy="557561"/>
          </a:xfrm>
        </p:spPr>
        <p:txBody>
          <a:bodyPr/>
          <a:lstStyle/>
          <a:p>
            <a:pPr lvl="0"/>
            <a:r>
              <a:rPr lang="en-US" sz="2800" dirty="0"/>
              <a:t>Dataset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2A005BF-0961-5C8C-1370-AA508B4417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8326" y="1167161"/>
            <a:ext cx="7591425" cy="1992351"/>
          </a:xfrm>
        </p:spPr>
        <p:txBody>
          <a:bodyPr/>
          <a:lstStyle/>
          <a:p>
            <a:pPr marL="342900" lvl="0" indent="-342900"/>
            <a:r>
              <a:rPr lang="en-US" sz="2000" dirty="0"/>
              <a:t>Record of 07 different fishes</a:t>
            </a:r>
          </a:p>
          <a:p>
            <a:pPr marL="800100" lvl="1" indent="-342900"/>
            <a:r>
              <a:rPr lang="en-US" dirty="0"/>
              <a:t>Perch, bream..</a:t>
            </a:r>
            <a:r>
              <a:rPr lang="en-US" dirty="0" err="1"/>
              <a:t>etc</a:t>
            </a:r>
            <a:endParaRPr lang="en-US" dirty="0"/>
          </a:p>
          <a:p>
            <a:pPr marL="342900" lvl="0" indent="-342900"/>
            <a:r>
              <a:rPr lang="en-US" sz="2000" dirty="0"/>
              <a:t>Goal : Predict the weight of a fish regarding </a:t>
            </a:r>
            <a:r>
              <a:rPr lang="en-US" sz="2000" dirty="0" err="1"/>
              <a:t>specifities</a:t>
            </a:r>
            <a:r>
              <a:rPr lang="en-US" sz="2000" dirty="0"/>
              <a:t> of his shape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8DA062D-CE96-2DCE-9023-9DBD8D2C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262" y="3081950"/>
            <a:ext cx="5029636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6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11A06-43F6-62FE-74B3-C794A778FE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0BC48240-6292-0312-1186-B98FC3AD5421}"/>
              </a:ext>
            </a:extLst>
          </p:cNvPr>
          <p:cNvSpPr txBox="1"/>
          <p:nvPr/>
        </p:nvSpPr>
        <p:spPr>
          <a:xfrm>
            <a:off x="2051277" y="237059"/>
            <a:ext cx="5041443" cy="6309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BE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Poppins" panose="00000500000000000000" pitchFamily="2" charset="0"/>
                <a:ea typeface="Noto Sans CJK SC" pitchFamily="2"/>
                <a:cs typeface="Poppins" panose="00000500000000000000" pitchFamily="2" charset="0"/>
              </a:rPr>
              <a:t>Random</a:t>
            </a:r>
            <a:r>
              <a:rPr lang="fr-BE" sz="2800" b="1" i="0" u="none" strike="noStrike" kern="1200" cap="none" spc="0" baseline="0" dirty="0">
                <a:solidFill>
                  <a:srgbClr val="000000"/>
                </a:solidFill>
                <a:uFillTx/>
                <a:latin typeface="Poppins" panose="00000500000000000000" pitchFamily="2" charset="0"/>
                <a:ea typeface="Noto Sans CJK SC" pitchFamily="2"/>
                <a:cs typeface="Poppins" panose="00000500000000000000" pitchFamily="2" charset="0"/>
              </a:rPr>
              <a:t> Forest</a:t>
            </a:r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B5BAB7DE-FC97-01BB-0BA0-7B8E79016B19}"/>
              </a:ext>
            </a:extLst>
          </p:cNvPr>
          <p:cNvSpPr txBox="1"/>
          <p:nvPr/>
        </p:nvSpPr>
        <p:spPr>
          <a:xfrm>
            <a:off x="-469445" y="1325340"/>
            <a:ext cx="5041443" cy="6309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BE" sz="2800" b="1" i="0" u="none" strike="noStrike" kern="1200" cap="none" spc="0" baseline="0" dirty="0">
                <a:solidFill>
                  <a:srgbClr val="000000"/>
                </a:solidFill>
                <a:uFillTx/>
                <a:latin typeface="Poppins" panose="00000500000000000000" pitchFamily="2" charset="0"/>
                <a:ea typeface="Noto Sans CJK SC" pitchFamily="2"/>
                <a:cs typeface="Poppins" panose="00000500000000000000" pitchFamily="2" charset="0"/>
              </a:rPr>
              <a:t>Configuration 01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967BBC26-D3F6-3500-7B53-BA4F524F5EB7}"/>
              </a:ext>
            </a:extLst>
          </p:cNvPr>
          <p:cNvSpPr txBox="1"/>
          <p:nvPr/>
        </p:nvSpPr>
        <p:spPr>
          <a:xfrm>
            <a:off x="5772693" y="1125670"/>
            <a:ext cx="2956707" cy="10302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Estimators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 : 10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Maximum </a:t>
            </a: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depth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 : 1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Random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 state : 5</a:t>
            </a:r>
          </a:p>
        </p:txBody>
      </p:sp>
      <p:pic>
        <p:nvPicPr>
          <p:cNvPr id="15" name="Image 6">
            <a:extLst>
              <a:ext uri="{FF2B5EF4-FFF2-40B4-BE49-F238E27FC236}">
                <a16:creationId xmlns:a16="http://schemas.microsoft.com/office/drawing/2014/main" id="{2F554E1D-4BEE-5E35-565A-F8510F55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0760"/>
            <a:ext cx="9144000" cy="26627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7714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11A06-43F6-62FE-74B3-C794A778FE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0BC48240-6292-0312-1186-B98FC3AD5421}"/>
              </a:ext>
            </a:extLst>
          </p:cNvPr>
          <p:cNvSpPr txBox="1"/>
          <p:nvPr/>
        </p:nvSpPr>
        <p:spPr>
          <a:xfrm>
            <a:off x="2051277" y="237059"/>
            <a:ext cx="5041443" cy="6309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BE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Poppins" panose="00000500000000000000" pitchFamily="2" charset="0"/>
                <a:ea typeface="Noto Sans CJK SC" pitchFamily="2"/>
                <a:cs typeface="Poppins" panose="00000500000000000000" pitchFamily="2" charset="0"/>
              </a:rPr>
              <a:t>Random</a:t>
            </a:r>
            <a:r>
              <a:rPr lang="fr-BE" sz="2800" b="1" i="0" u="none" strike="noStrike" kern="1200" cap="none" spc="0" baseline="0" dirty="0">
                <a:solidFill>
                  <a:srgbClr val="000000"/>
                </a:solidFill>
                <a:uFillTx/>
                <a:latin typeface="Poppins" panose="00000500000000000000" pitchFamily="2" charset="0"/>
                <a:ea typeface="Noto Sans CJK SC" pitchFamily="2"/>
                <a:cs typeface="Poppins" panose="00000500000000000000" pitchFamily="2" charset="0"/>
              </a:rPr>
              <a:t> Forest</a:t>
            </a:r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B5BAB7DE-FC97-01BB-0BA0-7B8E79016B19}"/>
              </a:ext>
            </a:extLst>
          </p:cNvPr>
          <p:cNvSpPr txBox="1"/>
          <p:nvPr/>
        </p:nvSpPr>
        <p:spPr>
          <a:xfrm>
            <a:off x="-283046" y="1264978"/>
            <a:ext cx="5041443" cy="6309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BE" sz="2800" b="1" i="0" u="none" strike="noStrike" kern="1200" cap="none" spc="0" baseline="0" dirty="0">
                <a:solidFill>
                  <a:srgbClr val="000000"/>
                </a:solidFill>
                <a:uFillTx/>
                <a:latin typeface="Poppins" panose="00000500000000000000" pitchFamily="2" charset="0"/>
                <a:ea typeface="Noto Sans CJK SC" pitchFamily="2"/>
                <a:cs typeface="Poppins" panose="00000500000000000000" pitchFamily="2" charset="0"/>
              </a:rPr>
              <a:t>Configuration 02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967BBC26-D3F6-3500-7B53-BA4F524F5EB7}"/>
              </a:ext>
            </a:extLst>
          </p:cNvPr>
          <p:cNvSpPr txBox="1"/>
          <p:nvPr/>
        </p:nvSpPr>
        <p:spPr>
          <a:xfrm>
            <a:off x="5985309" y="1004880"/>
            <a:ext cx="3010568" cy="10302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Estimators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 : 100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Maximum </a:t>
            </a: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depth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 : 2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Random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 state : 42</a:t>
            </a:r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46A9FF0D-61F3-F1E4-390F-45FCCBBB1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364059"/>
            <a:ext cx="9144002" cy="276980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1312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11A06-43F6-62FE-74B3-C794A778FE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0BC48240-6292-0312-1186-B98FC3AD5421}"/>
              </a:ext>
            </a:extLst>
          </p:cNvPr>
          <p:cNvSpPr txBox="1"/>
          <p:nvPr/>
        </p:nvSpPr>
        <p:spPr>
          <a:xfrm>
            <a:off x="2051277" y="237059"/>
            <a:ext cx="5041443" cy="6309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BE" sz="2800" b="1" i="0" u="none" strike="noStrike" kern="1200" cap="none" spc="0" baseline="0" dirty="0" err="1">
                <a:solidFill>
                  <a:srgbClr val="000000"/>
                </a:solidFill>
                <a:uFillTx/>
                <a:latin typeface="Poppins" panose="00000500000000000000" pitchFamily="2" charset="0"/>
                <a:ea typeface="Noto Sans CJK SC" pitchFamily="2"/>
                <a:cs typeface="Poppins" panose="00000500000000000000" pitchFamily="2" charset="0"/>
              </a:rPr>
              <a:t>Random</a:t>
            </a:r>
            <a:r>
              <a:rPr lang="fr-BE" sz="2800" b="1" i="0" u="none" strike="noStrike" kern="1200" cap="none" spc="0" baseline="0" dirty="0">
                <a:solidFill>
                  <a:srgbClr val="000000"/>
                </a:solidFill>
                <a:uFillTx/>
                <a:latin typeface="Poppins" panose="00000500000000000000" pitchFamily="2" charset="0"/>
                <a:ea typeface="Noto Sans CJK SC" pitchFamily="2"/>
                <a:cs typeface="Poppins" panose="00000500000000000000" pitchFamily="2" charset="0"/>
              </a:rPr>
              <a:t> Forest</a:t>
            </a:r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B5BAB7DE-FC97-01BB-0BA0-7B8E79016B19}"/>
              </a:ext>
            </a:extLst>
          </p:cNvPr>
          <p:cNvSpPr txBox="1"/>
          <p:nvPr/>
        </p:nvSpPr>
        <p:spPr>
          <a:xfrm>
            <a:off x="-283046" y="1264978"/>
            <a:ext cx="5041443" cy="6309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BE" sz="2800" b="1" i="0" u="none" strike="noStrike" kern="1200" cap="none" spc="0" baseline="0" dirty="0">
                <a:solidFill>
                  <a:srgbClr val="000000"/>
                </a:solidFill>
                <a:uFillTx/>
                <a:latin typeface="Poppins" panose="00000500000000000000" pitchFamily="2" charset="0"/>
                <a:ea typeface="Noto Sans CJK SC" pitchFamily="2"/>
                <a:cs typeface="Poppins" panose="00000500000000000000" pitchFamily="2" charset="0"/>
              </a:rPr>
              <a:t>Configuration 03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967BBC26-D3F6-3500-7B53-BA4F524F5EB7}"/>
              </a:ext>
            </a:extLst>
          </p:cNvPr>
          <p:cNvSpPr txBox="1"/>
          <p:nvPr/>
        </p:nvSpPr>
        <p:spPr>
          <a:xfrm>
            <a:off x="5888665" y="1181109"/>
            <a:ext cx="3099823" cy="10302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Estimators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 : </a:t>
            </a:r>
            <a:r>
              <a:rPr lang="fr-FR" sz="2000" kern="1200" dirty="0"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5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00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Maximum </a:t>
            </a: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depth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 : </a:t>
            </a:r>
            <a:r>
              <a:rPr lang="fr-FR" sz="2000" kern="1200" dirty="0"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15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Montserrat Light" panose="00000400000000000000" pitchFamily="2" charset="0"/>
              <a:ea typeface="Noto Sans CJK SC" pitchFamily="2"/>
              <a:cs typeface="Lohit Devanagari" pitchFamily="2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Random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 state : 42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1981FEAD-A7B4-6608-0CB6-A24D3253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1494"/>
            <a:ext cx="9144000" cy="27473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82947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E7227E-5262-E39B-ECE5-2F28B482437F}"/>
              </a:ext>
            </a:extLst>
          </p:cNvPr>
          <p:cNvSpPr txBox="1">
            <a:spLocks/>
          </p:cNvSpPr>
          <p:nvPr/>
        </p:nvSpPr>
        <p:spPr>
          <a:xfrm>
            <a:off x="1857012" y="478837"/>
            <a:ext cx="6023181" cy="48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fr-BE" sz="2800" dirty="0" err="1"/>
              <a:t>What</a:t>
            </a:r>
            <a:r>
              <a:rPr lang="fr-BE" sz="2800" dirty="0"/>
              <a:t> questions </a:t>
            </a:r>
            <a:r>
              <a:rPr lang="fr-BE" sz="2800" dirty="0" err="1"/>
              <a:t>did</a:t>
            </a:r>
            <a:r>
              <a:rPr lang="fr-BE" sz="2800" dirty="0"/>
              <a:t> </a:t>
            </a:r>
            <a:r>
              <a:rPr lang="fr-BE" sz="2800" dirty="0" err="1"/>
              <a:t>we</a:t>
            </a:r>
            <a:r>
              <a:rPr lang="fr-BE" sz="2800" dirty="0"/>
              <a:t> </a:t>
            </a:r>
            <a:r>
              <a:rPr lang="fr-BE" sz="2800" dirty="0" err="1"/>
              <a:t>answer</a:t>
            </a:r>
            <a:r>
              <a:rPr lang="fr-BE" sz="2800" dirty="0"/>
              <a:t> ?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CBA1998A-8010-A281-3160-09860E1749C7}"/>
              </a:ext>
            </a:extLst>
          </p:cNvPr>
          <p:cNvSpPr txBox="1">
            <a:spLocks/>
          </p:cNvSpPr>
          <p:nvPr/>
        </p:nvSpPr>
        <p:spPr>
          <a:xfrm>
            <a:off x="332780" y="1650588"/>
            <a:ext cx="9071643" cy="301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fr-BE" b="1" dirty="0" err="1">
                <a:solidFill>
                  <a:schemeClr val="bg2"/>
                </a:solidFill>
              </a:rPr>
              <a:t>Dimensionality</a:t>
            </a:r>
            <a:r>
              <a:rPr lang="fr-BE" dirty="0"/>
              <a:t> ( </a:t>
            </a:r>
            <a:r>
              <a:rPr lang="fr-BE" dirty="0" err="1"/>
              <a:t>number</a:t>
            </a:r>
            <a:r>
              <a:rPr lang="fr-BE" dirty="0"/>
              <a:t> of </a:t>
            </a:r>
            <a:r>
              <a:rPr lang="fr-BE" dirty="0" err="1"/>
              <a:t>features</a:t>
            </a:r>
            <a:r>
              <a:rPr lang="fr-BE" dirty="0"/>
              <a:t> ) affect on performance for certain classification </a:t>
            </a:r>
            <a:r>
              <a:rPr lang="fr-BE" dirty="0" err="1"/>
              <a:t>algorithms</a:t>
            </a:r>
            <a:endParaRPr lang="fr-BE" dirty="0"/>
          </a:p>
          <a:p>
            <a:r>
              <a:rPr lang="fr-BE" b="1" dirty="0" err="1">
                <a:solidFill>
                  <a:schemeClr val="bg2"/>
                </a:solidFill>
              </a:rPr>
              <a:t>Overfitting</a:t>
            </a:r>
            <a:r>
              <a:rPr lang="fr-BE" dirty="0"/>
              <a:t> and </a:t>
            </a:r>
            <a:r>
              <a:rPr lang="fr-BE" dirty="0" err="1"/>
              <a:t>regularization</a:t>
            </a:r>
            <a:r>
              <a:rPr lang="fr-BE" dirty="0"/>
              <a:t> techniques</a:t>
            </a:r>
          </a:p>
          <a:p>
            <a:r>
              <a:rPr lang="fr-BE" b="1" dirty="0" err="1">
                <a:solidFill>
                  <a:schemeClr val="bg2"/>
                </a:solidFill>
              </a:rPr>
              <a:t>Underfitting</a:t>
            </a:r>
            <a:r>
              <a:rPr lang="fr-BE" dirty="0"/>
              <a:t> and model </a:t>
            </a:r>
            <a:r>
              <a:rPr lang="fr-BE" dirty="0" err="1"/>
              <a:t>complexity</a:t>
            </a:r>
            <a:endParaRPr lang="fr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11A06-43F6-62FE-74B3-C794A778FE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0BC48240-6292-0312-1186-B98FC3AD5421}"/>
              </a:ext>
            </a:extLst>
          </p:cNvPr>
          <p:cNvSpPr txBox="1"/>
          <p:nvPr/>
        </p:nvSpPr>
        <p:spPr>
          <a:xfrm>
            <a:off x="2051277" y="237059"/>
            <a:ext cx="5041443" cy="6309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BE" sz="2800" b="1" i="0" u="none" strike="noStrike" kern="1200" cap="none" spc="0" baseline="0" dirty="0">
                <a:solidFill>
                  <a:srgbClr val="000000"/>
                </a:solidFill>
                <a:uFillTx/>
                <a:latin typeface="Poppins" panose="00000500000000000000" pitchFamily="2" charset="0"/>
                <a:ea typeface="Noto Sans CJK SC" pitchFamily="2"/>
                <a:cs typeface="Poppins" panose="00000500000000000000" pitchFamily="2" charset="0"/>
              </a:rPr>
              <a:t>Neural Networks</a:t>
            </a:r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B5BAB7DE-FC97-01BB-0BA0-7B8E79016B19}"/>
              </a:ext>
            </a:extLst>
          </p:cNvPr>
          <p:cNvSpPr txBox="1"/>
          <p:nvPr/>
        </p:nvSpPr>
        <p:spPr>
          <a:xfrm>
            <a:off x="-283046" y="1264978"/>
            <a:ext cx="5041443" cy="6309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BE" sz="2800" b="1" i="0" u="none" strike="noStrike" kern="1200" cap="none" spc="0" baseline="0" dirty="0">
                <a:solidFill>
                  <a:srgbClr val="000000"/>
                </a:solidFill>
                <a:uFillTx/>
                <a:latin typeface="Poppins" panose="00000500000000000000" pitchFamily="2" charset="0"/>
                <a:ea typeface="Noto Sans CJK SC" pitchFamily="2"/>
                <a:cs typeface="Poppins" panose="00000500000000000000" pitchFamily="2" charset="0"/>
              </a:rPr>
              <a:t>Configuration 01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967BBC26-D3F6-3500-7B53-BA4F524F5EB7}"/>
              </a:ext>
            </a:extLst>
          </p:cNvPr>
          <p:cNvSpPr txBox="1"/>
          <p:nvPr/>
        </p:nvSpPr>
        <p:spPr>
          <a:xfrm>
            <a:off x="5888665" y="1181109"/>
            <a:ext cx="2546851" cy="7176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Hidden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 </a:t>
            </a: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layers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 : </a:t>
            </a:r>
            <a:r>
              <a:rPr lang="fr-FR" sz="2000" kern="1200" dirty="0"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1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Montserrat Light" panose="00000400000000000000" pitchFamily="2" charset="0"/>
              <a:ea typeface="Noto Sans CJK SC" pitchFamily="2"/>
              <a:cs typeface="Lohit Devanagari" pitchFamily="2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Neurons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 : </a:t>
            </a:r>
            <a:r>
              <a:rPr lang="fr-FR" sz="2000" kern="1200" dirty="0"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11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Montserrat Light" panose="00000400000000000000" pitchFamily="2" charset="0"/>
              <a:ea typeface="Noto Sans CJK SC" pitchFamily="2"/>
              <a:cs typeface="Lohit Devanagari" pitchFamily="2"/>
            </a:endParaRPr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72037291-EC7F-D517-82B4-37456ADF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" y="2192551"/>
            <a:ext cx="9091961" cy="295094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9879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11A06-43F6-62FE-74B3-C794A778FE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0BC48240-6292-0312-1186-B98FC3AD5421}"/>
              </a:ext>
            </a:extLst>
          </p:cNvPr>
          <p:cNvSpPr txBox="1"/>
          <p:nvPr/>
        </p:nvSpPr>
        <p:spPr>
          <a:xfrm>
            <a:off x="2051277" y="237059"/>
            <a:ext cx="5041443" cy="6309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BE" sz="2800" b="1" i="0" u="none" strike="noStrike" kern="1200" cap="none" spc="0" baseline="0" dirty="0">
                <a:solidFill>
                  <a:srgbClr val="000000"/>
                </a:solidFill>
                <a:uFillTx/>
                <a:latin typeface="Poppins" panose="00000500000000000000" pitchFamily="2" charset="0"/>
                <a:ea typeface="Noto Sans CJK SC" pitchFamily="2"/>
                <a:cs typeface="Poppins" panose="00000500000000000000" pitchFamily="2" charset="0"/>
              </a:rPr>
              <a:t>Neural Networks</a:t>
            </a:r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B5BAB7DE-FC97-01BB-0BA0-7B8E79016B19}"/>
              </a:ext>
            </a:extLst>
          </p:cNvPr>
          <p:cNvSpPr txBox="1"/>
          <p:nvPr/>
        </p:nvSpPr>
        <p:spPr>
          <a:xfrm>
            <a:off x="-208705" y="1108396"/>
            <a:ext cx="5041443" cy="6309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BE" sz="2800" b="1" i="0" u="none" strike="noStrike" kern="1200" cap="none" spc="0" baseline="0" dirty="0">
                <a:solidFill>
                  <a:srgbClr val="000000"/>
                </a:solidFill>
                <a:uFillTx/>
                <a:latin typeface="Poppins" panose="00000500000000000000" pitchFamily="2" charset="0"/>
                <a:ea typeface="Noto Sans CJK SC" pitchFamily="2"/>
                <a:cs typeface="Poppins" panose="00000500000000000000" pitchFamily="2" charset="0"/>
              </a:rPr>
              <a:t>Configuration 02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967BBC26-D3F6-3500-7B53-BA4F524F5EB7}"/>
              </a:ext>
            </a:extLst>
          </p:cNvPr>
          <p:cNvSpPr txBox="1"/>
          <p:nvPr/>
        </p:nvSpPr>
        <p:spPr>
          <a:xfrm>
            <a:off x="5397975" y="1108396"/>
            <a:ext cx="3331425" cy="7176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Hidden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 </a:t>
            </a: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layers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 : 4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Neurons</a:t>
            </a:r>
            <a:r>
              <a:rPr lang="fr-FR" sz="2000" b="0" i="0" u="none" strike="noStrike" kern="1200" cap="none" spc="0" baseline="0" dirty="0">
                <a:solidFill>
                  <a:srgbClr val="000000"/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 : </a:t>
            </a:r>
            <a:r>
              <a:rPr lang="fr-FR" sz="2000" kern="1200" dirty="0"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100,100,100,1</a:t>
            </a:r>
            <a:endParaRPr lang="fr-FR" sz="2000" b="0" i="0" u="none" strike="noStrike" kern="1200" cap="none" spc="0" baseline="0" dirty="0">
              <a:solidFill>
                <a:srgbClr val="000000"/>
              </a:solidFill>
              <a:uFillTx/>
              <a:latin typeface="Montserrat Light" panose="00000400000000000000" pitchFamily="2" charset="0"/>
              <a:ea typeface="Noto Sans CJK SC" pitchFamily="2"/>
              <a:cs typeface="Lohit Devanagari" pitchFamily="2"/>
            </a:endParaRP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C5D053D7-82FF-3298-1502-54E57765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103"/>
            <a:ext cx="9144000" cy="331739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561328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11A06-43F6-62FE-74B3-C794A778FE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D3A772-A0AC-9B89-E5F0-355EFC1529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4729" y="128161"/>
            <a:ext cx="2234541" cy="855663"/>
          </a:xfrm>
        </p:spPr>
        <p:txBody>
          <a:bodyPr/>
          <a:lstStyle/>
          <a:p>
            <a:pPr lvl="0"/>
            <a:r>
              <a:rPr lang="en-US" sz="2800" dirty="0"/>
              <a:t>Conclusions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A9FF15-8C0B-004F-9DC9-AC4F509A70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6288" y="1524000"/>
            <a:ext cx="7591425" cy="2932113"/>
          </a:xfrm>
        </p:spPr>
        <p:txBody>
          <a:bodyPr/>
          <a:lstStyle/>
          <a:p>
            <a:pPr marL="342900" lvl="0" indent="-342900"/>
            <a:r>
              <a:rPr lang="en-US" sz="2000" dirty="0"/>
              <a:t>The simpler the mode, the more difficult it is for it to capture patterns of the dataset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chemeClr val="tx2">
                    <a:lumMod val="10000"/>
                  </a:schemeClr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Balancing model complexity is important to prevent overfitting or underfitting.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chemeClr val="tx2">
                    <a:lumMod val="10000"/>
                  </a:schemeClr>
                </a:solidFill>
                <a:uFillTx/>
                <a:latin typeface="Montserrat Light" panose="00000400000000000000" pitchFamily="2" charset="0"/>
                <a:ea typeface="Noto Sans CJK SC" pitchFamily="2"/>
                <a:cs typeface="Lohit Devanagari" pitchFamily="2"/>
              </a:rPr>
              <a:t>The trade-off between model simplicity and capturing dataset patterns should be carefully considered when designing machine learning models.</a:t>
            </a:r>
          </a:p>
          <a:p>
            <a:pPr lvl="0">
              <a:buNone/>
            </a:pPr>
            <a:endParaRPr lang="en-US" sz="2000" dirty="0"/>
          </a:p>
          <a:p>
            <a:pPr marL="342900" lvl="0" indent="-3429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388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 txBox="1">
            <a:spLocks noGrp="1"/>
          </p:cNvSpPr>
          <p:nvPr>
            <p:ph type="ctrTitle"/>
          </p:nvPr>
        </p:nvSpPr>
        <p:spPr>
          <a:xfrm>
            <a:off x="2488542" y="938022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01</a:t>
            </a:r>
            <a:endParaRPr dirty="0"/>
          </a:p>
        </p:txBody>
      </p:sp>
      <p:sp>
        <p:nvSpPr>
          <p:cNvPr id="322" name="Google Shape;322;p14"/>
          <p:cNvSpPr txBox="1">
            <a:spLocks noGrp="1"/>
          </p:cNvSpPr>
          <p:nvPr>
            <p:ph type="subTitle" idx="1"/>
          </p:nvPr>
        </p:nvSpPr>
        <p:spPr>
          <a:xfrm>
            <a:off x="758282" y="2346870"/>
            <a:ext cx="8058615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How do ML-algorithms perform when applied to datasets with different levels of dimensionality, and what are the best dimensionality reduction techniques for improving performance in the presence of data challenges?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/>
      <p:bldP spid="3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237DE3F3-9ACC-F767-5A8D-C50664F52BEA}"/>
              </a:ext>
            </a:extLst>
          </p:cNvPr>
          <p:cNvSpPr txBox="1">
            <a:spLocks/>
          </p:cNvSpPr>
          <p:nvPr/>
        </p:nvSpPr>
        <p:spPr>
          <a:xfrm>
            <a:off x="511432" y="1445838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lnSpc>
                <a:spcPct val="90000"/>
              </a:lnSpc>
            </a:pPr>
            <a:r>
              <a:rPr lang="fr-BE" dirty="0" err="1"/>
              <a:t>Synthetic</a:t>
            </a:r>
            <a:r>
              <a:rPr lang="fr-BE" dirty="0"/>
              <a:t> data : </a:t>
            </a:r>
            <a:r>
              <a:rPr lang="fr-BE" dirty="0" err="1"/>
              <a:t>create</a:t>
            </a:r>
            <a:r>
              <a:rPr lang="fr-BE" dirty="0"/>
              <a:t> 3 </a:t>
            </a:r>
            <a:r>
              <a:rPr lang="fr-BE" dirty="0" err="1"/>
              <a:t>realistic</a:t>
            </a:r>
            <a:r>
              <a:rPr lang="fr-BE" dirty="0"/>
              <a:t> </a:t>
            </a:r>
            <a:r>
              <a:rPr lang="fr-BE" dirty="0" err="1"/>
              <a:t>datasets</a:t>
            </a:r>
            <a:r>
              <a:rPr lang="fr-BE" dirty="0"/>
              <a:t> of </a:t>
            </a:r>
            <a:r>
              <a:rPr lang="fr-BE" dirty="0" err="1"/>
              <a:t>different</a:t>
            </a:r>
            <a:r>
              <a:rPr lang="fr-BE" dirty="0"/>
              <a:t> </a:t>
            </a:r>
            <a:r>
              <a:rPr lang="fr-BE" dirty="0" err="1"/>
              <a:t>dimensionalities</a:t>
            </a:r>
            <a:endParaRPr lang="fr-BE" dirty="0"/>
          </a:p>
          <a:p>
            <a:pPr>
              <a:lnSpc>
                <a:spcPct val="90000"/>
              </a:lnSpc>
            </a:pPr>
            <a:r>
              <a:rPr lang="fr-BE" dirty="0"/>
              <a:t>The </a:t>
            </a:r>
            <a:r>
              <a:rPr lang="fr-BE" dirty="0" err="1"/>
              <a:t>algorithms</a:t>
            </a:r>
            <a:r>
              <a:rPr lang="fr-BE" dirty="0"/>
              <a:t> : a neural network, </a:t>
            </a:r>
            <a:r>
              <a:rPr lang="fr-BE" dirty="0" err="1"/>
              <a:t>logistic</a:t>
            </a:r>
            <a:r>
              <a:rPr lang="fr-BE" dirty="0"/>
              <a:t> </a:t>
            </a:r>
            <a:r>
              <a:rPr lang="fr-BE" dirty="0" err="1"/>
              <a:t>regression</a:t>
            </a:r>
            <a:r>
              <a:rPr lang="fr-BE" dirty="0"/>
              <a:t> and </a:t>
            </a:r>
            <a:r>
              <a:rPr lang="fr-BE" dirty="0" err="1"/>
              <a:t>randomForest</a:t>
            </a:r>
            <a:r>
              <a:rPr lang="fr-BE" dirty="0"/>
              <a:t> classifier</a:t>
            </a:r>
          </a:p>
          <a:p>
            <a:pPr>
              <a:lnSpc>
                <a:spcPct val="90000"/>
              </a:lnSpc>
            </a:pPr>
            <a:r>
              <a:rPr lang="fr-BE" dirty="0"/>
              <a:t>Split the data and fit </a:t>
            </a:r>
            <a:r>
              <a:rPr lang="fr-BE" dirty="0" err="1"/>
              <a:t>it</a:t>
            </a:r>
            <a:r>
              <a:rPr lang="fr-BE" dirty="0"/>
              <a:t> to the </a:t>
            </a:r>
            <a:r>
              <a:rPr lang="fr-BE" dirty="0" err="1"/>
              <a:t>models</a:t>
            </a:r>
            <a:endParaRPr lang="fr-BE" dirty="0"/>
          </a:p>
          <a:p>
            <a:pPr>
              <a:lnSpc>
                <a:spcPct val="90000"/>
              </a:lnSpc>
            </a:pPr>
            <a:r>
              <a:rPr lang="fr-BE" dirty="0"/>
              <a:t>How </a:t>
            </a:r>
            <a:r>
              <a:rPr lang="fr-BE" dirty="0" err="1"/>
              <a:t>did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evaluate</a:t>
            </a:r>
            <a:r>
              <a:rPr lang="fr-BE" dirty="0"/>
              <a:t> the performance 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92CEC8-E118-758E-8E50-C828A18F0C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8454D9A-9AA6-D8AC-F58E-BAFE250E66AE}"/>
              </a:ext>
            </a:extLst>
          </p:cNvPr>
          <p:cNvSpPr txBox="1">
            <a:spLocks/>
          </p:cNvSpPr>
          <p:nvPr/>
        </p:nvSpPr>
        <p:spPr>
          <a:xfrm>
            <a:off x="2592993" y="382193"/>
            <a:ext cx="4149778" cy="62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fr-BE" sz="2800" dirty="0"/>
              <a:t>Evaluation techniques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F43BF469-EFBC-03EE-2825-F8D0F7EB37F8}"/>
              </a:ext>
            </a:extLst>
          </p:cNvPr>
          <p:cNvSpPr txBox="1">
            <a:spLocks/>
          </p:cNvSpPr>
          <p:nvPr/>
        </p:nvSpPr>
        <p:spPr>
          <a:xfrm>
            <a:off x="563472" y="1653704"/>
            <a:ext cx="9071643" cy="119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fr-BE" dirty="0" err="1"/>
              <a:t>Skickit</a:t>
            </a:r>
            <a:r>
              <a:rPr lang="fr-BE" dirty="0"/>
              <a:t> </a:t>
            </a:r>
            <a:r>
              <a:rPr lang="fr-BE" dirty="0" err="1"/>
              <a:t>Learn</a:t>
            </a:r>
            <a:r>
              <a:rPr lang="fr-BE" dirty="0"/>
              <a:t> classification reports (f1-score)</a:t>
            </a:r>
          </a:p>
          <a:p>
            <a:r>
              <a:rPr lang="fr-BE" dirty="0"/>
              <a:t>ROC </a:t>
            </a:r>
            <a:r>
              <a:rPr lang="fr-BE" dirty="0" err="1"/>
              <a:t>curves</a:t>
            </a:r>
            <a:r>
              <a:rPr lang="fr-BE" dirty="0"/>
              <a:t> ( TP rate vs FP rate )</a:t>
            </a:r>
          </a:p>
          <a:p>
            <a:endParaRPr lang="fr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B9116B-00FF-C11F-1D4F-81814069661C}"/>
              </a:ext>
            </a:extLst>
          </p:cNvPr>
          <p:cNvSpPr txBox="1"/>
          <p:nvPr/>
        </p:nvSpPr>
        <p:spPr>
          <a:xfrm>
            <a:off x="1289296" y="3379035"/>
            <a:ext cx="6565407" cy="466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BE" sz="2400" b="1" i="0" u="none" strike="noStrike" kern="1200" cap="none" spc="0" baseline="0" dirty="0" err="1">
                <a:solidFill>
                  <a:srgbClr val="C9211E"/>
                </a:solidFill>
                <a:uFillTx/>
                <a:latin typeface="Montserrat" panose="00000500000000000000" pitchFamily="2" charset="0"/>
                <a:ea typeface="Noto Sans CJK SC" pitchFamily="2"/>
                <a:cs typeface="Lohit Devanagari" pitchFamily="2"/>
              </a:rPr>
              <a:t>What</a:t>
            </a:r>
            <a:r>
              <a:rPr lang="fr-BE" sz="2400" b="1" i="0" u="none" strike="noStrike" kern="1200" cap="none" spc="0" baseline="0" dirty="0">
                <a:solidFill>
                  <a:srgbClr val="C9211E"/>
                </a:solidFill>
                <a:uFillTx/>
                <a:latin typeface="Montserrat" panose="00000500000000000000" pitchFamily="2" charset="0"/>
                <a:ea typeface="Noto Sans CJK SC" pitchFamily="2"/>
                <a:cs typeface="Lohit Devanagari" pitchFamily="2"/>
              </a:rPr>
              <a:t> </a:t>
            </a:r>
            <a:r>
              <a:rPr lang="fr-BE" sz="2400" b="1" i="0" u="none" strike="noStrike" kern="1200" cap="none" spc="0" baseline="0" dirty="0" err="1">
                <a:solidFill>
                  <a:srgbClr val="C9211E"/>
                </a:solidFill>
                <a:uFillTx/>
                <a:latin typeface="Montserrat" panose="00000500000000000000" pitchFamily="2" charset="0"/>
                <a:ea typeface="Noto Sans CJK SC" pitchFamily="2"/>
                <a:cs typeface="Lohit Devanagari" pitchFamily="2"/>
              </a:rPr>
              <a:t>did</a:t>
            </a:r>
            <a:r>
              <a:rPr lang="fr-BE" sz="2400" b="1" i="0" u="none" strike="noStrike" kern="1200" cap="none" spc="0" baseline="0" dirty="0">
                <a:solidFill>
                  <a:srgbClr val="C9211E"/>
                </a:solidFill>
                <a:uFillTx/>
                <a:latin typeface="Montserrat" panose="00000500000000000000" pitchFamily="2" charset="0"/>
                <a:ea typeface="Noto Sans CJK SC" pitchFamily="2"/>
                <a:cs typeface="Lohit Devanagari" pitchFamily="2"/>
              </a:rPr>
              <a:t> </a:t>
            </a:r>
            <a:r>
              <a:rPr lang="fr-BE" sz="2400" b="1" i="0" u="none" strike="noStrike" kern="1200" cap="none" spc="0" baseline="0" dirty="0" err="1">
                <a:solidFill>
                  <a:srgbClr val="C9211E"/>
                </a:solidFill>
                <a:uFillTx/>
                <a:latin typeface="Montserrat" panose="00000500000000000000" pitchFamily="2" charset="0"/>
                <a:ea typeface="Noto Sans CJK SC" pitchFamily="2"/>
                <a:cs typeface="Lohit Devanagari" pitchFamily="2"/>
              </a:rPr>
              <a:t>we</a:t>
            </a:r>
            <a:r>
              <a:rPr lang="fr-BE" sz="2400" b="1" i="0" u="none" strike="noStrike" kern="1200" cap="none" spc="0" baseline="0" dirty="0">
                <a:solidFill>
                  <a:srgbClr val="C9211E"/>
                </a:solidFill>
                <a:uFillTx/>
                <a:latin typeface="Montserrat" panose="00000500000000000000" pitchFamily="2" charset="0"/>
                <a:ea typeface="Noto Sans CJK SC" pitchFamily="2"/>
                <a:cs typeface="Lohit Devanagari" pitchFamily="2"/>
              </a:rPr>
              <a:t> </a:t>
            </a:r>
            <a:r>
              <a:rPr lang="fr-BE" sz="2400" b="1" i="0" u="none" strike="noStrike" kern="1200" cap="none" spc="0" baseline="0" dirty="0" err="1">
                <a:solidFill>
                  <a:srgbClr val="C9211E"/>
                </a:solidFill>
                <a:uFillTx/>
                <a:latin typeface="Montserrat" panose="00000500000000000000" pitchFamily="2" charset="0"/>
                <a:ea typeface="Noto Sans CJK SC" pitchFamily="2"/>
                <a:cs typeface="Lohit Devanagari" pitchFamily="2"/>
              </a:rPr>
              <a:t>learn</a:t>
            </a:r>
            <a:r>
              <a:rPr lang="fr-BE" sz="2400" b="1" i="0" u="none" strike="noStrike" kern="1200" cap="none" spc="0" baseline="0" dirty="0">
                <a:solidFill>
                  <a:srgbClr val="C9211E"/>
                </a:solidFill>
                <a:uFillTx/>
                <a:latin typeface="Montserrat" panose="00000500000000000000" pitchFamily="2" charset="0"/>
                <a:ea typeface="Noto Sans CJK SC" pitchFamily="2"/>
                <a:cs typeface="Lohit Devanagari" pitchFamily="2"/>
              </a:rPr>
              <a:t> </a:t>
            </a:r>
            <a:r>
              <a:rPr lang="fr-BE" sz="2400" b="1" i="0" u="none" strike="noStrike" kern="1200" cap="none" spc="0" baseline="0" dirty="0" err="1">
                <a:solidFill>
                  <a:srgbClr val="C9211E"/>
                </a:solidFill>
                <a:uFillTx/>
                <a:latin typeface="Montserrat" panose="00000500000000000000" pitchFamily="2" charset="0"/>
                <a:ea typeface="Noto Sans CJK SC" pitchFamily="2"/>
                <a:cs typeface="Lohit Devanagari" pitchFamily="2"/>
              </a:rPr>
              <a:t>from</a:t>
            </a:r>
            <a:r>
              <a:rPr lang="fr-BE" sz="2400" b="1" i="0" u="none" strike="noStrike" kern="1200" cap="none" spc="0" baseline="0" dirty="0">
                <a:solidFill>
                  <a:srgbClr val="C9211E"/>
                </a:solidFill>
                <a:uFillTx/>
                <a:latin typeface="Montserrat" panose="00000500000000000000" pitchFamily="2" charset="0"/>
                <a:ea typeface="Noto Sans CJK SC" pitchFamily="2"/>
                <a:cs typeface="Lohit Devanagari" pitchFamily="2"/>
              </a:rPr>
              <a:t> the </a:t>
            </a:r>
            <a:r>
              <a:rPr lang="fr-BE" sz="2400" b="1" i="0" u="none" strike="noStrike" kern="1200" cap="none" spc="0" baseline="0" dirty="0" err="1">
                <a:solidFill>
                  <a:srgbClr val="C9211E"/>
                </a:solidFill>
                <a:uFillTx/>
                <a:latin typeface="Montserrat" panose="00000500000000000000" pitchFamily="2" charset="0"/>
                <a:ea typeface="Noto Sans CJK SC" pitchFamily="2"/>
                <a:cs typeface="Lohit Devanagari" pitchFamily="2"/>
              </a:rPr>
              <a:t>results</a:t>
            </a:r>
            <a:r>
              <a:rPr lang="fr-BE" sz="2400" b="1" i="0" u="none" strike="noStrike" kern="1200" cap="none" spc="0" baseline="0" dirty="0">
                <a:solidFill>
                  <a:srgbClr val="C9211E"/>
                </a:solidFill>
                <a:uFillTx/>
                <a:latin typeface="Montserrat" panose="00000500000000000000" pitchFamily="2" charset="0"/>
                <a:ea typeface="Noto Sans CJK SC" pitchFamily="2"/>
                <a:cs typeface="Lohit Devanagari" pitchFamily="2"/>
              </a:rPr>
              <a:t> ?</a:t>
            </a:r>
          </a:p>
        </p:txBody>
      </p:sp>
    </p:spTree>
    <p:extLst>
      <p:ext uri="{BB962C8B-B14F-4D97-AF65-F5344CB8AC3E}">
        <p14:creationId xmlns:p14="http://schemas.microsoft.com/office/powerpoint/2010/main" val="345892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92CEC8-E118-758E-8E50-C828A18F0C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8454D9A-9AA6-D8AC-F58E-BAFE250E66AE}"/>
              </a:ext>
            </a:extLst>
          </p:cNvPr>
          <p:cNvSpPr txBox="1">
            <a:spLocks/>
          </p:cNvSpPr>
          <p:nvPr/>
        </p:nvSpPr>
        <p:spPr>
          <a:xfrm>
            <a:off x="3470223" y="337588"/>
            <a:ext cx="2187162" cy="54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fr-BE" sz="2800" dirty="0"/>
              <a:t>First </a:t>
            </a:r>
            <a:r>
              <a:rPr lang="fr-BE" sz="2800" dirty="0" err="1"/>
              <a:t>results</a:t>
            </a:r>
            <a:endParaRPr lang="fr-BE" sz="2800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5DE4C85B-BF90-7049-9A82-CBC68D93D49F}"/>
              </a:ext>
            </a:extLst>
          </p:cNvPr>
          <p:cNvSpPr txBox="1">
            <a:spLocks/>
          </p:cNvSpPr>
          <p:nvPr/>
        </p:nvSpPr>
        <p:spPr>
          <a:xfrm>
            <a:off x="221501" y="1445838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fr-BE" dirty="0"/>
              <a:t>Neural networks </a:t>
            </a:r>
            <a:r>
              <a:rPr lang="fr-BE" dirty="0" err="1"/>
              <a:t>adapt</a:t>
            </a:r>
            <a:r>
              <a:rPr lang="fr-BE" dirty="0"/>
              <a:t> the best to the </a:t>
            </a:r>
            <a:r>
              <a:rPr lang="fr-BE" dirty="0" err="1"/>
              <a:t>dimensionality</a:t>
            </a:r>
            <a:endParaRPr lang="fr-BE" dirty="0"/>
          </a:p>
          <a:p>
            <a:r>
              <a:rPr lang="fr-BE" dirty="0"/>
              <a:t>5/10 </a:t>
            </a:r>
            <a:r>
              <a:rPr lang="fr-BE" dirty="0" err="1"/>
              <a:t>features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better</a:t>
            </a:r>
            <a:r>
              <a:rPr lang="fr-BE" dirty="0"/>
              <a:t> to </a:t>
            </a:r>
            <a:r>
              <a:rPr lang="fr-BE" dirty="0" err="1"/>
              <a:t>generalize</a:t>
            </a:r>
            <a:r>
              <a:rPr lang="fr-BE" dirty="0"/>
              <a:t> </a:t>
            </a:r>
            <a:r>
              <a:rPr lang="fr-BE" dirty="0" err="1"/>
              <a:t>than</a:t>
            </a:r>
            <a:r>
              <a:rPr lang="fr-BE" dirty="0"/>
              <a:t> 15/30</a:t>
            </a:r>
          </a:p>
          <a:p>
            <a:r>
              <a:rPr lang="fr-BE" dirty="0"/>
              <a:t>Non-important </a:t>
            </a:r>
            <a:r>
              <a:rPr lang="fr-BE" dirty="0" err="1"/>
              <a:t>features</a:t>
            </a:r>
            <a:r>
              <a:rPr lang="fr-BE" dirty="0"/>
              <a:t> affect the model </a:t>
            </a:r>
            <a:r>
              <a:rPr lang="fr-BE" dirty="0" err="1"/>
              <a:t>drastically</a:t>
            </a:r>
            <a:endParaRPr lang="fr-BE" dirty="0"/>
          </a:p>
          <a:p>
            <a:r>
              <a:rPr lang="fr-BE" dirty="0"/>
              <a:t> </a:t>
            </a:r>
            <a:r>
              <a:rPr lang="fr-BE" dirty="0" err="1"/>
              <a:t>LogisticRegression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 sensitive to « </a:t>
            </a:r>
            <a:r>
              <a:rPr lang="fr-BE" dirty="0" err="1"/>
              <a:t>dimensional</a:t>
            </a:r>
            <a:r>
              <a:rPr lang="fr-BE" dirty="0"/>
              <a:t> noise »</a:t>
            </a:r>
          </a:p>
          <a:p>
            <a:r>
              <a:rPr lang="fr-BE" dirty="0"/>
              <a:t>The </a:t>
            </a:r>
            <a:r>
              <a:rPr lang="fr-BE" dirty="0" err="1"/>
              <a:t>curse</a:t>
            </a:r>
            <a:r>
              <a:rPr lang="fr-BE" dirty="0"/>
              <a:t> of </a:t>
            </a:r>
            <a:r>
              <a:rPr lang="fr-BE" dirty="0" err="1"/>
              <a:t>dimensionality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real</a:t>
            </a:r>
          </a:p>
        </p:txBody>
      </p:sp>
    </p:spTree>
    <p:extLst>
      <p:ext uri="{BB962C8B-B14F-4D97-AF65-F5344CB8AC3E}">
        <p14:creationId xmlns:p14="http://schemas.microsoft.com/office/powerpoint/2010/main" val="33201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92CEC8-E118-758E-8E50-C828A18F0C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8454D9A-9AA6-D8AC-F58E-BAFE250E66AE}"/>
              </a:ext>
            </a:extLst>
          </p:cNvPr>
          <p:cNvSpPr txBox="1">
            <a:spLocks/>
          </p:cNvSpPr>
          <p:nvPr/>
        </p:nvSpPr>
        <p:spPr>
          <a:xfrm>
            <a:off x="1886750" y="333145"/>
            <a:ext cx="5933972" cy="54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fr-BE" sz="2400" b="1" dirty="0" err="1"/>
              <a:t>Dimensionality</a:t>
            </a:r>
            <a:r>
              <a:rPr lang="fr-BE" sz="2400" b="1" dirty="0"/>
              <a:t> </a:t>
            </a:r>
            <a:r>
              <a:rPr lang="fr-BE" sz="2400" b="1" dirty="0" err="1"/>
              <a:t>reduction</a:t>
            </a:r>
            <a:r>
              <a:rPr lang="fr-BE" sz="2400" b="1" dirty="0"/>
              <a:t> techniques</a:t>
            </a:r>
            <a:endParaRPr lang="fr-BE" sz="24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FB8F85-A1A0-1419-B1B5-B90A2261E152}"/>
              </a:ext>
            </a:extLst>
          </p:cNvPr>
          <p:cNvSpPr txBox="1">
            <a:spLocks/>
          </p:cNvSpPr>
          <p:nvPr/>
        </p:nvSpPr>
        <p:spPr>
          <a:xfrm>
            <a:off x="200725" y="1522118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>
              <a:buFont typeface="Montserrat Light"/>
              <a:buNone/>
            </a:pPr>
            <a:r>
              <a:rPr lang="fr-BE" dirty="0" err="1"/>
              <a:t>Briefly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can </a:t>
            </a:r>
            <a:r>
              <a:rPr lang="fr-BE" dirty="0" err="1"/>
              <a:t>classify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categories</a:t>
            </a:r>
            <a:r>
              <a:rPr lang="fr-BE" dirty="0"/>
              <a:t> :</a:t>
            </a:r>
          </a:p>
          <a:p>
            <a:r>
              <a:rPr lang="fr-BE" dirty="0" err="1"/>
              <a:t>Feature</a:t>
            </a:r>
            <a:r>
              <a:rPr lang="fr-BE" dirty="0"/>
              <a:t> </a:t>
            </a:r>
            <a:r>
              <a:rPr lang="fr-BE" dirty="0" err="1"/>
              <a:t>Selection</a:t>
            </a:r>
            <a:r>
              <a:rPr lang="fr-BE" dirty="0"/>
              <a:t> : </a:t>
            </a:r>
            <a:r>
              <a:rPr lang="fr-BE" dirty="0" err="1"/>
              <a:t>delete</a:t>
            </a:r>
            <a:r>
              <a:rPr lang="fr-BE" dirty="0"/>
              <a:t> non-important </a:t>
            </a:r>
            <a:r>
              <a:rPr lang="fr-BE" dirty="0" err="1"/>
              <a:t>features</a:t>
            </a:r>
            <a:endParaRPr lang="fr-BE" dirty="0"/>
          </a:p>
          <a:p>
            <a:r>
              <a:rPr lang="fr-BE" dirty="0" err="1"/>
              <a:t>Feature</a:t>
            </a:r>
            <a:r>
              <a:rPr lang="fr-BE" dirty="0"/>
              <a:t> Extraction : high-</a:t>
            </a:r>
            <a:r>
              <a:rPr lang="fr-BE" dirty="0" err="1"/>
              <a:t>dimensional</a:t>
            </a:r>
            <a:r>
              <a:rPr lang="fr-BE" dirty="0"/>
              <a:t> </a:t>
            </a:r>
            <a:r>
              <a:rPr lang="fr-BE" dirty="0" err="1"/>
              <a:t>space</a:t>
            </a:r>
            <a:r>
              <a:rPr lang="fr-BE" dirty="0"/>
              <a:t> to a </a:t>
            </a:r>
            <a:r>
              <a:rPr lang="fr-BE" dirty="0" err="1"/>
              <a:t>lower</a:t>
            </a:r>
            <a:r>
              <a:rPr lang="fr-BE" dirty="0"/>
              <a:t> one</a:t>
            </a:r>
          </a:p>
        </p:txBody>
      </p:sp>
    </p:spTree>
    <p:extLst>
      <p:ext uri="{BB962C8B-B14F-4D97-AF65-F5344CB8AC3E}">
        <p14:creationId xmlns:p14="http://schemas.microsoft.com/office/powerpoint/2010/main" val="66537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>
            <a:spLocks noGrp="1"/>
          </p:cNvSpPr>
          <p:nvPr>
            <p:ph type="ctrTitle"/>
          </p:nvPr>
        </p:nvSpPr>
        <p:spPr>
          <a:xfrm>
            <a:off x="1840653" y="669072"/>
            <a:ext cx="5834400" cy="15035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2.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02</a:t>
            </a:r>
            <a:endParaRPr dirty="0"/>
          </a:p>
        </p:txBody>
      </p:sp>
      <p:sp>
        <p:nvSpPr>
          <p:cNvPr id="2" name="Google Shape;322;p14">
            <a:extLst>
              <a:ext uri="{FF2B5EF4-FFF2-40B4-BE49-F238E27FC236}">
                <a16:creationId xmlns:a16="http://schemas.microsoft.com/office/drawing/2014/main" id="{C61F8FE1-DAB1-A5A5-74A0-BC6ACB8154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8545" y="2391474"/>
            <a:ext cx="8058615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How does the choice of regularization techniques (such as </a:t>
            </a:r>
            <a:r>
              <a:rPr lang="en-US" b="1" dirty="0"/>
              <a:t>L1</a:t>
            </a:r>
            <a:r>
              <a:rPr lang="en-US" dirty="0"/>
              <a:t> or </a:t>
            </a:r>
            <a:r>
              <a:rPr lang="en-US" b="1" dirty="0"/>
              <a:t>L2</a:t>
            </a:r>
            <a:r>
              <a:rPr lang="en-US" dirty="0"/>
              <a:t> regularization, dropout, or early stopping) impact the extent of overfitting in various types of machine learning models?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34A7FC8-F0EC-12EE-7DCE-C2135B98E38F}"/>
              </a:ext>
            </a:extLst>
          </p:cNvPr>
          <p:cNvSpPr txBox="1">
            <a:spLocks/>
          </p:cNvSpPr>
          <p:nvPr/>
        </p:nvSpPr>
        <p:spPr>
          <a:xfrm>
            <a:off x="407355" y="1391249"/>
            <a:ext cx="9072000" cy="222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342900" indent="-342900"/>
            <a:r>
              <a:rPr lang="en-US" dirty="0"/>
              <a:t>Four different synthetic datasets from the same target function.</a:t>
            </a:r>
          </a:p>
          <a:p>
            <a:pPr marL="342900" indent="-342900"/>
            <a:r>
              <a:rPr lang="en-US" dirty="0"/>
              <a:t>Two different ML models.</a:t>
            </a:r>
          </a:p>
          <a:p>
            <a:pPr marL="342900" indent="-342900"/>
            <a:r>
              <a:rPr lang="en-US" dirty="0"/>
              <a:t>Compare different regularization methods for in and out sample error.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636BF6-8EDD-6DA7-92DC-24475EC5F307}"/>
              </a:ext>
            </a:extLst>
          </p:cNvPr>
          <p:cNvSpPr txBox="1"/>
          <p:nvPr/>
        </p:nvSpPr>
        <p:spPr>
          <a:xfrm>
            <a:off x="3044282" y="528295"/>
            <a:ext cx="305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Montserrat Light"/>
              <a:buNone/>
            </a:pP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Experiment setup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38730AF072FD4396F4F67F2B52A878" ma:contentTypeVersion="6" ma:contentTypeDescription="Een nieuw document maken." ma:contentTypeScope="" ma:versionID="1859728fdd4c3fef4a816429bccec8a3">
  <xsd:schema xmlns:xsd="http://www.w3.org/2001/XMLSchema" xmlns:xs="http://www.w3.org/2001/XMLSchema" xmlns:p="http://schemas.microsoft.com/office/2006/metadata/properties" xmlns:ns3="5f2e48d8-13f8-49bf-8156-5bb010037c76" xmlns:ns4="05d1c2ea-2be6-401f-a264-25e3219cba69" targetNamespace="http://schemas.microsoft.com/office/2006/metadata/properties" ma:root="true" ma:fieldsID="6a9f23c91f0cb242efe3c59c54a109a8" ns3:_="" ns4:_="">
    <xsd:import namespace="5f2e48d8-13f8-49bf-8156-5bb010037c76"/>
    <xsd:import namespace="05d1c2ea-2be6-401f-a264-25e3219cba69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Details" minOccurs="0"/>
                <xsd:element ref="ns4:SharedWithUsers" minOccurs="0"/>
                <xsd:element ref="ns4:SharingHintHash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2e48d8-13f8-49bf-8156-5bb010037c7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1c2ea-2be6-401f-a264-25e3219cba69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f2e48d8-13f8-49bf-8156-5bb010037c76" xsi:nil="true"/>
  </documentManagement>
</p:properties>
</file>

<file path=customXml/itemProps1.xml><?xml version="1.0" encoding="utf-8"?>
<ds:datastoreItem xmlns:ds="http://schemas.openxmlformats.org/officeDocument/2006/customXml" ds:itemID="{50DEFB3A-D0B8-474E-97AF-59350EC265E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f2e48d8-13f8-49bf-8156-5bb010037c76"/>
    <ds:schemaRef ds:uri="05d1c2ea-2be6-401f-a264-25e3219cba6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7ED21D-FCF3-4FAC-B209-8F24A7B84F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CBDBD1-182D-4003-886B-CB3D616AA2C8}">
  <ds:schemaRefs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5f2e48d8-13f8-49bf-8156-5bb010037c76"/>
    <ds:schemaRef ds:uri="http://schemas.openxmlformats.org/package/2006/metadata/core-properties"/>
    <ds:schemaRef ds:uri="05d1c2ea-2be6-401f-a264-25e3219cba6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563</Words>
  <Application>Microsoft Office PowerPoint</Application>
  <PresentationFormat>Affichage à l'écran (16:9)</PresentationFormat>
  <Paragraphs>125</Paragraphs>
  <Slides>22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Montserrat Light</vt:lpstr>
      <vt:lpstr>Arial</vt:lpstr>
      <vt:lpstr>Poppins</vt:lpstr>
      <vt:lpstr>Wingdings</vt:lpstr>
      <vt:lpstr>Montserrat</vt:lpstr>
      <vt:lpstr>Volsce template</vt:lpstr>
      <vt:lpstr>    Project Presentation    </vt:lpstr>
      <vt:lpstr>Présentation PowerPoint</vt:lpstr>
      <vt:lpstr>1. Question 01</vt:lpstr>
      <vt:lpstr>Présentation PowerPoint</vt:lpstr>
      <vt:lpstr>Présentation PowerPoint</vt:lpstr>
      <vt:lpstr>Présentation PowerPoint</vt:lpstr>
      <vt:lpstr>Présentation PowerPoint</vt:lpstr>
      <vt:lpstr>2. Question 02</vt:lpstr>
      <vt:lpstr>Présentation PowerPoint</vt:lpstr>
      <vt:lpstr>Présentation PowerPoint</vt:lpstr>
      <vt:lpstr>Présentation PowerPoint</vt:lpstr>
      <vt:lpstr>Présentation PowerPoint</vt:lpstr>
      <vt:lpstr>Conclusions</vt:lpstr>
      <vt:lpstr>1. Question 03</vt:lpstr>
      <vt:lpstr>How did we proceed</vt:lpstr>
      <vt:lpstr>Dataset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Wacim</dc:creator>
  <cp:lastModifiedBy>Wacim Sid-Ali Halit</cp:lastModifiedBy>
  <cp:revision>308</cp:revision>
  <dcterms:modified xsi:type="dcterms:W3CDTF">2023-06-08T10:16:27Z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0x0101003038730AF072FD4396F4F67F2B52A878</vt:lpwstr>
  </property>
</Properties>
</file>