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Maven Pro" panose="020B0604020202020204" charset="0"/>
      <p:regular r:id="rId27"/>
      <p:bold r:id="rId28"/>
    </p:embeddedFont>
    <p:embeddedFont>
      <p:font typeface="Nunito" panose="020F0502020204030204" pitchFamily="2" charset="0"/>
      <p:regular r:id="rId29"/>
      <p:bold r:id="rId30"/>
      <p:italic r:id="rId31"/>
      <p:boldItalic r:id="rId32"/>
    </p:embeddedFont>
    <p:embeddedFont>
      <p:font typeface="Roboto Mono" panose="020F0502020204030204" pitchFamily="49" charset="0"/>
      <p:regular r:id="rId33"/>
      <p:bold r:id="rId34"/>
      <p:italic r:id="rId35"/>
      <p:boldItalic r:id="rId36"/>
    </p:embeddedFont>
    <p:embeddedFont>
      <p:font typeface="Roboto Slab" panose="020F0502020204030204" pitchFamily="2"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d6f804b4e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d6f804b4e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d6f804b4e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d6f804b4e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d6f804b4e9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d6f804b4e9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d6cdfc2f4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d6cdfc2f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d6cdfc2f4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d6cdfc2f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d6f6b4fc5f_0_1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d6f6b4fc5f_0_1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d6cdfc2f4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d6cdfc2f4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d6cdfc2f4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d6cdfc2f4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d6cdfc2f4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d6cdfc2f4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d6cdfc2f4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d6cdfc2f4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d6cdfc2f4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d6cdfc2f4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d6cdfc2f4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d6cdfc2f4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d6cdfc2f4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d6cdfc2f4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d6cdfc2f4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d6cdfc2f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d6cdfc2f4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d6cdfc2f4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d6cdfc2f4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d6cdfc2f4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d6f804b4e9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d6f804b4e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6f804b4e9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d6f804b4e9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d6f804b4e9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d6f804b4e9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d6cdfc2f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d6cdfc2f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6cdfc2f4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d6cdfc2f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d6f804b4e9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d6f804b4e9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d6f804b4e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d6f804b4e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5376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800">
                <a:latin typeface="Roboto Mono"/>
                <a:ea typeface="Roboto Mono"/>
                <a:cs typeface="Roboto Mono"/>
                <a:sym typeface="Roboto Mono"/>
              </a:rPr>
              <a:t>Gaming Trends 2024</a:t>
            </a:r>
            <a:endParaRPr sz="3800">
              <a:latin typeface="Roboto Mono"/>
              <a:ea typeface="Roboto Mono"/>
              <a:cs typeface="Roboto Mono"/>
              <a:sym typeface="Roboto Mono"/>
            </a:endParaRPr>
          </a:p>
        </p:txBody>
      </p:sp>
      <p:sp>
        <p:nvSpPr>
          <p:cNvPr id="278" name="Google Shape;278;p13"/>
          <p:cNvSpPr txBox="1">
            <a:spLocks noGrp="1"/>
          </p:cNvSpPr>
          <p:nvPr>
            <p:ph type="subTitle" idx="1"/>
          </p:nvPr>
        </p:nvSpPr>
        <p:spPr>
          <a:xfrm>
            <a:off x="824000" y="3303075"/>
            <a:ext cx="4255500" cy="135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Roboto Slab"/>
                <a:ea typeface="Roboto Slab"/>
                <a:cs typeface="Roboto Slab"/>
                <a:sym typeface="Roboto Slab"/>
              </a:rPr>
              <a:t>Cori Esposito</a:t>
            </a:r>
            <a:br>
              <a:rPr lang="en">
                <a:latin typeface="Roboto Slab"/>
                <a:ea typeface="Roboto Slab"/>
                <a:cs typeface="Roboto Slab"/>
                <a:sym typeface="Roboto Slab"/>
              </a:rPr>
            </a:br>
            <a:r>
              <a:rPr lang="en">
                <a:latin typeface="Roboto Slab"/>
                <a:ea typeface="Roboto Slab"/>
                <a:cs typeface="Roboto Slab"/>
                <a:sym typeface="Roboto Slab"/>
              </a:rPr>
              <a:t>Wade Hallerud</a:t>
            </a:r>
            <a:br>
              <a:rPr lang="en">
                <a:latin typeface="Roboto Slab"/>
                <a:ea typeface="Roboto Slab"/>
                <a:cs typeface="Roboto Slab"/>
                <a:sym typeface="Roboto Slab"/>
              </a:rPr>
            </a:br>
            <a:r>
              <a:rPr lang="en">
                <a:latin typeface="Roboto Slab"/>
                <a:ea typeface="Roboto Slab"/>
                <a:cs typeface="Roboto Slab"/>
                <a:sym typeface="Roboto Slab"/>
              </a:rPr>
              <a:t>Brandon Schaeffer</a:t>
            </a:r>
            <a:endParaRPr>
              <a:latin typeface="Roboto Slab"/>
              <a:ea typeface="Roboto Slab"/>
              <a:cs typeface="Roboto Slab"/>
              <a:sym typeface="Roboto Slab"/>
            </a:endParaRPr>
          </a:p>
          <a:p>
            <a:pPr marL="0" lvl="0" indent="0" algn="l" rtl="0">
              <a:spcBef>
                <a:spcPts val="0"/>
              </a:spcBef>
              <a:spcAft>
                <a:spcPts val="0"/>
              </a:spcAft>
              <a:buNone/>
            </a:pPr>
            <a:r>
              <a:rPr lang="en">
                <a:latin typeface="Roboto Slab"/>
                <a:ea typeface="Roboto Slab"/>
                <a:cs typeface="Roboto Slab"/>
                <a:sym typeface="Roboto Slab"/>
              </a:rPr>
              <a:t>Chris Thomas</a:t>
            </a:r>
            <a:endParaRPr>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How much impact does social media presence have on a game? (Exploration)</a:t>
            </a:r>
            <a:endParaRPr sz="2600">
              <a:latin typeface="Roboto Slab"/>
              <a:ea typeface="Roboto Slab"/>
              <a:cs typeface="Roboto Slab"/>
              <a:sym typeface="Roboto Slab"/>
            </a:endParaRPr>
          </a:p>
        </p:txBody>
      </p:sp>
      <p:pic>
        <p:nvPicPr>
          <p:cNvPr id="333" name="Google Shape;333;p22"/>
          <p:cNvPicPr preferRelativeResize="0"/>
          <p:nvPr/>
        </p:nvPicPr>
        <p:blipFill>
          <a:blip r:embed="rId3">
            <a:alphaModFix/>
          </a:blip>
          <a:stretch>
            <a:fillRect/>
          </a:stretch>
        </p:blipFill>
        <p:spPr>
          <a:xfrm>
            <a:off x="2574650" y="1597875"/>
            <a:ext cx="3994708" cy="3240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Roboto Slab"/>
                <a:ea typeface="Roboto Slab"/>
                <a:cs typeface="Roboto Slab"/>
                <a:sym typeface="Roboto Slab"/>
              </a:rPr>
              <a:t>What effect does the streaming industry have on the success of a game? (Exploration)</a:t>
            </a:r>
            <a:endParaRPr sz="2300">
              <a:latin typeface="Roboto Slab"/>
              <a:ea typeface="Roboto Slab"/>
              <a:cs typeface="Roboto Slab"/>
              <a:sym typeface="Roboto Slab"/>
            </a:endParaRPr>
          </a:p>
        </p:txBody>
      </p:sp>
      <p:pic>
        <p:nvPicPr>
          <p:cNvPr id="339" name="Google Shape;339;p23"/>
          <p:cNvPicPr preferRelativeResize="0"/>
          <p:nvPr/>
        </p:nvPicPr>
        <p:blipFill>
          <a:blip r:embed="rId3">
            <a:alphaModFix/>
          </a:blip>
          <a:stretch>
            <a:fillRect/>
          </a:stretch>
        </p:blipFill>
        <p:spPr>
          <a:xfrm>
            <a:off x="2589100" y="1597875"/>
            <a:ext cx="3965802" cy="3240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051925" y="1437800"/>
            <a:ext cx="5893200" cy="24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5020">
                <a:latin typeface="Roboto Slab"/>
                <a:ea typeface="Roboto Slab"/>
                <a:cs typeface="Roboto Slab"/>
                <a:sym typeface="Roboto Slab"/>
              </a:rPr>
              <a:t>Let’s Take a Peak</a:t>
            </a:r>
            <a:endParaRPr sz="502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body" idx="1"/>
          </p:nvPr>
        </p:nvSpPr>
        <p:spPr>
          <a:xfrm>
            <a:off x="4688225" y="1929150"/>
            <a:ext cx="4246500" cy="2249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a:latin typeface="Roboto Slab"/>
                <a:ea typeface="Roboto Slab"/>
                <a:cs typeface="Roboto Slab"/>
                <a:sym typeface="Roboto Slab"/>
              </a:rPr>
              <a:t>PC and Console are the most profitable platforms each generating an average of  $71,000 per game in 2024.</a:t>
            </a:r>
            <a:endParaRPr sz="2000">
              <a:latin typeface="Roboto Slab"/>
              <a:ea typeface="Roboto Slab"/>
              <a:cs typeface="Roboto Slab"/>
              <a:sym typeface="Roboto Slab"/>
            </a:endParaRPr>
          </a:p>
          <a:p>
            <a:pPr marL="0" lvl="0" indent="0" algn="l" rtl="0">
              <a:spcBef>
                <a:spcPts val="1200"/>
              </a:spcBef>
              <a:spcAft>
                <a:spcPts val="1200"/>
              </a:spcAft>
              <a:buNone/>
            </a:pPr>
            <a:r>
              <a:rPr lang="en" sz="2000">
                <a:latin typeface="Roboto Slab"/>
                <a:ea typeface="Roboto Slab"/>
                <a:cs typeface="Roboto Slab"/>
                <a:sym typeface="Roboto Slab"/>
              </a:rPr>
              <a:t>Mobile being the least profitable at roughly $69,000.</a:t>
            </a:r>
            <a:endParaRPr sz="2000">
              <a:latin typeface="Roboto Slab"/>
              <a:ea typeface="Roboto Slab"/>
              <a:cs typeface="Roboto Slab"/>
              <a:sym typeface="Roboto Slab"/>
            </a:endParaRPr>
          </a:p>
        </p:txBody>
      </p:sp>
      <p:sp>
        <p:nvSpPr>
          <p:cNvPr id="350" name="Google Shape;35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Which platforms and genres within gaming are the most profitable?</a:t>
            </a:r>
            <a:endParaRPr sz="2600">
              <a:latin typeface="Roboto Slab"/>
              <a:ea typeface="Roboto Slab"/>
              <a:cs typeface="Roboto Slab"/>
              <a:sym typeface="Roboto Slab"/>
            </a:endParaRPr>
          </a:p>
        </p:txBody>
      </p:sp>
      <p:pic>
        <p:nvPicPr>
          <p:cNvPr id="351" name="Google Shape;351;p25"/>
          <p:cNvPicPr preferRelativeResize="0"/>
          <p:nvPr/>
        </p:nvPicPr>
        <p:blipFill>
          <a:blip r:embed="rId3">
            <a:alphaModFix/>
          </a:blip>
          <a:stretch>
            <a:fillRect/>
          </a:stretch>
        </p:blipFill>
        <p:spPr>
          <a:xfrm>
            <a:off x="588275" y="1597875"/>
            <a:ext cx="3864061"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Which platforms and genres within gaming are the most profitable?</a:t>
            </a:r>
            <a:endParaRPr sz="2600">
              <a:latin typeface="Roboto Slab"/>
              <a:ea typeface="Roboto Slab"/>
              <a:cs typeface="Roboto Slab"/>
              <a:sym typeface="Roboto Slab"/>
            </a:endParaRPr>
          </a:p>
        </p:txBody>
      </p:sp>
      <p:sp>
        <p:nvSpPr>
          <p:cNvPr id="357" name="Google Shape;357;p26"/>
          <p:cNvSpPr txBox="1">
            <a:spLocks noGrp="1"/>
          </p:cNvSpPr>
          <p:nvPr>
            <p:ph type="body" idx="1"/>
          </p:nvPr>
        </p:nvSpPr>
        <p:spPr>
          <a:xfrm>
            <a:off x="581600" y="2103475"/>
            <a:ext cx="3857400" cy="160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Adventure is the leading genre in profitability in 2024 generating an average of $71,500 per game in revenue. </a:t>
            </a:r>
            <a:endParaRPr sz="2000">
              <a:latin typeface="Roboto Slab"/>
              <a:ea typeface="Roboto Slab"/>
              <a:cs typeface="Roboto Slab"/>
              <a:sym typeface="Roboto Slab"/>
            </a:endParaRPr>
          </a:p>
        </p:txBody>
      </p:sp>
      <p:pic>
        <p:nvPicPr>
          <p:cNvPr id="358" name="Google Shape;358;p26"/>
          <p:cNvPicPr preferRelativeResize="0"/>
          <p:nvPr/>
        </p:nvPicPr>
        <p:blipFill>
          <a:blip r:embed="rId3">
            <a:alphaModFix/>
          </a:blip>
          <a:stretch>
            <a:fillRect/>
          </a:stretch>
        </p:blipFill>
        <p:spPr>
          <a:xfrm>
            <a:off x="4613350" y="1597875"/>
            <a:ext cx="3720947"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body" idx="1"/>
          </p:nvPr>
        </p:nvSpPr>
        <p:spPr>
          <a:xfrm>
            <a:off x="5253900" y="1807100"/>
            <a:ext cx="3890100" cy="2424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2000">
                <a:latin typeface="Roboto Slab"/>
                <a:ea typeface="Roboto Slab"/>
                <a:cs typeface="Roboto Slab"/>
                <a:sym typeface="Roboto Slab"/>
              </a:rPr>
              <a:t>Most popular games on each platform by average revenue:</a:t>
            </a:r>
            <a:endParaRPr sz="2000">
              <a:latin typeface="Roboto Slab"/>
              <a:ea typeface="Roboto Slab"/>
              <a:cs typeface="Roboto Slab"/>
              <a:sym typeface="Roboto Slab"/>
            </a:endParaRPr>
          </a:p>
          <a:p>
            <a:pPr marL="0" lvl="0" indent="0" algn="ctr" rtl="0">
              <a:spcBef>
                <a:spcPts val="1200"/>
              </a:spcBef>
              <a:spcAft>
                <a:spcPts val="0"/>
              </a:spcAft>
              <a:buNone/>
            </a:pPr>
            <a:r>
              <a:rPr lang="en" sz="2000">
                <a:latin typeface="Roboto Slab"/>
                <a:ea typeface="Roboto Slab"/>
                <a:cs typeface="Roboto Slab"/>
                <a:sym typeface="Roboto Slab"/>
              </a:rPr>
              <a:t>Console - FPS - $73,500</a:t>
            </a:r>
            <a:endParaRPr sz="2000">
              <a:latin typeface="Roboto Slab"/>
              <a:ea typeface="Roboto Slab"/>
              <a:cs typeface="Roboto Slab"/>
              <a:sym typeface="Roboto Slab"/>
            </a:endParaRPr>
          </a:p>
          <a:p>
            <a:pPr marL="0" lvl="0" indent="0" algn="ctr" rtl="0">
              <a:spcBef>
                <a:spcPts val="1200"/>
              </a:spcBef>
              <a:spcAft>
                <a:spcPts val="0"/>
              </a:spcAft>
              <a:buNone/>
            </a:pPr>
            <a:r>
              <a:rPr lang="en" sz="2000">
                <a:latin typeface="Roboto Slab"/>
                <a:ea typeface="Roboto Slab"/>
                <a:cs typeface="Roboto Slab"/>
                <a:sym typeface="Roboto Slab"/>
              </a:rPr>
              <a:t>Mobile - Adventure - $74,000</a:t>
            </a:r>
            <a:endParaRPr sz="2000">
              <a:latin typeface="Roboto Slab"/>
              <a:ea typeface="Roboto Slab"/>
              <a:cs typeface="Roboto Slab"/>
              <a:sym typeface="Roboto Slab"/>
            </a:endParaRPr>
          </a:p>
          <a:p>
            <a:pPr marL="0" lvl="0" indent="0" algn="ctr" rtl="0">
              <a:spcBef>
                <a:spcPts val="1200"/>
              </a:spcBef>
              <a:spcAft>
                <a:spcPts val="0"/>
              </a:spcAft>
              <a:buNone/>
            </a:pPr>
            <a:r>
              <a:rPr lang="en" sz="2000">
                <a:latin typeface="Roboto Slab"/>
                <a:ea typeface="Roboto Slab"/>
                <a:cs typeface="Roboto Slab"/>
                <a:sym typeface="Roboto Slab"/>
              </a:rPr>
              <a:t>PC - RPG - $74,000</a:t>
            </a:r>
            <a:endParaRPr sz="2000">
              <a:latin typeface="Roboto Slab"/>
              <a:ea typeface="Roboto Slab"/>
              <a:cs typeface="Roboto Slab"/>
              <a:sym typeface="Roboto Slab"/>
            </a:endParaRPr>
          </a:p>
          <a:p>
            <a:pPr marL="0" lvl="0" indent="0" algn="ctr" rtl="0">
              <a:spcBef>
                <a:spcPts val="1200"/>
              </a:spcBef>
              <a:spcAft>
                <a:spcPts val="1200"/>
              </a:spcAft>
              <a:buNone/>
            </a:pPr>
            <a:r>
              <a:rPr lang="en" sz="2000">
                <a:latin typeface="Roboto Slab"/>
                <a:ea typeface="Roboto Slab"/>
                <a:cs typeface="Roboto Slab"/>
                <a:sym typeface="Roboto Slab"/>
              </a:rPr>
              <a:t>VR - Adventure - $72,500</a:t>
            </a:r>
            <a:endParaRPr sz="2000">
              <a:latin typeface="Roboto Slab"/>
              <a:ea typeface="Roboto Slab"/>
              <a:cs typeface="Roboto Slab"/>
              <a:sym typeface="Roboto Slab"/>
            </a:endParaRPr>
          </a:p>
        </p:txBody>
      </p:sp>
      <p:sp>
        <p:nvSpPr>
          <p:cNvPr id="364" name="Google Shape;364;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Which platforms and genres within gaming are the most profitable?</a:t>
            </a:r>
            <a:endParaRPr sz="2600">
              <a:latin typeface="Roboto Slab"/>
              <a:ea typeface="Roboto Slab"/>
              <a:cs typeface="Roboto Slab"/>
              <a:sym typeface="Roboto Slab"/>
            </a:endParaRPr>
          </a:p>
        </p:txBody>
      </p:sp>
      <p:pic>
        <p:nvPicPr>
          <p:cNvPr id="365" name="Google Shape;365;p27"/>
          <p:cNvPicPr preferRelativeResize="0"/>
          <p:nvPr/>
        </p:nvPicPr>
        <p:blipFill>
          <a:blip r:embed="rId3">
            <a:alphaModFix/>
          </a:blip>
          <a:stretch>
            <a:fillRect/>
          </a:stretch>
        </p:blipFill>
        <p:spPr>
          <a:xfrm>
            <a:off x="553425" y="1597875"/>
            <a:ext cx="4618018"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What time of year is best to release games?</a:t>
            </a:r>
            <a:endParaRPr sz="2600">
              <a:latin typeface="Roboto Slab"/>
              <a:ea typeface="Roboto Slab"/>
              <a:cs typeface="Roboto Slab"/>
              <a:sym typeface="Roboto Slab"/>
            </a:endParaRPr>
          </a:p>
        </p:txBody>
      </p:sp>
      <p:sp>
        <p:nvSpPr>
          <p:cNvPr id="371" name="Google Shape;371;p28"/>
          <p:cNvSpPr txBox="1">
            <a:spLocks noGrp="1"/>
          </p:cNvSpPr>
          <p:nvPr>
            <p:ph type="body" idx="1"/>
          </p:nvPr>
        </p:nvSpPr>
        <p:spPr>
          <a:xfrm>
            <a:off x="873600" y="2137138"/>
            <a:ext cx="3246900" cy="1639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The best month for releasing a game is August, with April at a close second. </a:t>
            </a:r>
            <a:endParaRPr sz="2000">
              <a:latin typeface="Roboto Slab"/>
              <a:ea typeface="Roboto Slab"/>
              <a:cs typeface="Roboto Slab"/>
              <a:sym typeface="Roboto Slab"/>
            </a:endParaRPr>
          </a:p>
        </p:txBody>
      </p:sp>
      <p:pic>
        <p:nvPicPr>
          <p:cNvPr id="372" name="Google Shape;372;p28"/>
          <p:cNvPicPr preferRelativeResize="0"/>
          <p:nvPr/>
        </p:nvPicPr>
        <p:blipFill>
          <a:blip r:embed="rId3">
            <a:alphaModFix/>
          </a:blip>
          <a:stretch>
            <a:fillRect/>
          </a:stretch>
        </p:blipFill>
        <p:spPr>
          <a:xfrm>
            <a:off x="4120500" y="1597875"/>
            <a:ext cx="4213788"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18175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600">
              <a:latin typeface="Roboto Slab"/>
              <a:ea typeface="Roboto Slab"/>
              <a:cs typeface="Roboto Slab"/>
              <a:sym typeface="Roboto Slab"/>
            </a:endParaRPr>
          </a:p>
          <a:p>
            <a:pPr marL="457200" lvl="0" indent="0" algn="l" rtl="0">
              <a:spcBef>
                <a:spcPts val="0"/>
              </a:spcBef>
              <a:spcAft>
                <a:spcPts val="0"/>
              </a:spcAft>
              <a:buNone/>
            </a:pPr>
            <a:endParaRPr sz="2600">
              <a:latin typeface="Roboto Slab"/>
              <a:ea typeface="Roboto Slab"/>
              <a:cs typeface="Roboto Slab"/>
              <a:sym typeface="Roboto Slab"/>
            </a:endParaRPr>
          </a:p>
        </p:txBody>
      </p:sp>
      <p:sp>
        <p:nvSpPr>
          <p:cNvPr id="378" name="Google Shape;378;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What time of year is best to release games?</a:t>
            </a:r>
            <a:endParaRPr sz="2600">
              <a:latin typeface="Roboto Slab"/>
              <a:ea typeface="Roboto Slab"/>
              <a:cs typeface="Roboto Slab"/>
              <a:sym typeface="Roboto Slab"/>
            </a:endParaRPr>
          </a:p>
        </p:txBody>
      </p:sp>
      <p:sp>
        <p:nvSpPr>
          <p:cNvPr id="379" name="Google Shape;379;p29"/>
          <p:cNvSpPr txBox="1">
            <a:spLocks noGrp="1"/>
          </p:cNvSpPr>
          <p:nvPr>
            <p:ph type="body" idx="1"/>
          </p:nvPr>
        </p:nvSpPr>
        <p:spPr>
          <a:xfrm>
            <a:off x="5253925" y="2259138"/>
            <a:ext cx="3698400" cy="1569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Stream viewership is highest in September and December with an average of 62,000 viewers per game. </a:t>
            </a:r>
            <a:endParaRPr sz="2000">
              <a:latin typeface="Roboto Slab"/>
              <a:ea typeface="Roboto Slab"/>
              <a:cs typeface="Roboto Slab"/>
              <a:sym typeface="Roboto Slab"/>
            </a:endParaRPr>
          </a:p>
        </p:txBody>
      </p:sp>
      <p:pic>
        <p:nvPicPr>
          <p:cNvPr id="380" name="Google Shape;380;p29"/>
          <p:cNvPicPr preferRelativeResize="0"/>
          <p:nvPr/>
        </p:nvPicPr>
        <p:blipFill>
          <a:blip r:embed="rId3">
            <a:alphaModFix/>
          </a:blip>
          <a:stretch>
            <a:fillRect/>
          </a:stretch>
        </p:blipFill>
        <p:spPr>
          <a:xfrm>
            <a:off x="576675" y="1597875"/>
            <a:ext cx="4213788"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How much impact does social media presence have on a game?</a:t>
            </a:r>
            <a:endParaRPr sz="2600">
              <a:latin typeface="Roboto Slab"/>
              <a:ea typeface="Roboto Slab"/>
              <a:cs typeface="Roboto Slab"/>
              <a:sym typeface="Roboto Slab"/>
            </a:endParaRPr>
          </a:p>
        </p:txBody>
      </p:sp>
      <p:sp>
        <p:nvSpPr>
          <p:cNvPr id="386" name="Google Shape;386;p30"/>
          <p:cNvSpPr txBox="1">
            <a:spLocks noGrp="1"/>
          </p:cNvSpPr>
          <p:nvPr>
            <p:ph type="body" idx="1"/>
          </p:nvPr>
        </p:nvSpPr>
        <p:spPr>
          <a:xfrm>
            <a:off x="589475" y="2293988"/>
            <a:ext cx="3698400" cy="1569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There is an unexpected drop in revenue once social media mentions hit the 5K range, and spike again at 8K.</a:t>
            </a:r>
            <a:endParaRPr sz="2000">
              <a:latin typeface="Roboto Slab"/>
              <a:ea typeface="Roboto Slab"/>
              <a:cs typeface="Roboto Slab"/>
              <a:sym typeface="Roboto Slab"/>
            </a:endParaRPr>
          </a:p>
        </p:txBody>
      </p:sp>
      <p:pic>
        <p:nvPicPr>
          <p:cNvPr id="387" name="Google Shape;387;p30"/>
          <p:cNvPicPr preferRelativeResize="0"/>
          <p:nvPr/>
        </p:nvPicPr>
        <p:blipFill>
          <a:blip r:embed="rId3">
            <a:alphaModFix/>
          </a:blip>
          <a:stretch>
            <a:fillRect/>
          </a:stretch>
        </p:blipFill>
        <p:spPr>
          <a:xfrm>
            <a:off x="4462225" y="1597875"/>
            <a:ext cx="3872070" cy="324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How much impact does social media presence have on a game?</a:t>
            </a:r>
            <a:endParaRPr sz="2600">
              <a:latin typeface="Roboto Slab"/>
              <a:ea typeface="Roboto Slab"/>
              <a:cs typeface="Roboto Slab"/>
              <a:sym typeface="Roboto Slab"/>
            </a:endParaRPr>
          </a:p>
        </p:txBody>
      </p:sp>
      <p:sp>
        <p:nvSpPr>
          <p:cNvPr id="393" name="Google Shape;393;p31"/>
          <p:cNvSpPr txBox="1">
            <a:spLocks noGrp="1"/>
          </p:cNvSpPr>
          <p:nvPr>
            <p:ph type="body" idx="1"/>
          </p:nvPr>
        </p:nvSpPr>
        <p:spPr>
          <a:xfrm>
            <a:off x="5009825" y="1998900"/>
            <a:ext cx="3698400" cy="195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New player registrations hit a peak at an average of 12,250 per game when social media mentions are in the 7k range.</a:t>
            </a:r>
            <a:endParaRPr sz="2000">
              <a:latin typeface="Roboto Slab"/>
              <a:ea typeface="Roboto Slab"/>
              <a:cs typeface="Roboto Slab"/>
              <a:sym typeface="Roboto Slab"/>
            </a:endParaRPr>
          </a:p>
        </p:txBody>
      </p:sp>
      <p:pic>
        <p:nvPicPr>
          <p:cNvPr id="394" name="Google Shape;394;p31"/>
          <p:cNvPicPr preferRelativeResize="0"/>
          <p:nvPr/>
        </p:nvPicPr>
        <p:blipFill>
          <a:blip r:embed="rId3">
            <a:alphaModFix/>
          </a:blip>
          <a:stretch>
            <a:fillRect/>
          </a:stretch>
        </p:blipFill>
        <p:spPr>
          <a:xfrm>
            <a:off x="570850" y="1597875"/>
            <a:ext cx="3872070" cy="324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latin typeface="Roboto Slab"/>
                <a:ea typeface="Roboto Slab"/>
                <a:cs typeface="Roboto Slab"/>
                <a:sym typeface="Roboto Slab"/>
              </a:rPr>
              <a:t>Analyzing Gaming Trends in 2024</a:t>
            </a:r>
            <a:endParaRPr sz="3500">
              <a:latin typeface="Roboto Slab"/>
              <a:ea typeface="Roboto Slab"/>
              <a:cs typeface="Roboto Slab"/>
              <a:sym typeface="Roboto Slab"/>
            </a:endParaRPr>
          </a:p>
        </p:txBody>
      </p:sp>
      <p:sp>
        <p:nvSpPr>
          <p:cNvPr id="284" name="Google Shape;284;p14"/>
          <p:cNvSpPr txBox="1">
            <a:spLocks noGrp="1"/>
          </p:cNvSpPr>
          <p:nvPr>
            <p:ph type="body" idx="1"/>
          </p:nvPr>
        </p:nvSpPr>
        <p:spPr>
          <a:xfrm>
            <a:off x="1056750" y="15978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400">
                <a:solidFill>
                  <a:schemeClr val="dk1"/>
                </a:solidFill>
                <a:latin typeface="Roboto Slab"/>
                <a:ea typeface="Roboto Slab"/>
                <a:cs typeface="Roboto Slab"/>
                <a:sym typeface="Roboto Slab"/>
              </a:rPr>
              <a:t>Using the dataset Gaming Trends 2024 from Kaggle we compared factors involving revenue, game specs, and social media influence through correlation, comparison, and statistical analysis to better understand how to achieve success in the gaming industry.</a:t>
            </a:r>
            <a:endParaRPr sz="2400">
              <a:solidFill>
                <a:schemeClr val="dk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What effect does the streaming industry have on the success of a game?</a:t>
            </a:r>
            <a:endParaRPr sz="2600">
              <a:latin typeface="Roboto Slab"/>
              <a:ea typeface="Roboto Slab"/>
              <a:cs typeface="Roboto Slab"/>
              <a:sym typeface="Roboto Slab"/>
            </a:endParaRPr>
          </a:p>
        </p:txBody>
      </p:sp>
      <p:sp>
        <p:nvSpPr>
          <p:cNvPr id="400" name="Google Shape;400;p32"/>
          <p:cNvSpPr txBox="1">
            <a:spLocks noGrp="1"/>
          </p:cNvSpPr>
          <p:nvPr>
            <p:ph type="body" idx="1"/>
          </p:nvPr>
        </p:nvSpPr>
        <p:spPr>
          <a:xfrm>
            <a:off x="577200" y="2260425"/>
            <a:ext cx="3246900" cy="160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Influencer endorsements have a significant effect on revenue as well as stream viewership.</a:t>
            </a:r>
            <a:endParaRPr sz="2000">
              <a:latin typeface="Roboto Slab"/>
              <a:ea typeface="Roboto Slab"/>
              <a:cs typeface="Roboto Slab"/>
              <a:sym typeface="Roboto Slab"/>
            </a:endParaRPr>
          </a:p>
        </p:txBody>
      </p:sp>
      <p:pic>
        <p:nvPicPr>
          <p:cNvPr id="401" name="Google Shape;401;p32"/>
          <p:cNvPicPr preferRelativeResize="0"/>
          <p:nvPr/>
        </p:nvPicPr>
        <p:blipFill>
          <a:blip r:embed="rId3">
            <a:alphaModFix/>
          </a:blip>
          <a:stretch>
            <a:fillRect/>
          </a:stretch>
        </p:blipFill>
        <p:spPr>
          <a:xfrm>
            <a:off x="3948800" y="1597875"/>
            <a:ext cx="4385488"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What effect does the streaming industry have on the success of a game?</a:t>
            </a:r>
            <a:endParaRPr sz="2600">
              <a:latin typeface="Roboto Slab"/>
              <a:ea typeface="Roboto Slab"/>
              <a:cs typeface="Roboto Slab"/>
              <a:sym typeface="Roboto Slab"/>
            </a:endParaRPr>
          </a:p>
        </p:txBody>
      </p:sp>
      <p:sp>
        <p:nvSpPr>
          <p:cNvPr id="407" name="Google Shape;407;p33"/>
          <p:cNvSpPr txBox="1">
            <a:spLocks noGrp="1"/>
          </p:cNvSpPr>
          <p:nvPr>
            <p:ph type="body" idx="1"/>
          </p:nvPr>
        </p:nvSpPr>
        <p:spPr>
          <a:xfrm>
            <a:off x="5097000" y="2260425"/>
            <a:ext cx="3698400" cy="1709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Roboto Slab"/>
                <a:ea typeface="Roboto Slab"/>
                <a:cs typeface="Roboto Slab"/>
                <a:sym typeface="Roboto Slab"/>
              </a:rPr>
              <a:t>Daily Active Users significantly increase once stream viewership surpasses 100K viewers.</a:t>
            </a:r>
            <a:endParaRPr sz="2000">
              <a:latin typeface="Roboto Slab"/>
              <a:ea typeface="Roboto Slab"/>
              <a:cs typeface="Roboto Slab"/>
              <a:sym typeface="Roboto Slab"/>
            </a:endParaRPr>
          </a:p>
        </p:txBody>
      </p:sp>
      <p:pic>
        <p:nvPicPr>
          <p:cNvPr id="408" name="Google Shape;408;p33"/>
          <p:cNvPicPr preferRelativeResize="0"/>
          <p:nvPr/>
        </p:nvPicPr>
        <p:blipFill>
          <a:blip r:embed="rId3">
            <a:alphaModFix/>
          </a:blip>
          <a:stretch>
            <a:fillRect/>
          </a:stretch>
        </p:blipFill>
        <p:spPr>
          <a:xfrm>
            <a:off x="559950" y="1597875"/>
            <a:ext cx="4449875" cy="324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4"/>
          <p:cNvSpPr txBox="1">
            <a:spLocks noGrp="1"/>
          </p:cNvSpPr>
          <p:nvPr>
            <p:ph type="title"/>
          </p:nvPr>
        </p:nvSpPr>
        <p:spPr>
          <a:xfrm>
            <a:off x="2740650" y="1333200"/>
            <a:ext cx="3662700" cy="24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5020">
                <a:latin typeface="Roboto Slab"/>
                <a:ea typeface="Roboto Slab"/>
                <a:cs typeface="Roboto Slab"/>
                <a:sym typeface="Roboto Slab"/>
              </a:rPr>
              <a:t>Summary</a:t>
            </a:r>
            <a:endParaRPr sz="502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Roboto Slab"/>
                <a:ea typeface="Roboto Slab"/>
                <a:cs typeface="Roboto Slab"/>
                <a:sym typeface="Roboto Slab"/>
              </a:rPr>
              <a:t>Summary of Findings</a:t>
            </a:r>
            <a:endParaRPr sz="3500">
              <a:latin typeface="Roboto Slab"/>
              <a:ea typeface="Roboto Slab"/>
              <a:cs typeface="Roboto Slab"/>
              <a:sym typeface="Roboto Slab"/>
            </a:endParaRPr>
          </a:p>
        </p:txBody>
      </p:sp>
      <p:sp>
        <p:nvSpPr>
          <p:cNvPr id="419" name="Google Shape;419;p35"/>
          <p:cNvSpPr txBox="1">
            <a:spLocks noGrp="1"/>
          </p:cNvSpPr>
          <p:nvPr>
            <p:ph type="body" idx="1"/>
          </p:nvPr>
        </p:nvSpPr>
        <p:spPr>
          <a:xfrm>
            <a:off x="477375" y="1597875"/>
            <a:ext cx="42603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a:latin typeface="Roboto Slab"/>
                <a:ea typeface="Roboto Slab"/>
                <a:cs typeface="Roboto Slab"/>
                <a:sym typeface="Roboto Slab"/>
              </a:rPr>
              <a:t>1.	Most Profitable Platforms &amp; Genres</a:t>
            </a:r>
            <a:endParaRPr sz="2000" b="1">
              <a:latin typeface="Roboto Slab"/>
              <a:ea typeface="Roboto Slab"/>
              <a:cs typeface="Roboto Slab"/>
              <a:sym typeface="Roboto Slab"/>
            </a:endParaRPr>
          </a:p>
          <a:p>
            <a:pPr marL="457200" lvl="0" indent="-346075" algn="l" rtl="0">
              <a:spcBef>
                <a:spcPts val="120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Console &amp; PC</a:t>
            </a:r>
            <a:endParaRPr sz="2000">
              <a:solidFill>
                <a:schemeClr val="dk1"/>
              </a:solidFill>
              <a:latin typeface="Roboto Slab"/>
              <a:ea typeface="Roboto Slab"/>
              <a:cs typeface="Roboto Slab"/>
              <a:sym typeface="Roboto Slab"/>
            </a:endParaRPr>
          </a:p>
          <a:p>
            <a:pPr marL="457200" lvl="0" indent="-346075" algn="l" rtl="0">
              <a:spcBef>
                <a:spcPts val="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Adventure </a:t>
            </a:r>
            <a:endParaRPr sz="2000">
              <a:solidFill>
                <a:schemeClr val="dk1"/>
              </a:solidFill>
              <a:latin typeface="Roboto Slab"/>
              <a:ea typeface="Roboto Slab"/>
              <a:cs typeface="Roboto Slab"/>
              <a:sym typeface="Roboto Slab"/>
            </a:endParaRPr>
          </a:p>
          <a:p>
            <a:pPr marL="0" lvl="0" indent="0" algn="l" rtl="0">
              <a:spcBef>
                <a:spcPts val="1200"/>
              </a:spcBef>
              <a:spcAft>
                <a:spcPts val="0"/>
              </a:spcAft>
              <a:buNone/>
            </a:pPr>
            <a:r>
              <a:rPr lang="en" sz="2000" b="1">
                <a:latin typeface="Roboto Slab"/>
                <a:ea typeface="Roboto Slab"/>
                <a:cs typeface="Roboto Slab"/>
                <a:sym typeface="Roboto Slab"/>
              </a:rPr>
              <a:t>3.	Social Media Impacts</a:t>
            </a:r>
            <a:endParaRPr sz="2000" b="1">
              <a:latin typeface="Roboto Slab"/>
              <a:ea typeface="Roboto Slab"/>
              <a:cs typeface="Roboto Slab"/>
              <a:sym typeface="Roboto Slab"/>
            </a:endParaRPr>
          </a:p>
          <a:p>
            <a:pPr marL="457200" lvl="0" indent="-346075" algn="l" rtl="0">
              <a:spcBef>
                <a:spcPts val="120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Social media mentions brings significant amount of new player registrations, but is risky</a:t>
            </a:r>
            <a:endParaRPr sz="2000">
              <a:solidFill>
                <a:schemeClr val="dk1"/>
              </a:solidFill>
              <a:latin typeface="Roboto Slab"/>
              <a:ea typeface="Roboto Slab"/>
              <a:cs typeface="Roboto Slab"/>
              <a:sym typeface="Roboto Slab"/>
            </a:endParaRPr>
          </a:p>
          <a:p>
            <a:pPr marL="0" lvl="0" indent="0" algn="l" rtl="0">
              <a:spcBef>
                <a:spcPts val="1200"/>
              </a:spcBef>
              <a:spcAft>
                <a:spcPts val="1200"/>
              </a:spcAft>
              <a:buNone/>
            </a:pPr>
            <a:endParaRPr/>
          </a:p>
        </p:txBody>
      </p:sp>
      <p:sp>
        <p:nvSpPr>
          <p:cNvPr id="420" name="Google Shape;420;p35"/>
          <p:cNvSpPr txBox="1">
            <a:spLocks noGrp="1"/>
          </p:cNvSpPr>
          <p:nvPr>
            <p:ph type="body" idx="1"/>
          </p:nvPr>
        </p:nvSpPr>
        <p:spPr>
          <a:xfrm>
            <a:off x="4788150" y="1597875"/>
            <a:ext cx="42603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a:latin typeface="Roboto Slab"/>
                <a:ea typeface="Roboto Slab"/>
                <a:cs typeface="Roboto Slab"/>
                <a:sym typeface="Roboto Slab"/>
              </a:rPr>
              <a:t>2.	Best Time</a:t>
            </a:r>
            <a:endParaRPr sz="2000" b="1">
              <a:latin typeface="Roboto Slab"/>
              <a:ea typeface="Roboto Slab"/>
              <a:cs typeface="Roboto Slab"/>
              <a:sym typeface="Roboto Slab"/>
            </a:endParaRPr>
          </a:p>
          <a:p>
            <a:pPr marL="457200" lvl="0" indent="-346075" algn="l" rtl="0">
              <a:spcBef>
                <a:spcPts val="120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Release: August &amp; April and 4th quarter</a:t>
            </a:r>
            <a:endParaRPr sz="2000">
              <a:solidFill>
                <a:schemeClr val="dk1"/>
              </a:solidFill>
              <a:latin typeface="Roboto Slab"/>
              <a:ea typeface="Roboto Slab"/>
              <a:cs typeface="Roboto Slab"/>
              <a:sym typeface="Roboto Slab"/>
            </a:endParaRPr>
          </a:p>
          <a:p>
            <a:pPr marL="457200" lvl="0" indent="-346075" algn="l" rtl="0">
              <a:spcBef>
                <a:spcPts val="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Stream Viewership:  September</a:t>
            </a:r>
            <a:endParaRPr sz="2000">
              <a:solidFill>
                <a:schemeClr val="dk1"/>
              </a:solidFill>
              <a:latin typeface="Roboto Slab"/>
              <a:ea typeface="Roboto Slab"/>
              <a:cs typeface="Roboto Slab"/>
              <a:sym typeface="Roboto Slab"/>
            </a:endParaRPr>
          </a:p>
          <a:p>
            <a:pPr marL="0" lvl="0" indent="0" algn="l" rtl="0">
              <a:spcBef>
                <a:spcPts val="1200"/>
              </a:spcBef>
              <a:spcAft>
                <a:spcPts val="0"/>
              </a:spcAft>
              <a:buNone/>
            </a:pPr>
            <a:r>
              <a:rPr lang="en" sz="2000" b="1">
                <a:latin typeface="Roboto Slab"/>
                <a:ea typeface="Roboto Slab"/>
                <a:cs typeface="Roboto Slab"/>
                <a:sym typeface="Roboto Slab"/>
              </a:rPr>
              <a:t>4.	Streaming Industry Effects</a:t>
            </a:r>
            <a:endParaRPr sz="2000" b="1">
              <a:latin typeface="Roboto Slab"/>
              <a:ea typeface="Roboto Slab"/>
              <a:cs typeface="Roboto Slab"/>
              <a:sym typeface="Roboto Slab"/>
            </a:endParaRPr>
          </a:p>
          <a:p>
            <a:pPr marL="457200" lvl="0" indent="-346075" algn="l" rtl="0">
              <a:spcBef>
                <a:spcPts val="120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Positive impact from influencer endorsements</a:t>
            </a:r>
            <a:endParaRPr sz="2000">
              <a:solidFill>
                <a:schemeClr val="dk1"/>
              </a:solidFill>
              <a:latin typeface="Roboto Slab"/>
              <a:ea typeface="Roboto Slab"/>
              <a:cs typeface="Roboto Slab"/>
              <a:sym typeface="Roboto Slab"/>
            </a:endParaRPr>
          </a:p>
          <a:p>
            <a:pPr marL="457200" lvl="0" indent="-346075" algn="l" rtl="0">
              <a:spcBef>
                <a:spcPts val="0"/>
              </a:spcBef>
              <a:spcAft>
                <a:spcPts val="0"/>
              </a:spcAft>
              <a:buClr>
                <a:schemeClr val="dk1"/>
              </a:buClr>
              <a:buSzPct val="100000"/>
              <a:buFont typeface="Roboto Slab"/>
              <a:buChar char="●"/>
            </a:pPr>
            <a:r>
              <a:rPr lang="en" sz="2000">
                <a:solidFill>
                  <a:schemeClr val="dk1"/>
                </a:solidFill>
                <a:latin typeface="Roboto Slab"/>
                <a:ea typeface="Roboto Slab"/>
                <a:cs typeface="Roboto Slab"/>
                <a:sym typeface="Roboto Slab"/>
              </a:rPr>
              <a:t>Streaming increases DAU</a:t>
            </a:r>
            <a:endParaRPr sz="2000">
              <a:solidFill>
                <a:schemeClr val="dk1"/>
              </a:solidFill>
              <a:latin typeface="Roboto Slab"/>
              <a:ea typeface="Roboto Slab"/>
              <a:cs typeface="Roboto Slab"/>
              <a:sym typeface="Roboto Slab"/>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6"/>
          <p:cNvSpPr txBox="1">
            <a:spLocks noGrp="1"/>
          </p:cNvSpPr>
          <p:nvPr>
            <p:ph type="title" idx="4294967295"/>
          </p:nvPr>
        </p:nvSpPr>
        <p:spPr>
          <a:xfrm>
            <a:off x="2235600" y="1272750"/>
            <a:ext cx="4672800" cy="2598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500">
                <a:latin typeface="Roboto Slab"/>
                <a:ea typeface="Roboto Slab"/>
                <a:cs typeface="Roboto Slab"/>
                <a:sym typeface="Roboto Slab"/>
              </a:rPr>
              <a:t>Thank You!</a:t>
            </a:r>
            <a:endParaRPr sz="55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Roboto Slab"/>
                <a:ea typeface="Roboto Slab"/>
                <a:cs typeface="Roboto Slab"/>
                <a:sym typeface="Roboto Slab"/>
              </a:rPr>
              <a:t>Data Source</a:t>
            </a:r>
            <a:endParaRPr sz="3500">
              <a:latin typeface="Roboto Slab"/>
              <a:ea typeface="Roboto Slab"/>
              <a:cs typeface="Roboto Slab"/>
              <a:sym typeface="Roboto Slab"/>
            </a:endParaRPr>
          </a:p>
        </p:txBody>
      </p:sp>
      <p:sp>
        <p:nvSpPr>
          <p:cNvPr id="290" name="Google Shape;290;p15"/>
          <p:cNvSpPr txBox="1">
            <a:spLocks noGrp="1"/>
          </p:cNvSpPr>
          <p:nvPr>
            <p:ph type="body" idx="1"/>
          </p:nvPr>
        </p:nvSpPr>
        <p:spPr>
          <a:xfrm>
            <a:off x="1056750" y="1964025"/>
            <a:ext cx="7030500" cy="2145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200">
                <a:latin typeface="Roboto Slab"/>
                <a:ea typeface="Roboto Slab"/>
                <a:cs typeface="Roboto Slab"/>
                <a:sym typeface="Roboto Slab"/>
              </a:rPr>
              <a:t>The Kaggle Gaming Trends 2024 dataset contains </a:t>
            </a:r>
            <a:r>
              <a:rPr lang="en" sz="2200" b="1">
                <a:latin typeface="Roboto Slab"/>
                <a:ea typeface="Roboto Slab"/>
                <a:cs typeface="Roboto Slab"/>
                <a:sym typeface="Roboto Slab"/>
              </a:rPr>
              <a:t>4,989 entries </a:t>
            </a:r>
            <a:r>
              <a:rPr lang="en" sz="2200">
                <a:latin typeface="Roboto Slab"/>
                <a:ea typeface="Roboto Slab"/>
                <a:cs typeface="Roboto Slab"/>
                <a:sym typeface="Roboto Slab"/>
              </a:rPr>
              <a:t>and </a:t>
            </a:r>
            <a:r>
              <a:rPr lang="en" sz="2200" b="1">
                <a:latin typeface="Roboto Slab"/>
                <a:ea typeface="Roboto Slab"/>
                <a:cs typeface="Roboto Slab"/>
                <a:sym typeface="Roboto Slab"/>
              </a:rPr>
              <a:t>11 columns </a:t>
            </a:r>
            <a:r>
              <a:rPr lang="en" sz="2200">
                <a:latin typeface="Roboto Slab"/>
                <a:ea typeface="Roboto Slab"/>
                <a:cs typeface="Roboto Slab"/>
                <a:sym typeface="Roboto Slab"/>
              </a:rPr>
              <a:t>related to gaming trends. We chose this for our project because it was small enough to run on our computers and gave valuable insight into answering our project goals.</a:t>
            </a:r>
            <a:endParaRPr sz="22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Roboto Slab"/>
                <a:ea typeface="Roboto Slab"/>
                <a:cs typeface="Roboto Slab"/>
                <a:sym typeface="Roboto Slab"/>
              </a:rPr>
              <a:t>Column Description</a:t>
            </a:r>
            <a:endParaRPr sz="3500">
              <a:latin typeface="Roboto Slab"/>
              <a:ea typeface="Roboto Slab"/>
              <a:cs typeface="Roboto Slab"/>
              <a:sym typeface="Roboto Slab"/>
            </a:endParaRPr>
          </a:p>
        </p:txBody>
      </p:sp>
      <p:sp>
        <p:nvSpPr>
          <p:cNvPr id="296" name="Google Shape;296;p16"/>
          <p:cNvSpPr txBox="1">
            <a:spLocks noGrp="1"/>
          </p:cNvSpPr>
          <p:nvPr>
            <p:ph type="body" idx="1"/>
          </p:nvPr>
        </p:nvSpPr>
        <p:spPr>
          <a:xfrm>
            <a:off x="895000" y="1597875"/>
            <a:ext cx="7636800" cy="3313200"/>
          </a:xfrm>
          <a:prstGeom prst="rect">
            <a:avLst/>
          </a:prstGeom>
        </p:spPr>
        <p:txBody>
          <a:bodyPr spcFirstLastPara="1" wrap="square" lIns="91425" tIns="91425" rIns="91425" bIns="91425" anchor="t" anchorCtr="0">
            <a:noAutofit/>
          </a:bodyPr>
          <a:lstStyle/>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Date</a:t>
            </a:r>
            <a:r>
              <a:rPr lang="en" sz="1750">
                <a:latin typeface="Roboto Slab"/>
                <a:ea typeface="Roboto Slab"/>
                <a:cs typeface="Roboto Slab"/>
                <a:sym typeface="Roboto Slab"/>
              </a:rPr>
              <a:t> - The date of data collection.</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Platform</a:t>
            </a:r>
            <a:r>
              <a:rPr lang="en" sz="1750">
                <a:latin typeface="Roboto Slab"/>
                <a:ea typeface="Roboto Slab"/>
                <a:cs typeface="Roboto Slab"/>
                <a:sym typeface="Roboto Slab"/>
              </a:rPr>
              <a:t> - Gaming platform (PC, Console, VR, Mobile, etc.).</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Daily Active Users (DAU)</a:t>
            </a:r>
            <a:r>
              <a:rPr lang="en" sz="1750">
                <a:latin typeface="Roboto Slab"/>
                <a:ea typeface="Roboto Slab"/>
                <a:cs typeface="Roboto Slab"/>
                <a:sym typeface="Roboto Slab"/>
              </a:rPr>
              <a:t> - Number of active users per day.</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New Registrations</a:t>
            </a:r>
            <a:r>
              <a:rPr lang="en" sz="1750">
                <a:latin typeface="Roboto Slab"/>
                <a:ea typeface="Roboto Slab"/>
                <a:cs typeface="Roboto Slab"/>
                <a:sym typeface="Roboto Slab"/>
              </a:rPr>
              <a:t> - New user registrations on that day.</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Session Duration (minutes)</a:t>
            </a:r>
            <a:r>
              <a:rPr lang="en" sz="1750">
                <a:latin typeface="Roboto Slab"/>
                <a:ea typeface="Roboto Slab"/>
                <a:cs typeface="Roboto Slab"/>
                <a:sym typeface="Roboto Slab"/>
              </a:rPr>
              <a:t> - Average session duration in minutes.</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In-game Purchases ($)</a:t>
            </a:r>
            <a:r>
              <a:rPr lang="en" sz="1750">
                <a:latin typeface="Roboto Slab"/>
                <a:ea typeface="Roboto Slab"/>
                <a:cs typeface="Roboto Slab"/>
                <a:sym typeface="Roboto Slab"/>
              </a:rPr>
              <a:t> - Revenue from in-game purchases.</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Social Media Mentions</a:t>
            </a:r>
            <a:r>
              <a:rPr lang="en" sz="1750">
                <a:latin typeface="Roboto Slab"/>
                <a:ea typeface="Roboto Slab"/>
                <a:cs typeface="Roboto Slab"/>
                <a:sym typeface="Roboto Slab"/>
              </a:rPr>
              <a:t> - Number of mentions on social media.</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Stream Viewership</a:t>
            </a:r>
            <a:r>
              <a:rPr lang="en" sz="1750">
                <a:latin typeface="Roboto Slab"/>
                <a:ea typeface="Roboto Slab"/>
                <a:cs typeface="Roboto Slab"/>
                <a:sym typeface="Roboto Slab"/>
              </a:rPr>
              <a:t> - Viewership numbers for streams.</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Revenue ($)</a:t>
            </a:r>
            <a:r>
              <a:rPr lang="en" sz="1750">
                <a:latin typeface="Roboto Slab"/>
                <a:ea typeface="Roboto Slab"/>
                <a:cs typeface="Roboto Slab"/>
                <a:sym typeface="Roboto Slab"/>
              </a:rPr>
              <a:t> - Total revenue generated.</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Top Genre</a:t>
            </a:r>
            <a:r>
              <a:rPr lang="en" sz="1750">
                <a:latin typeface="Roboto Slab"/>
                <a:ea typeface="Roboto Slab"/>
                <a:cs typeface="Roboto Slab"/>
                <a:sym typeface="Roboto Slab"/>
              </a:rPr>
              <a:t> - Leading game genre for the day.</a:t>
            </a:r>
            <a:endParaRPr sz="1750">
              <a:latin typeface="Roboto Slab"/>
              <a:ea typeface="Roboto Slab"/>
              <a:cs typeface="Roboto Slab"/>
              <a:sym typeface="Roboto Slab"/>
            </a:endParaRPr>
          </a:p>
          <a:p>
            <a:pPr marL="457200" lvl="0" indent="-339725" algn="l" rtl="0">
              <a:lnSpc>
                <a:spcPct val="95000"/>
              </a:lnSpc>
              <a:spcBef>
                <a:spcPts val="0"/>
              </a:spcBef>
              <a:spcAft>
                <a:spcPts val="0"/>
              </a:spcAft>
              <a:buSzPts val="1750"/>
              <a:buFont typeface="Roboto Slab"/>
              <a:buAutoNum type="arabicPeriod"/>
            </a:pPr>
            <a:r>
              <a:rPr lang="en" sz="1750" b="1">
                <a:latin typeface="Roboto Slab"/>
                <a:ea typeface="Roboto Slab"/>
                <a:cs typeface="Roboto Slab"/>
                <a:sym typeface="Roboto Slab"/>
              </a:rPr>
              <a:t>Influencer Endorsements</a:t>
            </a:r>
            <a:r>
              <a:rPr lang="en" sz="1750">
                <a:latin typeface="Roboto Slab"/>
                <a:ea typeface="Roboto Slab"/>
                <a:cs typeface="Roboto Slab"/>
                <a:sym typeface="Roboto Slab"/>
              </a:rPr>
              <a:t> - Number of endorsements by influencers.</a:t>
            </a:r>
            <a:endParaRPr sz="175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Roboto Slab"/>
                <a:ea typeface="Roboto Slab"/>
                <a:cs typeface="Roboto Slab"/>
                <a:sym typeface="Roboto Slab"/>
              </a:rPr>
              <a:t>Relation to the Gaming Industry</a:t>
            </a:r>
            <a:endParaRPr sz="3500">
              <a:latin typeface="Roboto Slab"/>
              <a:ea typeface="Roboto Slab"/>
              <a:cs typeface="Roboto Slab"/>
              <a:sym typeface="Roboto Slab"/>
            </a:endParaRPr>
          </a:p>
        </p:txBody>
      </p:sp>
      <p:sp>
        <p:nvSpPr>
          <p:cNvPr id="302" name="Google Shape;302;p17"/>
          <p:cNvSpPr txBox="1">
            <a:spLocks noGrp="1"/>
          </p:cNvSpPr>
          <p:nvPr>
            <p:ph type="body" idx="1"/>
          </p:nvPr>
        </p:nvSpPr>
        <p:spPr>
          <a:xfrm>
            <a:off x="1056750" y="1597875"/>
            <a:ext cx="7030500" cy="3138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900">
                <a:latin typeface="Roboto Slab"/>
                <a:ea typeface="Roboto Slab"/>
                <a:cs typeface="Roboto Slab"/>
                <a:sym typeface="Roboto Slab"/>
              </a:rPr>
              <a:t>Developers and game creation studios have to look at market factors to be able to understand what is popular. By understanding what worked for past developers, confidence can be gained in the direction of creating a successful new game. Many time game developers on the smaller scale will search for funding, and those people that fund them will require some assurances that the developer has done research and that they aren’t throwing their money away investing in a game that will fail.</a:t>
            </a:r>
            <a:endParaRPr sz="19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Roboto Slab"/>
                <a:ea typeface="Roboto Slab"/>
                <a:cs typeface="Roboto Slab"/>
                <a:sym typeface="Roboto Slab"/>
              </a:rPr>
              <a:t>Key Questions:</a:t>
            </a:r>
            <a:endParaRPr sz="3500">
              <a:latin typeface="Roboto Slab"/>
              <a:ea typeface="Roboto Slab"/>
              <a:cs typeface="Roboto Slab"/>
              <a:sym typeface="Roboto Slab"/>
            </a:endParaRPr>
          </a:p>
        </p:txBody>
      </p:sp>
      <p:sp>
        <p:nvSpPr>
          <p:cNvPr id="308" name="Google Shape;308;p18"/>
          <p:cNvSpPr txBox="1">
            <a:spLocks noGrp="1"/>
          </p:cNvSpPr>
          <p:nvPr>
            <p:ph type="body" idx="1"/>
          </p:nvPr>
        </p:nvSpPr>
        <p:spPr>
          <a:xfrm>
            <a:off x="1056750" y="1978675"/>
            <a:ext cx="7030500" cy="25416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Font typeface="Roboto Slab"/>
              <a:buAutoNum type="arabicPeriod"/>
            </a:pPr>
            <a:r>
              <a:rPr lang="en" sz="2000">
                <a:latin typeface="Roboto Slab"/>
                <a:ea typeface="Roboto Slab"/>
                <a:cs typeface="Roboto Slab"/>
                <a:sym typeface="Roboto Slab"/>
              </a:rPr>
              <a:t>Which platforms and genres within gaming are the most profitable?</a:t>
            </a:r>
            <a:endParaRPr sz="2000">
              <a:latin typeface="Roboto Slab"/>
              <a:ea typeface="Roboto Slab"/>
              <a:cs typeface="Roboto Slab"/>
              <a:sym typeface="Roboto Slab"/>
            </a:endParaRPr>
          </a:p>
          <a:p>
            <a:pPr marL="457200" lvl="0" indent="-355600" algn="l" rtl="0">
              <a:spcBef>
                <a:spcPts val="0"/>
              </a:spcBef>
              <a:spcAft>
                <a:spcPts val="0"/>
              </a:spcAft>
              <a:buSzPts val="2000"/>
              <a:buFont typeface="Roboto Slab"/>
              <a:buAutoNum type="arabicPeriod"/>
            </a:pPr>
            <a:r>
              <a:rPr lang="en" sz="2000">
                <a:latin typeface="Roboto Slab"/>
                <a:ea typeface="Roboto Slab"/>
                <a:cs typeface="Roboto Slab"/>
                <a:sym typeface="Roboto Slab"/>
              </a:rPr>
              <a:t>What time of year is best to release games?</a:t>
            </a:r>
            <a:endParaRPr sz="2000">
              <a:latin typeface="Roboto Slab"/>
              <a:ea typeface="Roboto Slab"/>
              <a:cs typeface="Roboto Slab"/>
              <a:sym typeface="Roboto Slab"/>
            </a:endParaRPr>
          </a:p>
          <a:p>
            <a:pPr marL="457200" lvl="0" indent="-355600" algn="l" rtl="0">
              <a:spcBef>
                <a:spcPts val="0"/>
              </a:spcBef>
              <a:spcAft>
                <a:spcPts val="0"/>
              </a:spcAft>
              <a:buSzPts val="2000"/>
              <a:buFont typeface="Roboto Slab"/>
              <a:buAutoNum type="arabicPeriod"/>
            </a:pPr>
            <a:r>
              <a:rPr lang="en" sz="2000">
                <a:latin typeface="Roboto Slab"/>
                <a:ea typeface="Roboto Slab"/>
                <a:cs typeface="Roboto Slab"/>
                <a:sym typeface="Roboto Slab"/>
              </a:rPr>
              <a:t>How much impact does social media presence have on a game?</a:t>
            </a:r>
            <a:endParaRPr sz="2000">
              <a:latin typeface="Roboto Slab"/>
              <a:ea typeface="Roboto Slab"/>
              <a:cs typeface="Roboto Slab"/>
              <a:sym typeface="Roboto Slab"/>
            </a:endParaRPr>
          </a:p>
          <a:p>
            <a:pPr marL="457200" lvl="0" indent="-355600" algn="l" rtl="0">
              <a:spcBef>
                <a:spcPts val="0"/>
              </a:spcBef>
              <a:spcAft>
                <a:spcPts val="0"/>
              </a:spcAft>
              <a:buSzPts val="2000"/>
              <a:buFont typeface="Roboto Slab"/>
              <a:buAutoNum type="arabicPeriod"/>
            </a:pPr>
            <a:r>
              <a:rPr lang="en" sz="2000">
                <a:latin typeface="Roboto Slab"/>
                <a:ea typeface="Roboto Slab"/>
                <a:cs typeface="Roboto Slab"/>
                <a:sym typeface="Roboto Slab"/>
              </a:rPr>
              <a:t>What effect does the streaming industry have on the success of a game?</a:t>
            </a:r>
            <a:endParaRPr sz="2000">
              <a:latin typeface="Roboto Slab"/>
              <a:ea typeface="Roboto Slab"/>
              <a:cs typeface="Roboto Slab"/>
              <a:sym typeface="Roboto Slab"/>
            </a:endParaRPr>
          </a:p>
        </p:txBody>
      </p:sp>
      <p:pic>
        <p:nvPicPr>
          <p:cNvPr id="309" name="Google Shape;309;p18"/>
          <p:cNvPicPr preferRelativeResize="0"/>
          <p:nvPr/>
        </p:nvPicPr>
        <p:blipFill rotWithShape="1">
          <a:blip r:embed="rId3">
            <a:alphaModFix/>
          </a:blip>
          <a:srcRect l="4534"/>
          <a:stretch/>
        </p:blipFill>
        <p:spPr>
          <a:xfrm rot="912185">
            <a:off x="6895638" y="201628"/>
            <a:ext cx="1711927" cy="1793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743450" y="640000"/>
            <a:ext cx="565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20">
                <a:latin typeface="Roboto Slab"/>
                <a:ea typeface="Roboto Slab"/>
                <a:cs typeface="Roboto Slab"/>
                <a:sym typeface="Roboto Slab"/>
              </a:rPr>
              <a:t>Findings and Insights</a:t>
            </a:r>
            <a:endParaRPr sz="4020">
              <a:latin typeface="Roboto Slab"/>
              <a:ea typeface="Roboto Slab"/>
              <a:cs typeface="Roboto Slab"/>
              <a:sym typeface="Roboto Slab"/>
            </a:endParaRPr>
          </a:p>
        </p:txBody>
      </p:sp>
      <p:pic>
        <p:nvPicPr>
          <p:cNvPr id="315" name="Google Shape;315;p19"/>
          <p:cNvPicPr preferRelativeResize="0"/>
          <p:nvPr/>
        </p:nvPicPr>
        <p:blipFill>
          <a:blip r:embed="rId3">
            <a:alphaModFix/>
          </a:blip>
          <a:stretch>
            <a:fillRect/>
          </a:stretch>
        </p:blipFill>
        <p:spPr>
          <a:xfrm>
            <a:off x="1921800" y="1502125"/>
            <a:ext cx="5300400" cy="352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Roboto Slab"/>
                <a:ea typeface="Roboto Slab"/>
                <a:cs typeface="Roboto Slab"/>
                <a:sym typeface="Roboto Slab"/>
              </a:rPr>
              <a:t>Pre-Analysis Overview</a:t>
            </a:r>
            <a:endParaRPr sz="3500">
              <a:latin typeface="Roboto Slab"/>
              <a:ea typeface="Roboto Slab"/>
              <a:cs typeface="Roboto Slab"/>
              <a:sym typeface="Roboto Slab"/>
            </a:endParaRPr>
          </a:p>
        </p:txBody>
      </p:sp>
      <p:sp>
        <p:nvSpPr>
          <p:cNvPr id="321" name="Google Shape;321;p20"/>
          <p:cNvSpPr txBox="1">
            <a:spLocks noGrp="1"/>
          </p:cNvSpPr>
          <p:nvPr>
            <p:ph type="body" idx="1"/>
          </p:nvPr>
        </p:nvSpPr>
        <p:spPr>
          <a:xfrm>
            <a:off x="586000" y="1597875"/>
            <a:ext cx="8102700" cy="345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a:latin typeface="Roboto Slab"/>
                <a:ea typeface="Roboto Slab"/>
                <a:cs typeface="Roboto Slab"/>
                <a:sym typeface="Roboto Slab"/>
              </a:rPr>
              <a:t>There were many steps before we could analyze the dataset. A few of them included:</a:t>
            </a:r>
            <a:endParaRPr sz="2000">
              <a:latin typeface="Roboto Slab"/>
              <a:ea typeface="Roboto Slab"/>
              <a:cs typeface="Roboto Slab"/>
              <a:sym typeface="Roboto Slab"/>
            </a:endParaRPr>
          </a:p>
          <a:p>
            <a:pPr marL="457200" lvl="0" indent="-346075" algn="l" rtl="0">
              <a:spcBef>
                <a:spcPts val="1200"/>
              </a:spcBef>
              <a:spcAft>
                <a:spcPts val="0"/>
              </a:spcAft>
              <a:buSzPct val="100000"/>
              <a:buFont typeface="Roboto Slab"/>
              <a:buChar char="●"/>
            </a:pPr>
            <a:r>
              <a:rPr lang="en" sz="2000">
                <a:latin typeface="Roboto Slab"/>
                <a:ea typeface="Roboto Slab"/>
                <a:cs typeface="Roboto Slab"/>
                <a:sym typeface="Roboto Slab"/>
              </a:rPr>
              <a:t>We created an excel spreadsheet to brainstorm columns and their relationship to each other, as well as their use for our presentation, and how they could answer our research questions.</a:t>
            </a:r>
            <a:endParaRPr sz="2000">
              <a:latin typeface="Roboto Slab"/>
              <a:ea typeface="Roboto Slab"/>
              <a:cs typeface="Roboto Slab"/>
              <a:sym typeface="Roboto Slab"/>
            </a:endParaRPr>
          </a:p>
          <a:p>
            <a:pPr marL="457200" lvl="0" indent="-346075" algn="l" rtl="0">
              <a:spcBef>
                <a:spcPts val="0"/>
              </a:spcBef>
              <a:spcAft>
                <a:spcPts val="0"/>
              </a:spcAft>
              <a:buSzPct val="100000"/>
              <a:buFont typeface="Roboto Slab"/>
              <a:buChar char="●"/>
            </a:pPr>
            <a:r>
              <a:rPr lang="en" sz="2000">
                <a:latin typeface="Roboto Slab"/>
                <a:ea typeface="Roboto Slab"/>
                <a:cs typeface="Roboto Slab"/>
                <a:sym typeface="Roboto Slab"/>
              </a:rPr>
              <a:t>Formatting the date into date time data.</a:t>
            </a:r>
            <a:endParaRPr sz="2000">
              <a:latin typeface="Roboto Slab"/>
              <a:ea typeface="Roboto Slab"/>
              <a:cs typeface="Roboto Slab"/>
              <a:sym typeface="Roboto Slab"/>
            </a:endParaRPr>
          </a:p>
          <a:p>
            <a:pPr marL="457200" lvl="0" indent="-346075" algn="l" rtl="0">
              <a:spcBef>
                <a:spcPts val="0"/>
              </a:spcBef>
              <a:spcAft>
                <a:spcPts val="0"/>
              </a:spcAft>
              <a:buSzPct val="100000"/>
              <a:buFont typeface="Roboto Slab"/>
              <a:buChar char="●"/>
            </a:pPr>
            <a:r>
              <a:rPr lang="en" sz="2000">
                <a:latin typeface="Roboto Slab"/>
                <a:ea typeface="Roboto Slab"/>
                <a:cs typeface="Roboto Slab"/>
                <a:sym typeface="Roboto Slab"/>
              </a:rPr>
              <a:t>Rounding decimals to the appropriate length</a:t>
            </a:r>
            <a:endParaRPr sz="2000">
              <a:latin typeface="Roboto Slab"/>
              <a:ea typeface="Roboto Slab"/>
              <a:cs typeface="Roboto Slab"/>
              <a:sym typeface="Roboto Slab"/>
            </a:endParaRPr>
          </a:p>
          <a:p>
            <a:pPr marL="457200" lvl="0" indent="-346075" algn="l" rtl="0">
              <a:spcBef>
                <a:spcPts val="0"/>
              </a:spcBef>
              <a:spcAft>
                <a:spcPts val="0"/>
              </a:spcAft>
              <a:buSzPct val="100000"/>
              <a:buFont typeface="Roboto Slab"/>
              <a:buChar char="●"/>
            </a:pPr>
            <a:r>
              <a:rPr lang="en" sz="2000">
                <a:latin typeface="Roboto Slab"/>
                <a:ea typeface="Roboto Slab"/>
                <a:cs typeface="Roboto Slab"/>
                <a:sym typeface="Roboto Slab"/>
              </a:rPr>
              <a:t>We had to verify some of the data types were represented correctly (streamer endorsement was mis-categorized).</a:t>
            </a:r>
            <a:endParaRPr sz="2000">
              <a:latin typeface="Roboto Slab"/>
              <a:ea typeface="Roboto Slab"/>
              <a:cs typeface="Roboto Slab"/>
              <a:sym typeface="Roboto Slab"/>
            </a:endParaRPr>
          </a:p>
          <a:p>
            <a:pPr marL="457200" lvl="0" indent="-346075" algn="l" rtl="0">
              <a:spcBef>
                <a:spcPts val="0"/>
              </a:spcBef>
              <a:spcAft>
                <a:spcPts val="0"/>
              </a:spcAft>
              <a:buSzPct val="100000"/>
              <a:buFont typeface="Roboto Slab"/>
              <a:buChar char="●"/>
            </a:pPr>
            <a:r>
              <a:rPr lang="en" sz="2000">
                <a:latin typeface="Roboto Slab"/>
                <a:ea typeface="Roboto Slab"/>
                <a:cs typeface="Roboto Slab"/>
                <a:sym typeface="Roboto Slab"/>
              </a:rPr>
              <a:t>Pull particular fields into subset analysis.</a:t>
            </a:r>
            <a:endParaRPr sz="20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28185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Roboto Slab"/>
                <a:ea typeface="Roboto Slab"/>
                <a:cs typeface="Roboto Slab"/>
                <a:sym typeface="Roboto Slab"/>
              </a:rPr>
              <a:t>How much impact does social media presence have on a game? (Exploration)</a:t>
            </a:r>
            <a:endParaRPr sz="2600">
              <a:latin typeface="Roboto Slab"/>
              <a:ea typeface="Roboto Slab"/>
              <a:cs typeface="Roboto Slab"/>
              <a:sym typeface="Roboto Slab"/>
            </a:endParaRPr>
          </a:p>
        </p:txBody>
      </p:sp>
      <p:pic>
        <p:nvPicPr>
          <p:cNvPr id="327" name="Google Shape;327;p21"/>
          <p:cNvPicPr preferRelativeResize="0"/>
          <p:nvPr/>
        </p:nvPicPr>
        <p:blipFill>
          <a:blip r:embed="rId3">
            <a:alphaModFix/>
          </a:blip>
          <a:stretch>
            <a:fillRect/>
          </a:stretch>
        </p:blipFill>
        <p:spPr>
          <a:xfrm>
            <a:off x="2585550" y="1597875"/>
            <a:ext cx="3972900" cy="32408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5C5C5C"/>
      </a:dk1>
      <a:lt1>
        <a:srgbClr val="FFFFFF"/>
      </a:lt1>
      <a:dk2>
        <a:srgbClr val="424242"/>
      </a:dk2>
      <a:lt2>
        <a:srgbClr val="A28DD8"/>
      </a:lt2>
      <a:accent1>
        <a:srgbClr val="0B6374"/>
      </a:accent1>
      <a:accent2>
        <a:srgbClr val="FD5B58"/>
      </a:accent2>
      <a:accent3>
        <a:srgbClr val="333333"/>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On-screen Show (16:9)</PresentationFormat>
  <Paragraphs>75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Roboto Mono</vt:lpstr>
      <vt:lpstr>Nunito</vt:lpstr>
      <vt:lpstr>Roboto Slab</vt:lpstr>
      <vt:lpstr>Maven Pro</vt:lpstr>
      <vt:lpstr>Momentum</vt:lpstr>
      <vt:lpstr>Gaming Trends 2024</vt:lpstr>
      <vt:lpstr>Analyzing Gaming Trends in 2024</vt:lpstr>
      <vt:lpstr>Data Source</vt:lpstr>
      <vt:lpstr>Column Description</vt:lpstr>
      <vt:lpstr>Relation to the Gaming Industry</vt:lpstr>
      <vt:lpstr>Key Questions:</vt:lpstr>
      <vt:lpstr>Findings and Insights</vt:lpstr>
      <vt:lpstr>Pre-Analysis Overview</vt:lpstr>
      <vt:lpstr>How much impact does social media presence have on a game? (Exploration)</vt:lpstr>
      <vt:lpstr>How much impact does social media presence have on a game? (Exploration)</vt:lpstr>
      <vt:lpstr>What effect does the streaming industry have on the success of a game? (Exploration)</vt:lpstr>
      <vt:lpstr>Let’s Take a Peak</vt:lpstr>
      <vt:lpstr>Which platforms and genres within gaming are the most profitable?</vt:lpstr>
      <vt:lpstr>Which platforms and genres within gaming are the most profitable?</vt:lpstr>
      <vt:lpstr>Which platforms and genres within gaming are the most profitable?</vt:lpstr>
      <vt:lpstr>What time of year is best to release games?</vt:lpstr>
      <vt:lpstr> </vt:lpstr>
      <vt:lpstr>How much impact does social media presence have on a game?</vt:lpstr>
      <vt:lpstr>How much impact does social media presence have on a game?</vt:lpstr>
      <vt:lpstr>What effect does the streaming industry have on the success of a game?</vt:lpstr>
      <vt:lpstr>What effect does the streaming industry have on the success of a game?</vt:lpstr>
      <vt:lpstr>Summary</vt:lpstr>
      <vt:lpstr>Summary of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Cori Esposito</dc:creator>
  <cp:lastModifiedBy>Cori Esposito</cp:lastModifiedBy>
  <cp:revision>1</cp:revision>
  <dcterms:modified xsi:type="dcterms:W3CDTF">2024-12-18T02:50:12Z</dcterms:modified>
</cp:coreProperties>
</file>