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6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0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4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9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0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7E08-241C-4427-84FB-220C337D9D9C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F2A7-32A7-4946-89A0-DFBABCD8F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7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스마트웹</a:t>
            </a:r>
            <a:r>
              <a:rPr lang="ko-KR" altLang="en-US" dirty="0" smtClean="0"/>
              <a:t> 자바 개발자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2021.11.16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49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ko-KR" dirty="0" smtClean="0">
                <a:solidFill>
                  <a:srgbClr val="0070C0"/>
                </a:solidFill>
              </a:rPr>
              <a:t>DBMS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Relational</a:t>
            </a:r>
            <a:r>
              <a:rPr lang="en-US" altLang="ko-KR" dirty="0" smtClean="0"/>
              <a:t> Database Management System</a:t>
            </a:r>
          </a:p>
          <a:p>
            <a:r>
              <a:rPr lang="ko-KR" altLang="en-US" b="1" dirty="0" smtClean="0"/>
              <a:t>관계형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r>
              <a:rPr lang="en-US" altLang="ko-KR" dirty="0" smtClean="0"/>
              <a:t>Oracle</a:t>
            </a:r>
          </a:p>
          <a:p>
            <a:r>
              <a:rPr lang="en-US" altLang="ko-KR" dirty="0" smtClean="0"/>
              <a:t>MS-SQL</a:t>
            </a:r>
          </a:p>
          <a:p>
            <a:r>
              <a:rPr lang="en-US" altLang="ko-KR" dirty="0" smtClean="0"/>
              <a:t>DB2</a:t>
            </a:r>
          </a:p>
          <a:p>
            <a:r>
              <a:rPr lang="en-US" altLang="ko-KR" dirty="0" smtClean="0"/>
              <a:t>MySQL</a:t>
            </a:r>
          </a:p>
          <a:p>
            <a:r>
              <a:rPr lang="en-US" altLang="ko-KR" dirty="0" err="1" smtClean="0"/>
              <a:t>MariaDB</a:t>
            </a:r>
            <a:endParaRPr lang="en-US" altLang="ko-KR" dirty="0" smtClean="0"/>
          </a:p>
          <a:p>
            <a:r>
              <a:rPr lang="en-US" altLang="ko-KR" dirty="0" smtClean="0"/>
              <a:t>PostgreSQL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62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1" dirty="0" smtClean="0"/>
              <a:t>S</a:t>
            </a:r>
            <a:r>
              <a:rPr lang="en-US" altLang="ko-KR" dirty="0" smtClean="0"/>
              <a:t>tructured </a:t>
            </a:r>
            <a:r>
              <a:rPr lang="en-US" altLang="ko-KR" b="1" dirty="0" smtClean="0"/>
              <a:t>Q</a:t>
            </a:r>
            <a:r>
              <a:rPr lang="en-US" altLang="ko-KR" dirty="0" smtClean="0"/>
              <a:t>uery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1970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년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IBM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에서 도널드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D.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챔벌린과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레이먼드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F.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보이스 개발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SEQUEL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(Structured English Query Language)</a:t>
            </a:r>
          </a:p>
          <a:p>
            <a:r>
              <a:rPr lang="en-US" altLang="ko-KR" dirty="0" smtClean="0"/>
              <a:t>RDMS</a:t>
            </a:r>
            <a:r>
              <a:rPr lang="ko-KR" altLang="en-US" dirty="0" smtClean="0"/>
              <a:t>에서 데이터를 다루고 관리하는 데 사용하는 질의 언어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DQL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 Query Language)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데이터를 원하는 방식으로 조회하는 명령어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 smtClean="0"/>
              <a:t>DDL</a:t>
            </a:r>
            <a:r>
              <a:rPr lang="en-US" altLang="ko-KR" dirty="0" smtClean="0"/>
              <a:t>(Data Definition Language)</a:t>
            </a:r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객체를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명령어</a:t>
            </a:r>
          </a:p>
          <a:p>
            <a:r>
              <a:rPr lang="en-US" altLang="ko-KR" b="1" dirty="0" smtClean="0"/>
              <a:t>DML</a:t>
            </a:r>
            <a:r>
              <a:rPr lang="en-US" altLang="ko-KR" dirty="0" smtClean="0"/>
              <a:t>(Data Manipulation Language)</a:t>
            </a:r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테이블의 데이터를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명령어</a:t>
            </a:r>
            <a:endParaRPr lang="en-US" altLang="ko-KR" dirty="0" smtClean="0"/>
          </a:p>
          <a:p>
            <a:r>
              <a:rPr lang="en-US" altLang="ko-KR" b="1" dirty="0" smtClean="0"/>
              <a:t>DCL</a:t>
            </a:r>
            <a:r>
              <a:rPr lang="en-US" altLang="ko-KR" dirty="0" smtClean="0"/>
              <a:t>(Data Control Language)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데이터 사용 권한과 관련된 명령어</a:t>
            </a:r>
            <a:endParaRPr lang="en-US" altLang="ko-KR" dirty="0" smtClean="0"/>
          </a:p>
          <a:p>
            <a:r>
              <a:rPr lang="en-US" altLang="ko-KR" b="1" dirty="0" smtClean="0"/>
              <a:t>TCL</a:t>
            </a:r>
            <a:r>
              <a:rPr lang="en-US" altLang="ko-KR" dirty="0" smtClean="0"/>
              <a:t>(Transaction Control Language)</a:t>
            </a:r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트랜잭션 데이터의 영구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 등과 관련된 명령어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자바 언어로 비유하면 함수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유틸리티 클래스의 멤버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메소드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836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관계형 데이터베이스의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데이터를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차원 표 형태</a:t>
            </a:r>
            <a:r>
              <a:rPr lang="ko-KR" altLang="en-US" dirty="0" smtClean="0"/>
              <a:t>로 저장하고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가로줄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(row)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세로줄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- </a:t>
            </a:r>
            <a:r>
              <a:rPr lang="ko-KR" altLang="en-US" dirty="0" err="1" smtClean="0">
                <a:solidFill>
                  <a:srgbClr val="0070C0"/>
                </a:solidFill>
              </a:rPr>
              <a:t>자바언어로</a:t>
            </a:r>
            <a:r>
              <a:rPr lang="ko-KR" altLang="en-US" dirty="0" smtClean="0">
                <a:solidFill>
                  <a:srgbClr val="0070C0"/>
                </a:solidFill>
              </a:rPr>
              <a:t> 비유하면 클래스</a:t>
            </a:r>
            <a:r>
              <a:rPr lang="en-US" altLang="ko-KR" dirty="0" smtClean="0">
                <a:solidFill>
                  <a:srgbClr val="0070C0"/>
                </a:solidFill>
              </a:rPr>
              <a:t>(Class)</a:t>
            </a:r>
          </a:p>
          <a:p>
            <a:r>
              <a:rPr lang="ko-KR" altLang="en-US" dirty="0" smtClean="0"/>
              <a:t>행</a:t>
            </a:r>
            <a:r>
              <a:rPr lang="en-US" altLang="ko-KR" dirty="0" smtClean="0"/>
              <a:t>(Row)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데이터를 하나의 가로 줄로 늘어뜨린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열의 모음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(Record)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- </a:t>
            </a:r>
            <a:r>
              <a:rPr lang="ko-KR" altLang="en-US" dirty="0" err="1" smtClean="0">
                <a:solidFill>
                  <a:srgbClr val="0070C0"/>
                </a:solidFill>
              </a:rPr>
              <a:t>자바언어로</a:t>
            </a:r>
            <a:r>
              <a:rPr lang="ko-KR" altLang="en-US" dirty="0" smtClean="0">
                <a:solidFill>
                  <a:srgbClr val="0070C0"/>
                </a:solidFill>
              </a:rPr>
              <a:t> 비유하면 </a:t>
            </a:r>
            <a:r>
              <a:rPr lang="ko-KR" altLang="en-US" b="1" dirty="0" smtClean="0">
                <a:solidFill>
                  <a:srgbClr val="FF0000"/>
                </a:solidFill>
              </a:rPr>
              <a:t>배열의</a:t>
            </a:r>
            <a:r>
              <a:rPr lang="ko-KR" altLang="en-US" dirty="0" smtClean="0">
                <a:solidFill>
                  <a:srgbClr val="0070C0"/>
                </a:solidFill>
              </a:rPr>
              <a:t> 하나의 요소</a:t>
            </a:r>
            <a:r>
              <a:rPr lang="en-US" altLang="ko-KR" dirty="0" smtClean="0">
                <a:solidFill>
                  <a:srgbClr val="0070C0"/>
                </a:solidFill>
              </a:rPr>
              <a:t>(Element)</a:t>
            </a:r>
          </a:p>
          <a:p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공통적인 특징을 갖는 독립적인 하나의 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- </a:t>
            </a:r>
            <a:r>
              <a:rPr lang="ko-KR" altLang="en-US" dirty="0" err="1" smtClean="0">
                <a:solidFill>
                  <a:srgbClr val="0070C0"/>
                </a:solidFill>
              </a:rPr>
              <a:t>자바언어로</a:t>
            </a:r>
            <a:r>
              <a:rPr lang="ko-KR" altLang="en-US" dirty="0" smtClean="0">
                <a:solidFill>
                  <a:srgbClr val="0070C0"/>
                </a:solidFill>
              </a:rPr>
              <a:t> 비유하면 </a:t>
            </a:r>
            <a:r>
              <a:rPr lang="ko-KR" altLang="en-US" b="1" dirty="0" smtClean="0">
                <a:solidFill>
                  <a:srgbClr val="0070C0"/>
                </a:solidFill>
              </a:rPr>
              <a:t>멤버 변수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81944"/>
              </p:ext>
            </p:extLst>
          </p:nvPr>
        </p:nvGraphicFramePr>
        <p:xfrm>
          <a:off x="6189703" y="3437453"/>
          <a:ext cx="3282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95">
                  <a:extLst>
                    <a:ext uri="{9D8B030D-6E8A-4147-A177-3AD203B41FA5}">
                      <a16:colId xmlns:a16="http://schemas.microsoft.com/office/drawing/2014/main" val="733998134"/>
                    </a:ext>
                  </a:extLst>
                </a:gridCol>
                <a:gridCol w="820695">
                  <a:extLst>
                    <a:ext uri="{9D8B030D-6E8A-4147-A177-3AD203B41FA5}">
                      <a16:colId xmlns:a16="http://schemas.microsoft.com/office/drawing/2014/main" val="2154787116"/>
                    </a:ext>
                  </a:extLst>
                </a:gridCol>
                <a:gridCol w="820695">
                  <a:extLst>
                    <a:ext uri="{9D8B030D-6E8A-4147-A177-3AD203B41FA5}">
                      <a16:colId xmlns:a16="http://schemas.microsoft.com/office/drawing/2014/main" val="615502500"/>
                    </a:ext>
                  </a:extLst>
                </a:gridCol>
                <a:gridCol w="820695">
                  <a:extLst>
                    <a:ext uri="{9D8B030D-6E8A-4147-A177-3AD203B41FA5}">
                      <a16:colId xmlns:a16="http://schemas.microsoft.com/office/drawing/2014/main" val="299317338"/>
                    </a:ext>
                  </a:extLst>
                </a:gridCol>
              </a:tblGrid>
              <a:tr h="285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892322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73375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7304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443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882" y="1946807"/>
            <a:ext cx="1746421" cy="38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797" y="2588718"/>
            <a:ext cx="1746421" cy="38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칼럼</a:t>
            </a:r>
            <a:r>
              <a:rPr lang="en-US" altLang="ko-KR" dirty="0" smtClean="0"/>
              <a:t>(column)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67783" y="3988793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로우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7589309" y="1918762"/>
            <a:ext cx="449584" cy="2553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9458785" y="3646930"/>
            <a:ext cx="449584" cy="1069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1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키</a:t>
            </a:r>
            <a:r>
              <a:rPr lang="en-US" altLang="ko-KR" dirty="0" smtClean="0"/>
              <a:t>(Index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데이터를 구별하는 </a:t>
            </a:r>
            <a:r>
              <a:rPr lang="ko-KR" altLang="en-US" b="1" dirty="0" smtClean="0"/>
              <a:t>유일한 값</a:t>
            </a:r>
            <a:endParaRPr lang="en-US" altLang="ko-KR" b="1" dirty="0" smtClean="0"/>
          </a:p>
          <a:p>
            <a:r>
              <a:rPr lang="ko-KR" altLang="en-US" b="1" dirty="0" smtClean="0"/>
              <a:t>키는</a:t>
            </a:r>
            <a:r>
              <a:rPr lang="ko-KR" altLang="en-US" dirty="0" smtClean="0"/>
              <a:t> 하나의 테이블을 구성하는 여러 열 중에서 </a:t>
            </a:r>
            <a:r>
              <a:rPr lang="ko-KR" altLang="en-US" b="1" dirty="0" smtClean="0"/>
              <a:t>특별한 의미</a:t>
            </a:r>
            <a:r>
              <a:rPr lang="ko-KR" altLang="en-US" dirty="0" smtClean="0"/>
              <a:t>를 지닌 </a:t>
            </a:r>
            <a:r>
              <a:rPr lang="ko-KR" altLang="en-US" b="1" dirty="0" smtClean="0"/>
              <a:t>하나</a:t>
            </a:r>
            <a:r>
              <a:rPr lang="ko-KR" altLang="en-US" dirty="0" smtClean="0"/>
              <a:t> 또는 </a:t>
            </a:r>
            <a:r>
              <a:rPr lang="ko-KR" altLang="en-US" b="1" dirty="0" smtClean="0"/>
              <a:t>여러 열의 조합으로 구성</a:t>
            </a:r>
            <a:endParaRPr lang="en-US" altLang="ko-KR" b="1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데이터를 빠르게 검색</a:t>
            </a:r>
            <a:r>
              <a:rPr lang="en-US" altLang="ko-KR" b="1" dirty="0" smtClean="0">
                <a:solidFill>
                  <a:srgbClr val="FF0000"/>
                </a:solidFill>
              </a:rPr>
              <a:t>(search)</a:t>
            </a:r>
            <a:r>
              <a:rPr lang="ko-KR" altLang="en-US" b="1" dirty="0" smtClean="0">
                <a:solidFill>
                  <a:srgbClr val="FF0000"/>
                </a:solidFill>
              </a:rPr>
              <a:t>하고 정렬</a:t>
            </a:r>
            <a:r>
              <a:rPr lang="en-US" altLang="ko-KR" b="1" dirty="0" smtClean="0">
                <a:solidFill>
                  <a:srgbClr val="FF0000"/>
                </a:solidFill>
              </a:rPr>
              <a:t>(sort)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중복되는 데이터를 관리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</a:t>
            </a:r>
          </a:p>
          <a:p>
            <a:r>
              <a:rPr lang="ko-KR" altLang="en-US" dirty="0" err="1" smtClean="0"/>
              <a:t>후보키</a:t>
            </a:r>
            <a:r>
              <a:rPr lang="en-US" altLang="ko-KR" dirty="0" smtClean="0"/>
              <a:t>(Candidate Key)</a:t>
            </a:r>
          </a:p>
          <a:p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67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테이블에서 중복되지 않는 유일한 값을 가져야 함</a:t>
            </a:r>
            <a:endParaRPr lang="en-US" altLang="ko-KR" dirty="0" smtClean="0"/>
          </a:p>
          <a:p>
            <a:r>
              <a:rPr lang="ko-KR" altLang="en-US" dirty="0" smtClean="0"/>
              <a:t>테이블에 저장된 행을 식별할 수 있는 유일한 값</a:t>
            </a:r>
            <a:endParaRPr lang="en-US" altLang="ko-KR" dirty="0" smtClean="0"/>
          </a:p>
          <a:p>
            <a:r>
              <a:rPr lang="ko-KR" altLang="en-US" dirty="0" smtClean="0"/>
              <a:t>값의 중복이 없어야 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가질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반드시 중복되지 않는 값이 저장되어야 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NULL</a:t>
            </a:r>
            <a:r>
              <a:rPr lang="ko-KR" altLang="en-US" dirty="0" smtClean="0"/>
              <a:t>은 칼럼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에 값이 </a:t>
            </a:r>
            <a:r>
              <a:rPr lang="ko-KR" altLang="en-US" dirty="0" smtClean="0">
                <a:solidFill>
                  <a:srgbClr val="FF0000"/>
                </a:solidFill>
              </a:rPr>
              <a:t>저장되지 않은 상태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기본키는</a:t>
            </a:r>
            <a:r>
              <a:rPr lang="ko-KR" altLang="en-US" dirty="0" smtClean="0"/>
              <a:t> 여러 칼럼의 조합으로 구성될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6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후보키</a:t>
            </a:r>
            <a:r>
              <a:rPr lang="en-US" altLang="ko-KR" dirty="0" smtClean="0"/>
              <a:t>(Candidate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보조키 또는 </a:t>
            </a:r>
            <a:r>
              <a:rPr lang="ko-KR" altLang="en-US" dirty="0" err="1" smtClean="0"/>
              <a:t>대체키</a:t>
            </a:r>
            <a:r>
              <a:rPr lang="en-US" altLang="ko-KR" dirty="0" smtClean="0"/>
              <a:t>(Alternate Key)</a:t>
            </a:r>
          </a:p>
          <a:p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지정되지 않은 열중에서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될 수 있는 키들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값이 없는 </a:t>
            </a:r>
            <a:r>
              <a:rPr lang="ko-KR" altLang="en-US" dirty="0" err="1" smtClean="0"/>
              <a:t>열이어야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기본키도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후보키에</a:t>
            </a:r>
            <a:r>
              <a:rPr lang="ko-KR" altLang="en-US" dirty="0" smtClean="0"/>
              <a:t> 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7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en-US" altLang="ko-KR" dirty="0" smtClean="0"/>
              <a:t>(FK: Foreign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테이블에 포함되어 있으면서 </a:t>
            </a:r>
            <a:r>
              <a:rPr lang="ko-KR" altLang="en-US" b="1" dirty="0" smtClean="0"/>
              <a:t>다른 테이블의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지정된 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외래키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외부키</a:t>
            </a:r>
            <a:r>
              <a:rPr lang="en-US" altLang="ko-KR" dirty="0" smtClean="0"/>
              <a:t>, </a:t>
            </a:r>
            <a:r>
              <a:rPr lang="ko-KR" altLang="en-US" b="1" dirty="0" err="1" smtClean="0"/>
              <a:t>포린키</a:t>
            </a:r>
            <a:endParaRPr lang="en-US" altLang="ko-KR" b="1" dirty="0" smtClean="0"/>
          </a:p>
          <a:p>
            <a:r>
              <a:rPr lang="ko-KR" altLang="en-US" dirty="0" smtClean="0"/>
              <a:t>최소 두 개의 테이블이 관계를 맺고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명시적으로 관계를 지정하여 참조하고 하고 있는 칼럼이 있으면 참조되는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있는 레코드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는 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수 없도록 제약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데이터의 무결성을 보장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206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여러 칼럼을 조합하여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역할을 할 수 있게 </a:t>
            </a:r>
            <a:r>
              <a:rPr lang="ko-KR" altLang="en-US" dirty="0" err="1" smtClean="0"/>
              <a:t>만는</a:t>
            </a:r>
            <a:r>
              <a:rPr lang="ko-KR" altLang="en-US" dirty="0" smtClean="0"/>
              <a:t> 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69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(Data Type)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01472"/>
              </p:ext>
            </p:extLst>
          </p:nvPr>
        </p:nvGraphicFramePr>
        <p:xfrm>
          <a:off x="838198" y="1807057"/>
          <a:ext cx="10208742" cy="467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56">
                  <a:extLst>
                    <a:ext uri="{9D8B030D-6E8A-4147-A177-3AD203B41FA5}">
                      <a16:colId xmlns:a16="http://schemas.microsoft.com/office/drawing/2014/main" val="3998328266"/>
                    </a:ext>
                  </a:extLst>
                </a:gridCol>
                <a:gridCol w="7595286">
                  <a:extLst>
                    <a:ext uri="{9D8B030D-6E8A-4147-A177-3AD203B41FA5}">
                      <a16:colId xmlns:a16="http://schemas.microsoft.com/office/drawing/2014/main" val="1310208194"/>
                    </a:ext>
                  </a:extLst>
                </a:gridCol>
              </a:tblGrid>
              <a:tr h="459685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5105"/>
                  </a:ext>
                </a:extLst>
              </a:tr>
              <a:tr h="763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NUMBER(P, 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</a:t>
                      </a:r>
                      <a:r>
                        <a:rPr lang="ko-KR" altLang="en-US" baseline="0" dirty="0" smtClean="0"/>
                        <a:t>자릿수 숫자를 저장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정수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실수를 포함한 모든 숫자 형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전체 자릿수</a:t>
                      </a:r>
                      <a:r>
                        <a:rPr lang="en-US" altLang="ko-KR" baseline="0" dirty="0" smtClean="0"/>
                        <a:t>(P)</a:t>
                      </a:r>
                      <a:r>
                        <a:rPr lang="ko-KR" altLang="en-US" baseline="0" dirty="0" smtClean="0"/>
                        <a:t>는 소수점 자릿수를 포함한 길이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NUMBER(10, 3) : </a:t>
                      </a:r>
                      <a:r>
                        <a:rPr lang="ko-KR" altLang="en-US" baseline="0" dirty="0" smtClean="0"/>
                        <a:t>전체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자리 중 소수점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자리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NUMBER(7) : </a:t>
                      </a:r>
                      <a:r>
                        <a:rPr lang="ko-KR" altLang="en-US" baseline="0" dirty="0" smtClean="0"/>
                        <a:t>정수 </a:t>
                      </a:r>
                      <a:r>
                        <a:rPr lang="en-US" altLang="ko-KR" baseline="0" dirty="0" smtClean="0"/>
                        <a:t>7</a:t>
                      </a:r>
                      <a:r>
                        <a:rPr lang="ko-KR" altLang="en-US" baseline="0" dirty="0" smtClean="0"/>
                        <a:t>자리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35349"/>
                  </a:ext>
                </a:extLst>
              </a:tr>
              <a:tr h="459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CHAR(</a:t>
                      </a:r>
                      <a:r>
                        <a:rPr lang="ko-KR" altLang="en-US" dirty="0" smtClean="0"/>
                        <a:t>길이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4000</a:t>
                      </a:r>
                      <a:r>
                        <a:rPr lang="ko-KR" altLang="en-US" dirty="0" smtClean="0"/>
                        <a:t>바이트의 </a:t>
                      </a:r>
                      <a:r>
                        <a:rPr lang="ko-KR" altLang="en-US" b="1" dirty="0" smtClean="0"/>
                        <a:t>고정 길이 </a:t>
                      </a:r>
                      <a:r>
                        <a:rPr lang="ko-KR" altLang="en-US" dirty="0" smtClean="0"/>
                        <a:t>문자열 데이터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공간 낭비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작은 크기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7401"/>
                  </a:ext>
                </a:extLst>
              </a:tr>
              <a:tr h="459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</a:t>
                      </a:r>
                      <a:r>
                        <a:rPr lang="ko-KR" altLang="en-US" dirty="0" smtClean="0"/>
                        <a:t>길이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4000</a:t>
                      </a:r>
                      <a:r>
                        <a:rPr lang="ko-KR" altLang="en-US" dirty="0" smtClean="0"/>
                        <a:t>바이트의 </a:t>
                      </a:r>
                      <a:r>
                        <a:rPr lang="ko-KR" altLang="en-US" b="1" dirty="0" smtClean="0"/>
                        <a:t>가변 길이 </a:t>
                      </a:r>
                      <a:r>
                        <a:rPr lang="ko-KR" altLang="en-US" dirty="0" smtClean="0"/>
                        <a:t>문자열 데이터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공간 절약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24565"/>
                  </a:ext>
                </a:extLst>
              </a:tr>
              <a:tr h="459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NVARCHAR2(</a:t>
                      </a:r>
                      <a:r>
                        <a:rPr lang="ko-KR" altLang="en-US" dirty="0" smtClean="0"/>
                        <a:t>길이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4000</a:t>
                      </a:r>
                      <a:r>
                        <a:rPr lang="ko-KR" altLang="en-US" dirty="0" smtClean="0"/>
                        <a:t>바이트의 가변 길이 </a:t>
                      </a:r>
                      <a:r>
                        <a:rPr lang="ko-KR" altLang="en-US" b="1" dirty="0" smtClean="0"/>
                        <a:t>국가별 문자 세트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08494"/>
                  </a:ext>
                </a:extLst>
              </a:tr>
              <a:tr h="459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 형식 데이터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일자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81906"/>
                  </a:ext>
                </a:extLst>
              </a:tr>
              <a:tr h="459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4GB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대용량 </a:t>
                      </a:r>
                      <a:r>
                        <a:rPr lang="ko-KR" altLang="en-US" b="1" baseline="0" dirty="0" smtClean="0"/>
                        <a:t>이진</a:t>
                      </a:r>
                      <a:r>
                        <a:rPr lang="ko-KR" altLang="en-US" baseline="0" dirty="0" smtClean="0"/>
                        <a:t> 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16615"/>
                  </a:ext>
                </a:extLst>
              </a:tr>
              <a:tr h="3054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4GB </a:t>
                      </a:r>
                      <a:r>
                        <a:rPr lang="ko-KR" altLang="en-US" dirty="0" smtClean="0"/>
                        <a:t>대용량 </a:t>
                      </a:r>
                      <a:r>
                        <a:rPr lang="ko-KR" altLang="en-US" b="1" dirty="0" smtClean="0"/>
                        <a:t>텍스트</a:t>
                      </a:r>
                      <a:r>
                        <a:rPr lang="ko-KR" altLang="en-US" dirty="0" smtClean="0"/>
                        <a:t> 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80672"/>
                  </a:ext>
                </a:extLst>
              </a:tr>
              <a:tr h="3054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4GB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대용량 이진 데이터 </a:t>
                      </a:r>
                      <a:r>
                        <a:rPr lang="ko-KR" altLang="en-US" b="1" baseline="0" dirty="0" smtClean="0"/>
                        <a:t>파일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16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839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데이터를 저장하고 관리하기 위한 논리적 구조를 가진 구성 요소</a:t>
            </a:r>
            <a:endParaRPr lang="en-US" altLang="ko-KR" dirty="0" smtClean="0"/>
          </a:p>
          <a:p>
            <a:r>
              <a:rPr lang="ko-KR" altLang="en-US" b="1" dirty="0" smtClean="0"/>
              <a:t>테이블</a:t>
            </a:r>
            <a:r>
              <a:rPr lang="en-US" altLang="ko-KR" b="1" dirty="0" smtClean="0"/>
              <a:t>(Table)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저장하는 장소</a:t>
            </a:r>
            <a:endParaRPr lang="en-US" altLang="ko-KR" dirty="0" smtClean="0"/>
          </a:p>
          <a:p>
            <a:r>
              <a:rPr lang="ko-KR" altLang="en-US" b="1" dirty="0" smtClean="0"/>
              <a:t>인덱스</a:t>
            </a:r>
            <a:r>
              <a:rPr lang="en-US" altLang="ko-KR" b="1" dirty="0" smtClean="0"/>
              <a:t>(Index)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검색 효율을 높이기 위해 사용</a:t>
            </a:r>
            <a:endParaRPr lang="en-US" altLang="ko-KR" dirty="0" smtClean="0"/>
          </a:p>
          <a:p>
            <a:r>
              <a:rPr lang="ko-KR" altLang="en-US" b="1" dirty="0" smtClean="0"/>
              <a:t>뷰</a:t>
            </a:r>
            <a:r>
              <a:rPr lang="en-US" altLang="ko-KR" b="1" dirty="0" smtClean="0"/>
              <a:t>(View) </a:t>
            </a:r>
            <a:r>
              <a:rPr lang="en-US" altLang="ko-KR" dirty="0" smtClean="0"/>
              <a:t>: </a:t>
            </a:r>
            <a:r>
              <a:rPr lang="ko-KR" altLang="en-US" sz="2600" dirty="0" smtClean="0"/>
              <a:t>데이터를 논리적으로 연결하여 하나의 테이블처럼 사용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하나의 테이블을 논리적으로 연결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여러 테이블을 연결할 수 있다</a:t>
            </a:r>
            <a:r>
              <a:rPr lang="en-US" altLang="ko-KR" sz="2600" dirty="0" smtClean="0"/>
              <a:t>.</a:t>
            </a:r>
          </a:p>
          <a:p>
            <a:r>
              <a:rPr lang="ko-KR" altLang="en-US" b="1" dirty="0" smtClean="0"/>
              <a:t>시퀀스</a:t>
            </a:r>
            <a:r>
              <a:rPr lang="en-US" altLang="ko-KR" b="1" dirty="0" smtClean="0"/>
              <a:t>(Sequence)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일련 번호 생성</a:t>
            </a:r>
            <a:endParaRPr lang="en-US" altLang="ko-KR" dirty="0" smtClean="0"/>
          </a:p>
          <a:p>
            <a:r>
              <a:rPr lang="ko-KR" altLang="en-US" b="1" dirty="0" err="1" smtClean="0"/>
              <a:t>시노님</a:t>
            </a:r>
            <a:r>
              <a:rPr lang="en-US" altLang="ko-KR" b="1" dirty="0" smtClean="0"/>
              <a:t>(Synonym)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객체를 별칭으로 지정</a:t>
            </a:r>
            <a:endParaRPr lang="en-US" altLang="ko-KR" dirty="0"/>
          </a:p>
          <a:p>
            <a:r>
              <a:rPr lang="ko-KR" altLang="en-US" b="1" dirty="0" smtClean="0"/>
              <a:t>프로시저</a:t>
            </a:r>
            <a:r>
              <a:rPr lang="en-US" altLang="ko-KR" b="1" dirty="0" smtClean="0"/>
              <a:t>(Procedure)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없는 연산 및 기능 수행</a:t>
            </a:r>
            <a:endParaRPr lang="en-US" altLang="ko-KR" dirty="0"/>
          </a:p>
          <a:p>
            <a:r>
              <a:rPr lang="ko-KR" altLang="en-US" b="1" dirty="0" smtClean="0"/>
              <a:t>함수</a:t>
            </a:r>
            <a:r>
              <a:rPr lang="en-US" altLang="ko-KR" b="1" dirty="0" smtClean="0"/>
              <a:t>(Function)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있는 연산 및 기능 수행</a:t>
            </a:r>
            <a:endParaRPr lang="en-US" altLang="ko-KR" dirty="0" smtClean="0"/>
          </a:p>
          <a:p>
            <a:r>
              <a:rPr lang="ko-KR" altLang="en-US" b="1" dirty="0" smtClean="0"/>
              <a:t>패키지</a:t>
            </a:r>
            <a:r>
              <a:rPr lang="en-US" altLang="ko-KR" b="1" dirty="0" smtClean="0"/>
              <a:t>(Package)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프로시저와 함수를 보관하는 </a:t>
            </a:r>
            <a:r>
              <a:rPr lang="ko-KR" altLang="en-US" b="1" dirty="0" smtClean="0"/>
              <a:t>보관함</a:t>
            </a:r>
            <a:endParaRPr lang="en-US" altLang="ko-KR" b="1" dirty="0" smtClean="0"/>
          </a:p>
          <a:p>
            <a:r>
              <a:rPr lang="ko-KR" altLang="en-US" b="1" dirty="0" smtClean="0"/>
              <a:t>트리거</a:t>
            </a:r>
            <a:r>
              <a:rPr lang="en-US" altLang="ko-KR" b="1" dirty="0" smtClean="0"/>
              <a:t>(Trigger) : </a:t>
            </a:r>
            <a:r>
              <a:rPr lang="ko-KR" altLang="en-US" dirty="0" smtClean="0"/>
              <a:t>데이터 관련 작업의 연결 및 방지 관련 기능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22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Database</a:t>
            </a:r>
            <a:r>
              <a:rPr lang="en-US" altLang="ko-KR" dirty="0" smtClean="0"/>
              <a:t> : Data + Base</a:t>
            </a:r>
          </a:p>
          <a:p>
            <a:r>
              <a:rPr lang="en-US" altLang="ko-KR" b="1" dirty="0" smtClean="0"/>
              <a:t>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가공되지 않은 있는 그대로의 형태</a:t>
            </a:r>
            <a:endParaRPr lang="en-US" altLang="ko-KR" dirty="0" smtClean="0"/>
          </a:p>
          <a:p>
            <a:r>
              <a:rPr lang="en-US" altLang="ko-KR" b="1" dirty="0" smtClean="0"/>
              <a:t>Information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용도에 맞게 가공된 데이터</a:t>
            </a:r>
            <a:endParaRPr lang="en-US" altLang="ko-KR" dirty="0" smtClean="0"/>
          </a:p>
          <a:p>
            <a:r>
              <a:rPr lang="ko-KR" altLang="en-US" b="1" dirty="0" smtClean="0"/>
              <a:t>데이터</a:t>
            </a:r>
            <a:r>
              <a:rPr lang="ko-KR" altLang="en-US" dirty="0" smtClean="0"/>
              <a:t>는 어떤 필요에 의해 수집했지만 아직 특정 목적을 위해 정제하지 않은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 또는 자료를 의미한다</a:t>
            </a:r>
            <a:r>
              <a:rPr lang="en-US" altLang="ko-KR" dirty="0" smtClean="0"/>
              <a:t>. </a:t>
            </a:r>
          </a:p>
          <a:p>
            <a:r>
              <a:rPr lang="ko-KR" altLang="en-US" b="1" dirty="0" smtClean="0"/>
              <a:t>정보</a:t>
            </a:r>
            <a:r>
              <a:rPr lang="ko-KR" altLang="en-US" dirty="0" smtClean="0"/>
              <a:t>는 수집된 데이터를 어떤 목적을 위해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가공하여 가치를 추가하거나 새로운 의미를 부여한 결과이다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10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dirty="0" smtClean="0"/>
              <a:t>rocedural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ko-KR" dirty="0" smtClean="0"/>
              <a:t>anguage extension to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r>
              <a:rPr lang="ko-KR" altLang="en-US" dirty="0" smtClean="0"/>
              <a:t>데이터를 관리하기 위한 확장 프로그래밍 언어</a:t>
            </a:r>
            <a:endParaRPr lang="en-US" altLang="ko-KR" dirty="0" smtClean="0"/>
          </a:p>
          <a:p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smtClean="0"/>
              <a:t>에 기반을 둔 프로그래밍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3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SQL*Plus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접속</a:t>
            </a:r>
            <a:r>
              <a:rPr lang="en-US" altLang="ko-KR" b="1" dirty="0" smtClean="0"/>
              <a:t>: SQL*Plus SYSTEM/****</a:t>
            </a:r>
          </a:p>
          <a:p>
            <a:r>
              <a:rPr lang="ko-KR" altLang="en-US" b="1" dirty="0" smtClean="0"/>
              <a:t>버전</a:t>
            </a:r>
            <a:r>
              <a:rPr lang="en-US" altLang="ko-KR" b="1" dirty="0" smtClean="0"/>
              <a:t>: SELECT * FROM V$VERSION;</a:t>
            </a:r>
          </a:p>
          <a:p>
            <a:r>
              <a:rPr lang="ko-KR" altLang="en-US" b="1" dirty="0" smtClean="0"/>
              <a:t>테이블 구조</a:t>
            </a:r>
            <a:r>
              <a:rPr lang="en-US" altLang="ko-KR" b="1" dirty="0" smtClean="0"/>
              <a:t>: DESC V$VERSION;</a:t>
            </a:r>
          </a:p>
          <a:p>
            <a:r>
              <a:rPr lang="en-US" altLang="ko-KR" b="1" dirty="0" smtClean="0"/>
              <a:t>SELECT BANNER FROM V$VERSION;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90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en-US" altLang="ko-KR" dirty="0" smtClean="0"/>
              <a:t>(Database Management System)</a:t>
            </a:r>
          </a:p>
          <a:p>
            <a:r>
              <a:rPr lang="ko-KR" altLang="en-US" dirty="0" smtClean="0"/>
              <a:t>구조화된 데이터의 집합</a:t>
            </a:r>
            <a:endParaRPr lang="en-US" altLang="ko-KR" dirty="0" smtClean="0"/>
          </a:p>
          <a:p>
            <a:r>
              <a:rPr lang="ko-KR" altLang="en-US" dirty="0" smtClean="0"/>
              <a:t>데이터를 통합하여 관리</a:t>
            </a:r>
            <a:endParaRPr lang="en-US" altLang="ko-KR" dirty="0" smtClean="0"/>
          </a:p>
          <a:p>
            <a:r>
              <a:rPr lang="ko-KR" altLang="en-US" dirty="0" smtClean="0"/>
              <a:t>일관된 방법으로 관리</a:t>
            </a:r>
            <a:endParaRPr lang="en-US" altLang="ko-KR" dirty="0" smtClean="0"/>
          </a:p>
          <a:p>
            <a:r>
              <a:rPr lang="ko-KR" altLang="en-US" dirty="0" smtClean="0"/>
              <a:t>데이터 누락 및 중복 제거</a:t>
            </a:r>
            <a:endParaRPr lang="en-US" altLang="ko-KR" dirty="0" smtClean="0"/>
          </a:p>
          <a:p>
            <a:r>
              <a:rPr lang="ko-KR" altLang="en-US" dirty="0" smtClean="0"/>
              <a:t>다중의 사람들이 공동으로 실시간 사용 가능</a:t>
            </a:r>
            <a:endParaRPr lang="en-US" altLang="ko-KR" dirty="0" smtClean="0"/>
          </a:p>
          <a:p>
            <a:r>
              <a:rPr lang="ko-KR" altLang="en-US" dirty="0" smtClean="0"/>
              <a:t>응용 프로그램에 접근하여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6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계층형</a:t>
            </a:r>
            <a:r>
              <a:rPr lang="ko-KR" altLang="en-US" dirty="0" smtClean="0"/>
              <a:t> 데이터 모델</a:t>
            </a:r>
            <a:endParaRPr lang="en-US" altLang="ko-KR" dirty="0" smtClean="0"/>
          </a:p>
          <a:p>
            <a:r>
              <a:rPr lang="ko-KR" altLang="en-US" b="1" dirty="0" err="1" smtClean="0"/>
              <a:t>네트워크형</a:t>
            </a:r>
            <a:r>
              <a:rPr lang="ko-KR" altLang="en-US" dirty="0" smtClean="0"/>
              <a:t> 데이터 모델</a:t>
            </a:r>
            <a:endParaRPr lang="en-US" altLang="ko-KR" dirty="0" smtClean="0"/>
          </a:p>
          <a:p>
            <a:r>
              <a:rPr lang="ko-KR" altLang="en-US" b="1" dirty="0" smtClean="0"/>
              <a:t>객체 지향형 </a:t>
            </a:r>
            <a:r>
              <a:rPr lang="ko-KR" altLang="en-US" dirty="0" smtClean="0"/>
              <a:t>데이터 모델</a:t>
            </a:r>
            <a:endParaRPr lang="en-US" altLang="ko-KR" dirty="0" smtClean="0"/>
          </a:p>
          <a:p>
            <a:r>
              <a:rPr lang="ko-KR" altLang="en-US" b="1" dirty="0" smtClean="0"/>
              <a:t>관계형</a:t>
            </a:r>
            <a:r>
              <a:rPr lang="ko-KR" altLang="en-US" dirty="0" smtClean="0"/>
              <a:t> 데이터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53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Hierarchical  Data Model</a:t>
            </a:r>
          </a:p>
          <a:p>
            <a:r>
              <a:rPr lang="ko-KR" altLang="en-US" dirty="0" smtClean="0"/>
              <a:t>나무 형태의 트리</a:t>
            </a:r>
            <a:r>
              <a:rPr lang="en-US" altLang="ko-KR" dirty="0" smtClean="0"/>
              <a:t>(Tree)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데이터의 관련성을 계층별로 분류</a:t>
            </a:r>
            <a:endParaRPr lang="en-US" altLang="ko-KR" dirty="0" smtClean="0"/>
          </a:p>
          <a:p>
            <a:r>
              <a:rPr lang="ko-KR" altLang="en-US" dirty="0" smtClean="0"/>
              <a:t>부모 자식과 같은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0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네트워크형</a:t>
            </a:r>
            <a:r>
              <a:rPr lang="ko-KR" altLang="en-US" dirty="0" smtClean="0"/>
              <a:t>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Data Model</a:t>
            </a:r>
          </a:p>
          <a:p>
            <a:r>
              <a:rPr lang="ko-KR" altLang="en-US" dirty="0" err="1" smtClean="0"/>
              <a:t>망형</a:t>
            </a:r>
            <a:r>
              <a:rPr lang="ko-KR" altLang="en-US" dirty="0" smtClean="0"/>
              <a:t> 데이터 모델</a:t>
            </a:r>
            <a:endParaRPr lang="en-US" altLang="ko-KR" dirty="0" smtClean="0"/>
          </a:p>
          <a:p>
            <a:r>
              <a:rPr lang="ko-KR" altLang="en-US" dirty="0" smtClean="0"/>
              <a:t>그래프</a:t>
            </a:r>
            <a:r>
              <a:rPr lang="en-US" altLang="ko-KR" dirty="0" smtClean="0"/>
              <a:t>(Graph) </a:t>
            </a:r>
            <a:r>
              <a:rPr lang="ko-KR" altLang="en-US" dirty="0" smtClean="0"/>
              <a:t>구조를 기반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48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지향형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Oriented Data Model</a:t>
            </a:r>
          </a:p>
          <a:p>
            <a:r>
              <a:rPr lang="ko-KR" altLang="en-US" dirty="0" smtClean="0"/>
              <a:t>객체 개념을 기반으로 한 데이터 모델</a:t>
            </a:r>
            <a:endParaRPr lang="en-US" altLang="ko-KR" dirty="0" smtClean="0"/>
          </a:p>
          <a:p>
            <a:r>
              <a:rPr lang="ko-KR" altLang="en-US" dirty="0" smtClean="0"/>
              <a:t>데이터를 독립된 객체로 구성하고 관리하며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오버라이드와 같이 객체 지향형 프로그래밍에서 사용되는 기능을 활용</a:t>
            </a:r>
            <a:endParaRPr lang="en-US" altLang="ko-KR" dirty="0" smtClean="0"/>
          </a:p>
          <a:p>
            <a:r>
              <a:rPr lang="ko-KR" altLang="en-US" dirty="0" err="1" smtClean="0"/>
              <a:t>객체지향형</a:t>
            </a:r>
            <a:r>
              <a:rPr lang="ko-KR" altLang="en-US" dirty="0" smtClean="0"/>
              <a:t> 프로그래밍 언어</a:t>
            </a:r>
            <a:r>
              <a:rPr lang="en-US" altLang="ko-KR" dirty="0" smtClean="0"/>
              <a:t>(C++, </a:t>
            </a:r>
            <a:r>
              <a:rPr lang="en-US" altLang="ko-KR" b="1" dirty="0" smtClean="0"/>
              <a:t>Java</a:t>
            </a:r>
            <a:r>
              <a:rPr lang="en-US" altLang="ko-KR" dirty="0" smtClean="0"/>
              <a:t>, Python)</a:t>
            </a:r>
            <a:r>
              <a:rPr lang="ko-KR" altLang="en-US" dirty="0" smtClean="0"/>
              <a:t>의 기법을 데이터 모델에 적용</a:t>
            </a:r>
            <a:endParaRPr lang="en-US" altLang="ko-KR" dirty="0" smtClean="0"/>
          </a:p>
          <a:p>
            <a:r>
              <a:rPr lang="ko-KR" altLang="en-US" dirty="0" smtClean="0"/>
              <a:t>객체 관계형</a:t>
            </a:r>
            <a:r>
              <a:rPr lang="en-US" altLang="ko-KR" dirty="0" smtClean="0"/>
              <a:t>(Object-Relational Data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71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관계형 데이터 모델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Relational Data Model</a:t>
            </a:r>
          </a:p>
          <a:p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에드거</a:t>
            </a:r>
            <a:r>
              <a:rPr lang="ko-KR" altLang="en-US" dirty="0" smtClean="0"/>
              <a:t> 프랭크 </a:t>
            </a:r>
            <a:r>
              <a:rPr lang="ko-KR" altLang="en-US" dirty="0" err="1" smtClean="0"/>
              <a:t>커드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E.F.Codd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제안</a:t>
            </a:r>
            <a:endParaRPr lang="en-US" altLang="ko-KR" dirty="0" smtClean="0"/>
          </a:p>
          <a:p>
            <a:r>
              <a:rPr lang="ko-KR" altLang="en-US" dirty="0" smtClean="0"/>
              <a:t>현대의 관계형 데이터베이스의 바탕이 된 모델</a:t>
            </a:r>
            <a:endParaRPr lang="en-US" altLang="ko-KR" dirty="0" smtClean="0"/>
          </a:p>
          <a:p>
            <a:r>
              <a:rPr lang="ko-KR" altLang="en-US" dirty="0" smtClean="0"/>
              <a:t>데이터 간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 초점</a:t>
            </a:r>
            <a:endParaRPr lang="en-US" altLang="ko-KR" dirty="0" smtClean="0"/>
          </a:p>
          <a:p>
            <a:r>
              <a:rPr lang="ko-KR" altLang="en-US" dirty="0" smtClean="0"/>
              <a:t>데이터의 묶음은 개체 집합</a:t>
            </a:r>
            <a:r>
              <a:rPr lang="en-US" altLang="ko-KR" dirty="0" smtClean="0"/>
              <a:t>(Entity Set)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으로 표기</a:t>
            </a:r>
            <a:endParaRPr lang="en-US" altLang="ko-KR" dirty="0" smtClean="0"/>
          </a:p>
          <a:p>
            <a:r>
              <a:rPr lang="ko-KR" altLang="en-US" dirty="0" smtClean="0"/>
              <a:t>데이터 묶음 간의 관계는 관계</a:t>
            </a:r>
            <a:r>
              <a:rPr lang="en-US" altLang="ko-KR" dirty="0" smtClean="0"/>
              <a:t>(Relationship)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78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관계형 데이터 모델의 핵심 구성 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개체</a:t>
            </a:r>
            <a:r>
              <a:rPr lang="en-US" altLang="ko-KR" b="1" dirty="0" smtClean="0"/>
              <a:t>(Entity)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데이터베이스에서 데이터화 하려는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개념의 정보 단위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테이블</a:t>
            </a:r>
            <a:r>
              <a:rPr lang="en-US" altLang="ko-KR" b="1" dirty="0" smtClean="0"/>
              <a:t>(Table)</a:t>
            </a:r>
          </a:p>
          <a:p>
            <a:r>
              <a:rPr lang="ko-KR" altLang="en-US" b="1" dirty="0" smtClean="0"/>
              <a:t>속성</a:t>
            </a:r>
            <a:r>
              <a:rPr lang="en-US" altLang="ko-KR" b="1" dirty="0" smtClean="0"/>
              <a:t>(Attribute)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개체를 구성하는 데이터의 가장 작은 논리적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등을 정의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열</a:t>
            </a:r>
            <a:r>
              <a:rPr lang="en-US" altLang="ko-KR" b="1" dirty="0" smtClean="0"/>
              <a:t>(Column)</a:t>
            </a:r>
          </a:p>
          <a:p>
            <a:r>
              <a:rPr lang="ko-KR" altLang="en-US" b="1" dirty="0" smtClean="0"/>
              <a:t>관계</a:t>
            </a:r>
            <a:r>
              <a:rPr lang="en-US" altLang="ko-KR" b="1" dirty="0" smtClean="0"/>
              <a:t>(Relationship)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개체와 개체 또는 속성 간의 연관성을 나타냄</a:t>
            </a:r>
            <a:r>
              <a:rPr lang="en-US" altLang="ko-KR" dirty="0" smtClean="0"/>
              <a:t>, </a:t>
            </a:r>
            <a:r>
              <a:rPr lang="ko-KR" altLang="en-US" b="1" dirty="0" err="1" smtClean="0"/>
              <a:t>외래키</a:t>
            </a:r>
            <a:r>
              <a:rPr lang="en-US" altLang="ko-KR" b="1" dirty="0" smtClean="0"/>
              <a:t>(Foreign Key)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관계형 데이터베이스에서는 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관계를 활용해서 데이터의 </a:t>
            </a:r>
            <a:r>
              <a:rPr lang="ko-KR" altLang="en-US" b="1" dirty="0" smtClean="0"/>
              <a:t>독립성</a:t>
            </a:r>
            <a:r>
              <a:rPr lang="en-US" altLang="ko-KR" b="1" dirty="0" smtClean="0"/>
              <a:t>(Independency)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무결성</a:t>
            </a:r>
            <a:r>
              <a:rPr lang="en-US" altLang="ko-KR" b="1" dirty="0" smtClean="0"/>
              <a:t>(Integrity)</a:t>
            </a:r>
            <a:r>
              <a:rPr lang="ko-KR" altLang="en-US" dirty="0" smtClean="0"/>
              <a:t>을 보장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31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1077</Words>
  <Application>Microsoft Office PowerPoint</Application>
  <PresentationFormat>와이드스크린</PresentationFormat>
  <Paragraphs>168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데이터베이스</vt:lpstr>
      <vt:lpstr>DATABASE</vt:lpstr>
      <vt:lpstr>DBMS</vt:lpstr>
      <vt:lpstr>데이터 모델</vt:lpstr>
      <vt:lpstr>계층형 데이터 모델</vt:lpstr>
      <vt:lpstr>네트워크형 데이터 모델</vt:lpstr>
      <vt:lpstr>객체 지향형 데이터 모델</vt:lpstr>
      <vt:lpstr>관계형 데이터 모델</vt:lpstr>
      <vt:lpstr>관계형 데이터 모델의 핵심 구성 요소</vt:lpstr>
      <vt:lpstr>RDBMS</vt:lpstr>
      <vt:lpstr>SQL</vt:lpstr>
      <vt:lpstr>관계형 데이터베이스의 구성 요소</vt:lpstr>
      <vt:lpstr>인덱스 키(Index Key)</vt:lpstr>
      <vt:lpstr>기본키(Primary Key)</vt:lpstr>
      <vt:lpstr>후보키(Candidate Key)</vt:lpstr>
      <vt:lpstr>외래키(FK: Foreign Key)</vt:lpstr>
      <vt:lpstr>복합키(Composite Key)</vt:lpstr>
      <vt:lpstr>자료형(Data Type)</vt:lpstr>
      <vt:lpstr>객체(Object)</vt:lpstr>
      <vt:lpstr>PL/SQL</vt:lpstr>
      <vt:lpstr>SQL*Plus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</dc:title>
  <dc:creator>USER</dc:creator>
  <cp:lastModifiedBy>USER</cp:lastModifiedBy>
  <cp:revision>23</cp:revision>
  <dcterms:created xsi:type="dcterms:W3CDTF">2021-11-16T00:18:41Z</dcterms:created>
  <dcterms:modified xsi:type="dcterms:W3CDTF">2021-11-16T03:56:38Z</dcterms:modified>
</cp:coreProperties>
</file>