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98"/>
  </p:notesMasterIdLst>
  <p:handoutMasterIdLst>
    <p:handoutMasterId r:id="rId99"/>
  </p:handoutMasterIdLst>
  <p:sldIdLst>
    <p:sldId id="315" r:id="rId2"/>
    <p:sldId id="328" r:id="rId3"/>
    <p:sldId id="369" r:id="rId4"/>
    <p:sldId id="326" r:id="rId5"/>
    <p:sldId id="312" r:id="rId6"/>
    <p:sldId id="314" r:id="rId7"/>
    <p:sldId id="288" r:id="rId8"/>
    <p:sldId id="289" r:id="rId9"/>
    <p:sldId id="267" r:id="rId10"/>
    <p:sldId id="292" r:id="rId11"/>
    <p:sldId id="294" r:id="rId12"/>
    <p:sldId id="295" r:id="rId13"/>
    <p:sldId id="296" r:id="rId14"/>
    <p:sldId id="373" r:id="rId15"/>
    <p:sldId id="401" r:id="rId16"/>
    <p:sldId id="405" r:id="rId17"/>
    <p:sldId id="406" r:id="rId18"/>
    <p:sldId id="407" r:id="rId19"/>
    <p:sldId id="414" r:id="rId20"/>
    <p:sldId id="419" r:id="rId21"/>
    <p:sldId id="420" r:id="rId22"/>
    <p:sldId id="415" r:id="rId23"/>
    <p:sldId id="421" r:id="rId24"/>
    <p:sldId id="422" r:id="rId25"/>
    <p:sldId id="423" r:id="rId26"/>
    <p:sldId id="424" r:id="rId27"/>
    <p:sldId id="425" r:id="rId28"/>
    <p:sldId id="426" r:id="rId29"/>
    <p:sldId id="427" r:id="rId30"/>
    <p:sldId id="428" r:id="rId31"/>
    <p:sldId id="398" r:id="rId32"/>
    <p:sldId id="430" r:id="rId33"/>
    <p:sldId id="429" r:id="rId34"/>
    <p:sldId id="402" r:id="rId35"/>
    <p:sldId id="431" r:id="rId36"/>
    <p:sldId id="433" r:id="rId37"/>
    <p:sldId id="434" r:id="rId38"/>
    <p:sldId id="367" r:id="rId39"/>
    <p:sldId id="318" r:id="rId40"/>
    <p:sldId id="257" r:id="rId41"/>
    <p:sldId id="319" r:id="rId42"/>
    <p:sldId id="265" r:id="rId43"/>
    <p:sldId id="321" r:id="rId44"/>
    <p:sldId id="322" r:id="rId45"/>
    <p:sldId id="323" r:id="rId46"/>
    <p:sldId id="316" r:id="rId47"/>
    <p:sldId id="352" r:id="rId48"/>
    <p:sldId id="370" r:id="rId49"/>
    <p:sldId id="302" r:id="rId50"/>
    <p:sldId id="263" r:id="rId51"/>
    <p:sldId id="324" r:id="rId52"/>
    <p:sldId id="440" r:id="rId53"/>
    <p:sldId id="441" r:id="rId54"/>
    <p:sldId id="442" r:id="rId55"/>
    <p:sldId id="320" r:id="rId56"/>
    <p:sldId id="259" r:id="rId57"/>
    <p:sldId id="356" r:id="rId58"/>
    <p:sldId id="357" r:id="rId59"/>
    <p:sldId id="360" r:id="rId60"/>
    <p:sldId id="378" r:id="rId61"/>
    <p:sldId id="363" r:id="rId62"/>
    <p:sldId id="371" r:id="rId63"/>
    <p:sldId id="362" r:id="rId64"/>
    <p:sldId id="445" r:id="rId65"/>
    <p:sldId id="446" r:id="rId66"/>
    <p:sldId id="448" r:id="rId67"/>
    <p:sldId id="450" r:id="rId68"/>
    <p:sldId id="451" r:id="rId69"/>
    <p:sldId id="452" r:id="rId70"/>
    <p:sldId id="453" r:id="rId71"/>
    <p:sldId id="459" r:id="rId72"/>
    <p:sldId id="460" r:id="rId73"/>
    <p:sldId id="461" r:id="rId74"/>
    <p:sldId id="462" r:id="rId75"/>
    <p:sldId id="463" r:id="rId76"/>
    <p:sldId id="464" r:id="rId77"/>
    <p:sldId id="465" r:id="rId78"/>
    <p:sldId id="466" r:id="rId79"/>
    <p:sldId id="467" r:id="rId80"/>
    <p:sldId id="468" r:id="rId81"/>
    <p:sldId id="469" r:id="rId82"/>
    <p:sldId id="470" r:id="rId83"/>
    <p:sldId id="471" r:id="rId84"/>
    <p:sldId id="472" r:id="rId85"/>
    <p:sldId id="473" r:id="rId86"/>
    <p:sldId id="474" r:id="rId87"/>
    <p:sldId id="475" r:id="rId88"/>
    <p:sldId id="476" r:id="rId89"/>
    <p:sldId id="483" r:id="rId90"/>
    <p:sldId id="485" r:id="rId91"/>
    <p:sldId id="486" r:id="rId92"/>
    <p:sldId id="454" r:id="rId93"/>
    <p:sldId id="455" r:id="rId94"/>
    <p:sldId id="456" r:id="rId95"/>
    <p:sldId id="458" r:id="rId96"/>
    <p:sldId id="457" r:id="rId9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FFFF"/>
    <a:srgbClr val="FFFFCC"/>
    <a:srgbClr val="3366FF"/>
    <a:srgbClr val="990000"/>
    <a:srgbClr val="990066"/>
    <a:srgbClr val="FFFF66"/>
    <a:srgbClr val="FFCC66"/>
    <a:srgbClr val="FFCC00"/>
    <a:srgbClr val="0066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40" autoAdjust="0"/>
    <p:restoredTop sz="90929"/>
  </p:normalViewPr>
  <p:slideViewPr>
    <p:cSldViewPr>
      <p:cViewPr varScale="1">
        <p:scale>
          <a:sx n="163" d="100"/>
          <a:sy n="163" d="100"/>
        </p:scale>
        <p:origin x="1854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544"/>
    </p:cViewPr>
  </p:sorterViewPr>
  <p:notesViewPr>
    <p:cSldViewPr>
      <p:cViewPr varScale="1">
        <p:scale>
          <a:sx n="39" d="100"/>
          <a:sy n="39" d="100"/>
        </p:scale>
        <p:origin x="-922" y="-83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handoutMaster" Target="handoutMasters/handout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440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 smtClean="0"/>
            </a:lvl1pPr>
          </a:lstStyle>
          <a:p>
            <a:pPr>
              <a:defRPr/>
            </a:pPr>
            <a:fld id="{2AB8E246-B1CF-4ABA-9760-545CC7000D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4440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6CC9A32-B70A-4734-B5D7-38E1CFDED04E}" type="slidenum">
              <a:rPr lang="en-US" altLang="en-US" sz="1000"/>
              <a:pPr/>
              <a:t>1</a:t>
            </a:fld>
            <a:endParaRPr lang="en-US" altLang="en-US" sz="10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E72FDCA-404E-4890-9FCF-3439A0131614}" type="slidenum">
              <a:rPr lang="en-US" altLang="en-US" sz="1000"/>
              <a:pPr/>
              <a:t>10</a:t>
            </a:fld>
            <a:endParaRPr lang="en-US" altLang="en-US" sz="100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D954C6B-2132-4F30-BD1C-EBA4338D3A77}" type="slidenum">
              <a:rPr lang="en-US" altLang="en-US" sz="1000"/>
              <a:pPr/>
              <a:t>11</a:t>
            </a:fld>
            <a:endParaRPr lang="en-US" altLang="en-US" sz="10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7A96E8B-D869-480E-8675-EB1711457955}" type="slidenum">
              <a:rPr lang="en-US" altLang="en-US" sz="1000"/>
              <a:pPr/>
              <a:t>12</a:t>
            </a:fld>
            <a:endParaRPr lang="en-US" altLang="en-US" sz="10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FA0F0DE-A098-44FD-8EA3-A2DDD54B3367}" type="slidenum">
              <a:rPr lang="en-US" altLang="en-US" sz="1000"/>
              <a:pPr/>
              <a:t>13</a:t>
            </a:fld>
            <a:endParaRPr lang="en-US" altLang="en-US" sz="10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65B262B-42BF-4E1B-B962-7276B1A81D3C}" type="slidenum">
              <a:rPr lang="en-US" altLang="en-US" sz="1000"/>
              <a:pPr/>
              <a:t>14</a:t>
            </a:fld>
            <a:endParaRPr lang="en-US" altLang="en-US" sz="10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E860B69-C78F-4451-A3AD-5222522E1C95}" type="slidenum">
              <a:rPr lang="en-US" altLang="en-US" sz="1000"/>
              <a:pPr/>
              <a:t>15</a:t>
            </a:fld>
            <a:endParaRPr lang="en-US" altLang="en-US" sz="10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926EACF-3CDA-4BF6-8C2C-9175E7A846CD}" type="slidenum">
              <a:rPr lang="en-US" altLang="en-US" sz="1000"/>
              <a:pPr/>
              <a:t>16</a:t>
            </a:fld>
            <a:endParaRPr lang="en-US" altLang="en-US" sz="10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8F6851C-37A9-47A6-B179-CA31B89ADF0D}" type="slidenum">
              <a:rPr lang="en-US" altLang="en-US" sz="1000"/>
              <a:pPr/>
              <a:t>17</a:t>
            </a:fld>
            <a:endParaRPr lang="en-US" altLang="en-US" sz="10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B9CAD91-69A4-409D-8320-D928B446DA14}" type="slidenum">
              <a:rPr lang="en-US" altLang="en-US" sz="1000"/>
              <a:pPr/>
              <a:t>18</a:t>
            </a:fld>
            <a:endParaRPr lang="en-US" altLang="en-US" sz="10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C6C80C6-2FDE-40B6-8893-7643C45CB612}" type="slidenum">
              <a:rPr lang="en-US" altLang="en-US" sz="1000"/>
              <a:pPr/>
              <a:t>19</a:t>
            </a:fld>
            <a:endParaRPr lang="en-US" altLang="en-US" sz="10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36E9708-73CF-4853-BCC5-AA17CDDD1A8F}" type="slidenum">
              <a:rPr lang="en-US" altLang="en-US" sz="1000"/>
              <a:pPr/>
              <a:t>2</a:t>
            </a:fld>
            <a:endParaRPr lang="en-US" altLang="en-US" sz="10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C5F6FC0-27D0-4B0B-A159-BC5E4EFAD351}" type="slidenum">
              <a:rPr lang="en-US" altLang="en-US" sz="1000"/>
              <a:pPr/>
              <a:t>20</a:t>
            </a:fld>
            <a:endParaRPr lang="en-US" altLang="en-US" sz="10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5809980-BBB2-43AB-A2C6-1CDC1E12FE3C}" type="slidenum">
              <a:rPr lang="en-US" altLang="en-US" sz="1000"/>
              <a:pPr/>
              <a:t>21</a:t>
            </a:fld>
            <a:endParaRPr lang="en-US" altLang="en-US" sz="100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9C20C30-1ED6-4DC0-A70E-9F0EE39D6588}" type="slidenum">
              <a:rPr lang="en-US" altLang="en-US" sz="1000"/>
              <a:pPr/>
              <a:t>22</a:t>
            </a:fld>
            <a:endParaRPr lang="en-US" altLang="en-US" sz="100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5B53DBC-A215-4BE4-AEE0-521BB3C4FB1A}" type="slidenum">
              <a:rPr lang="en-US" altLang="en-US" sz="1000"/>
              <a:pPr/>
              <a:t>23</a:t>
            </a:fld>
            <a:endParaRPr lang="en-US" altLang="en-US" sz="100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52962DE-78FB-4256-94EF-FFDC60EA2036}" type="slidenum">
              <a:rPr lang="en-US" altLang="en-US" sz="1000"/>
              <a:pPr/>
              <a:t>24</a:t>
            </a:fld>
            <a:endParaRPr lang="en-US" altLang="en-US" sz="100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21E98D4-0347-4CE3-ABA0-FAEDA221F483}" type="slidenum">
              <a:rPr lang="en-US" altLang="en-US" sz="1000"/>
              <a:pPr/>
              <a:t>25</a:t>
            </a:fld>
            <a:endParaRPr lang="en-US" altLang="en-US" sz="100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756F7B6-D11F-4D92-AF0A-4FDF5D9F7A22}" type="slidenum">
              <a:rPr lang="en-US" altLang="en-US" sz="1000"/>
              <a:pPr/>
              <a:t>26</a:t>
            </a:fld>
            <a:endParaRPr lang="en-US" altLang="en-US" sz="100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3795516-C078-4879-960E-F1ED063AB3ED}" type="slidenum">
              <a:rPr lang="en-US" altLang="en-US" sz="1000"/>
              <a:pPr/>
              <a:t>27</a:t>
            </a:fld>
            <a:endParaRPr lang="en-US" altLang="en-US" sz="100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54FAEE0-0644-465A-8E4C-C84AD477E5B8}" type="slidenum">
              <a:rPr lang="en-US" altLang="en-US" sz="1000"/>
              <a:pPr/>
              <a:t>28</a:t>
            </a:fld>
            <a:endParaRPr lang="en-US" altLang="en-US" sz="100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7941424-2C6A-4303-849F-2A041A03A676}" type="slidenum">
              <a:rPr lang="en-US" altLang="en-US" sz="1000"/>
              <a:pPr/>
              <a:t>29</a:t>
            </a:fld>
            <a:endParaRPr lang="en-US" altLang="en-US" sz="100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1127974-DD0D-426C-982D-56A24D51715A}" type="slidenum">
              <a:rPr lang="en-US" altLang="en-US" sz="1000"/>
              <a:pPr/>
              <a:t>3</a:t>
            </a:fld>
            <a:endParaRPr lang="en-US" altLang="en-US" sz="10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-"/>
            </a:pPr>
            <a:r>
              <a:rPr lang="en-US" altLang="ko-KR" smtClean="0">
                <a:ea typeface="굴림" pitchFamily="50" charset="-127"/>
              </a:rPr>
              <a:t>Stack:</a:t>
            </a:r>
          </a:p>
          <a:p>
            <a:pPr lvl="1">
              <a:buFontTx/>
              <a:buChar char="-"/>
            </a:pPr>
            <a:r>
              <a:rPr lang="ko-KR" altLang="en-US" smtClean="0">
                <a:ea typeface="굴림" pitchFamily="50" charset="-127"/>
              </a:rPr>
              <a:t>동질의 </a:t>
            </a:r>
            <a:r>
              <a:rPr lang="en-US" altLang="ko-KR" smtClean="0">
                <a:ea typeface="굴림" pitchFamily="50" charset="-127"/>
              </a:rPr>
              <a:t>element</a:t>
            </a:r>
            <a:r>
              <a:rPr lang="ko-KR" altLang="en-US" smtClean="0">
                <a:ea typeface="굴림" pitchFamily="50" charset="-127"/>
              </a:rPr>
              <a:t>로 구성</a:t>
            </a:r>
          </a:p>
          <a:p>
            <a:pPr lvl="1">
              <a:buFontTx/>
              <a:buChar char="-"/>
            </a:pPr>
            <a:r>
              <a:rPr lang="ko-KR" altLang="en-US" smtClean="0">
                <a:ea typeface="굴림" pitchFamily="50" charset="-127"/>
              </a:rPr>
              <a:t>순서를 갖는다. </a:t>
            </a:r>
          </a:p>
          <a:p>
            <a:pPr lvl="1">
              <a:buFontTx/>
              <a:buChar char="-"/>
            </a:pPr>
            <a:r>
              <a:rPr lang="en-US" altLang="ko-KR" smtClean="0">
                <a:ea typeface="굴림" pitchFamily="50" charset="-127"/>
              </a:rPr>
              <a:t>Last In, First Out(LIFO)</a:t>
            </a:r>
          </a:p>
          <a:p>
            <a:pPr lvl="1">
              <a:buFontTx/>
              <a:buChar char="-"/>
            </a:pPr>
            <a:endParaRPr lang="en-US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ACD3769-5DE3-496E-99A7-CD8480604028}" type="slidenum">
              <a:rPr lang="en-US" altLang="en-US" sz="1000"/>
              <a:pPr/>
              <a:t>30</a:t>
            </a:fld>
            <a:endParaRPr lang="en-US" altLang="en-US" sz="100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5783917-BACB-4D5D-987C-F170F84C6E80}" type="slidenum">
              <a:rPr lang="en-US" altLang="en-US" sz="1000"/>
              <a:pPr/>
              <a:t>31</a:t>
            </a:fld>
            <a:endParaRPr lang="en-US" altLang="en-US" sz="100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9F4E024-78A1-4E84-A8B6-96E89D62420F}" type="slidenum">
              <a:rPr lang="en-US" altLang="en-US" sz="1000"/>
              <a:pPr/>
              <a:t>32</a:t>
            </a:fld>
            <a:endParaRPr lang="en-US" altLang="en-US" sz="10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13FC986-1774-4819-9A01-0F38C7B8DEA9}" type="slidenum">
              <a:rPr lang="en-US" altLang="en-US" sz="1000"/>
              <a:pPr/>
              <a:t>33</a:t>
            </a:fld>
            <a:endParaRPr lang="en-US" altLang="en-US" sz="100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F7A6705-CE05-47F8-A4F3-57D7F8EEAA1A}" type="slidenum">
              <a:rPr lang="en-US" altLang="en-US" sz="1000"/>
              <a:pPr/>
              <a:t>34</a:t>
            </a:fld>
            <a:endParaRPr lang="en-US" altLang="en-US" sz="100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60B84AB-6F89-4546-84B3-82ABC5DCC53B}" type="slidenum">
              <a:rPr lang="en-US" altLang="en-US" sz="1000"/>
              <a:pPr/>
              <a:t>35</a:t>
            </a:fld>
            <a:endParaRPr lang="en-US" altLang="en-US" sz="100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B381EEC-C694-4283-A045-658B25CE2181}" type="slidenum">
              <a:rPr lang="en-US" altLang="en-US" sz="1000"/>
              <a:pPr/>
              <a:t>36</a:t>
            </a:fld>
            <a:endParaRPr lang="en-US" altLang="en-US" sz="100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3DEE70F-6FE5-4394-9545-D8D546685FA1}" type="slidenum">
              <a:rPr lang="en-US" altLang="en-US" sz="1000"/>
              <a:pPr/>
              <a:t>37</a:t>
            </a:fld>
            <a:endParaRPr lang="en-US" altLang="en-US" sz="10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-"/>
            </a:pPr>
            <a:r>
              <a:rPr lang="ko-KR" altLang="en-US" smtClean="0">
                <a:ea typeface="굴림" pitchFamily="50" charset="-127"/>
              </a:rPr>
              <a:t>템플릿의 실제 파라메터는 </a:t>
            </a:r>
            <a:r>
              <a:rPr lang="en-US" altLang="ko-KR" smtClean="0">
                <a:ea typeface="굴림" pitchFamily="50" charset="-127"/>
              </a:rPr>
              <a:t>c built-in </a:t>
            </a:r>
            <a:r>
              <a:rPr lang="ko-KR" altLang="en-US" smtClean="0">
                <a:ea typeface="굴림" pitchFamily="50" charset="-127"/>
              </a:rPr>
              <a:t>이나 </a:t>
            </a:r>
            <a:r>
              <a:rPr lang="en-US" altLang="ko-KR" smtClean="0">
                <a:ea typeface="굴림" pitchFamily="50" charset="-127"/>
              </a:rPr>
              <a:t>user-defined </a:t>
            </a:r>
            <a:r>
              <a:rPr lang="ko-KR" altLang="en-US" smtClean="0">
                <a:ea typeface="굴림" pitchFamily="50" charset="-127"/>
              </a:rPr>
              <a:t>자료형이 된다.</a:t>
            </a:r>
          </a:p>
          <a:p>
            <a:pPr>
              <a:buFontTx/>
              <a:buChar char="-"/>
            </a:pPr>
            <a:r>
              <a:rPr lang="ko-KR" altLang="en-US" smtClean="0">
                <a:ea typeface="굴림" pitchFamily="50" charset="-127"/>
              </a:rPr>
              <a:t>템플릿을 사용할 때는 </a:t>
            </a:r>
            <a:r>
              <a:rPr lang="en-US" altLang="ko-KR" smtClean="0">
                <a:ea typeface="굴림" pitchFamily="50" charset="-127"/>
              </a:rPr>
              <a:t>specification </a:t>
            </a:r>
            <a:r>
              <a:rPr lang="ko-KR" altLang="en-US" smtClean="0">
                <a:ea typeface="굴림" pitchFamily="50" charset="-127"/>
              </a:rPr>
              <a:t>과 </a:t>
            </a:r>
            <a:r>
              <a:rPr lang="en-US" altLang="ko-KR" smtClean="0">
                <a:ea typeface="굴림" pitchFamily="50" charset="-127"/>
              </a:rPr>
              <a:t>implementation </a:t>
            </a:r>
            <a:r>
              <a:rPr lang="ko-KR" altLang="en-US" smtClean="0">
                <a:ea typeface="굴림" pitchFamily="50" charset="-127"/>
              </a:rPr>
              <a:t>한 파일에 있어야 한다. </a:t>
            </a:r>
            <a:endParaRPr lang="en-US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EA45289-AB15-4F5A-B143-30F43A47E661}" type="slidenum">
              <a:rPr lang="en-US" altLang="en-US" sz="1000"/>
              <a:pPr/>
              <a:t>38</a:t>
            </a:fld>
            <a:endParaRPr lang="en-US" altLang="en-US" sz="100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- </a:t>
            </a:r>
            <a:r>
              <a:rPr lang="ko-KR" altLang="en-US" smtClean="0">
                <a:ea typeface="굴림" pitchFamily="50" charset="-127"/>
              </a:rPr>
              <a:t>함수 이름은 </a:t>
            </a:r>
            <a:r>
              <a:rPr lang="en-US" altLang="ko-KR" smtClean="0">
                <a:ea typeface="굴림" pitchFamily="50" charset="-127"/>
              </a:rPr>
              <a:t>base address</a:t>
            </a:r>
            <a:r>
              <a:rPr lang="ko-KR" altLang="en-US" smtClean="0">
                <a:ea typeface="굴림" pitchFamily="50" charset="-127"/>
              </a:rPr>
              <a:t>이고 바뀔 수 없는 </a:t>
            </a:r>
            <a:r>
              <a:rPr lang="en-US" altLang="ko-KR" smtClean="0">
                <a:ea typeface="굴림" pitchFamily="50" charset="-127"/>
              </a:rPr>
              <a:t>constant</a:t>
            </a:r>
            <a:r>
              <a:rPr lang="ko-KR" altLang="en-US" smtClean="0">
                <a:ea typeface="굴림" pitchFamily="50" charset="-127"/>
              </a:rPr>
              <a:t>이다. </a:t>
            </a:r>
            <a:endParaRPr lang="en-US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57EE411-8A51-415B-B419-2F9A365582A8}" type="slidenum">
              <a:rPr lang="en-US" altLang="en-US" sz="1000"/>
              <a:pPr/>
              <a:t>39</a:t>
            </a:fld>
            <a:endParaRPr lang="en-US" altLang="en-US" sz="100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CD8EA39-20CB-414B-9054-1EB57484DA43}" type="slidenum">
              <a:rPr lang="en-US" altLang="en-US" sz="1000"/>
              <a:pPr/>
              <a:t>4</a:t>
            </a:fld>
            <a:endParaRPr lang="en-US" altLang="en-US" sz="10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129AABF-4FF1-42C5-8FFE-C90978F0BC06}" type="slidenum">
              <a:rPr lang="en-US" altLang="en-US" sz="1000"/>
              <a:pPr/>
              <a:t>40</a:t>
            </a:fld>
            <a:endParaRPr lang="en-US" altLang="en-US" sz="100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BD3274C-DC32-4FCA-AE83-4B5DE015726C}" type="slidenum">
              <a:rPr lang="en-US" altLang="en-US" sz="1000"/>
              <a:pPr/>
              <a:t>41</a:t>
            </a:fld>
            <a:endParaRPr lang="en-US" altLang="en-US" sz="100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-"/>
            </a:pPr>
            <a:r>
              <a:rPr lang="en-US" altLang="ko-KR" smtClean="0">
                <a:ea typeface="굴림" pitchFamily="50" charset="-127"/>
              </a:rPr>
              <a:t>pointer: </a:t>
            </a:r>
            <a:r>
              <a:rPr lang="ko-KR" altLang="en-US" smtClean="0">
                <a:ea typeface="굴림" pitchFamily="50" charset="-127"/>
              </a:rPr>
              <a:t>메모리의 주소를 저장한는 변수</a:t>
            </a:r>
          </a:p>
          <a:p>
            <a:pPr>
              <a:buFontTx/>
              <a:buChar char="-"/>
            </a:pPr>
            <a:r>
              <a:rPr lang="ko-KR" altLang="en-US" smtClean="0">
                <a:ea typeface="굴림" pitchFamily="50" charset="-127"/>
              </a:rPr>
              <a:t>포인터도 변수이기 때문에 메모리가 배정된다. 일반 변수와 다른 것은 자료를 저장하는 대신 주소를 저장한다.</a:t>
            </a:r>
            <a:endParaRPr lang="en-US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6999E59-A9E6-4568-8724-FE43B5B8B246}" type="slidenum">
              <a:rPr lang="en-US" altLang="en-US" sz="1000"/>
              <a:pPr/>
              <a:t>42</a:t>
            </a:fld>
            <a:endParaRPr lang="en-US" altLang="en-US" sz="100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A619667-E380-4AC9-BFA3-A3EDEE0B5A34}" type="slidenum">
              <a:rPr lang="en-US" altLang="en-US" sz="1000"/>
              <a:pPr/>
              <a:t>43</a:t>
            </a:fld>
            <a:endParaRPr lang="en-US" altLang="en-US" sz="100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- </a:t>
            </a:r>
            <a:r>
              <a:rPr lang="ko-KR" altLang="en-US" smtClean="0">
                <a:ea typeface="굴림" pitchFamily="50" charset="-127"/>
              </a:rPr>
              <a:t>포인터 변수에 </a:t>
            </a:r>
            <a:r>
              <a:rPr lang="en-US" altLang="ko-KR" smtClean="0">
                <a:ea typeface="굴림" pitchFamily="50" charset="-127"/>
              </a:rPr>
              <a:t>ptr</a:t>
            </a:r>
            <a:r>
              <a:rPr lang="ko-KR" altLang="en-US" smtClean="0">
                <a:ea typeface="굴림" pitchFamily="50" charset="-127"/>
              </a:rPr>
              <a:t>에 들어 있는 주소(2000)가 가리키는 값을 검색하기 위해서는 *</a:t>
            </a:r>
            <a:r>
              <a:rPr lang="en-US" altLang="ko-KR" smtClean="0">
                <a:ea typeface="굴림" pitchFamily="50" charset="-127"/>
              </a:rPr>
              <a:t>ptr</a:t>
            </a:r>
            <a:r>
              <a:rPr lang="ko-KR" altLang="en-US" smtClean="0">
                <a:ea typeface="굴림" pitchFamily="50" charset="-127"/>
              </a:rPr>
              <a:t>를 사용.</a:t>
            </a:r>
            <a:endParaRPr lang="en-US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84DFCB0-32BF-4970-A527-31013FEFD8C1}" type="slidenum">
              <a:rPr lang="en-US" altLang="en-US" sz="1000"/>
              <a:pPr/>
              <a:t>44</a:t>
            </a:fld>
            <a:endParaRPr lang="en-US" altLang="en-US" sz="100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27E0CF4-EC27-4033-B9D5-FFDD107CDD8B}" type="slidenum">
              <a:rPr lang="en-US" altLang="en-US" sz="1000"/>
              <a:pPr/>
              <a:t>45</a:t>
            </a:fld>
            <a:endParaRPr lang="en-US" altLang="en-US" sz="100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8617438-86B3-4AD1-8D61-FB6B5C12BAAB}" type="slidenum">
              <a:rPr lang="en-US" altLang="en-US" sz="1000"/>
              <a:pPr/>
              <a:t>46</a:t>
            </a:fld>
            <a:endParaRPr lang="en-US" altLang="en-US" sz="100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FA3734F-1C0C-4348-B9C0-5E4BAD359FD7}" type="slidenum">
              <a:rPr lang="en-US" altLang="en-US" sz="1000"/>
              <a:pPr/>
              <a:t>47</a:t>
            </a:fld>
            <a:endParaRPr lang="en-US" altLang="en-US" sz="100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-"/>
            </a:pPr>
            <a:r>
              <a:rPr lang="en-US" altLang="ko-KR" smtClean="0">
                <a:ea typeface="굴림" pitchFamily="50" charset="-127"/>
              </a:rPr>
              <a:t>null pointer</a:t>
            </a:r>
            <a:r>
              <a:rPr lang="ko-KR" altLang="en-US" smtClean="0">
                <a:ea typeface="굴림" pitchFamily="50" charset="-127"/>
              </a:rPr>
              <a:t>는 </a:t>
            </a:r>
            <a:r>
              <a:rPr lang="en-US" altLang="ko-KR" smtClean="0">
                <a:ea typeface="굴림" pitchFamily="50" charset="-127"/>
              </a:rPr>
              <a:t>NULL</a:t>
            </a:r>
            <a:r>
              <a:rPr lang="ko-KR" altLang="en-US" smtClean="0">
                <a:ea typeface="굴림" pitchFamily="50" charset="-127"/>
              </a:rPr>
              <a:t>로 정의되어 있으며 0을 나타낸다. </a:t>
            </a:r>
          </a:p>
          <a:p>
            <a:pPr>
              <a:buFontTx/>
              <a:buChar char="-"/>
            </a:pPr>
            <a:r>
              <a:rPr lang="en-US" altLang="ko-KR" smtClean="0">
                <a:ea typeface="굴림" pitchFamily="50" charset="-127"/>
              </a:rPr>
              <a:t>NULL</a:t>
            </a:r>
            <a:r>
              <a:rPr lang="ko-KR" altLang="en-US" smtClean="0">
                <a:ea typeface="굴림" pitchFamily="50" charset="-127"/>
              </a:rPr>
              <a:t> 메모리 주소는 아니기 때문에 이것을 주소로 메모리를 검색하면 에러가 발생</a:t>
            </a:r>
            <a:r>
              <a:rPr lang="en-US" altLang="ko-KR" smtClean="0">
                <a:ea typeface="굴림" pitchFamily="50" charset="-127"/>
              </a:rPr>
              <a:t> </a:t>
            </a:r>
            <a:endParaRPr lang="en-US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13109E0-70C9-4E9E-974B-1F9FB917838F}" type="slidenum">
              <a:rPr lang="en-US" altLang="en-US" sz="1000"/>
              <a:pPr/>
              <a:t>48</a:t>
            </a:fld>
            <a:endParaRPr lang="en-US" altLang="en-US" sz="100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DF5E983-CD11-4B43-A6DB-AA2424611F08}" type="slidenum">
              <a:rPr lang="en-US" altLang="en-US" sz="1000"/>
              <a:pPr/>
              <a:t>49</a:t>
            </a:fld>
            <a:endParaRPr lang="en-US" altLang="en-US" sz="100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74C12EA-28ED-44F3-ABC6-92F45D18EE8C}" type="slidenum">
              <a:rPr lang="en-US" altLang="en-US" sz="1000"/>
              <a:pPr/>
              <a:t>5</a:t>
            </a:fld>
            <a:endParaRPr lang="en-US" altLang="en-US" sz="10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7F900E6-2D91-4F08-803E-B35446A2C85C}" type="slidenum">
              <a:rPr lang="en-US" altLang="en-US" sz="1000"/>
              <a:pPr/>
              <a:t>50</a:t>
            </a:fld>
            <a:endParaRPr lang="en-US" altLang="en-US" sz="100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D34B142-D5DE-4F59-9F5B-7C3D31C33D9A}" type="slidenum">
              <a:rPr lang="en-US" altLang="en-US" sz="1000"/>
              <a:pPr/>
              <a:t>51</a:t>
            </a:fld>
            <a:endParaRPr lang="en-US" altLang="en-US" sz="10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2CB1DBC-A325-4761-A5E2-69B65631586D}" type="slidenum">
              <a:rPr lang="en-US" altLang="en-US" sz="1000"/>
              <a:pPr/>
              <a:t>52</a:t>
            </a:fld>
            <a:endParaRPr lang="en-US" altLang="en-US" sz="100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B0DCA33-DD14-4B1E-9AA3-CD7A92342E6F}" type="slidenum">
              <a:rPr lang="en-US" altLang="en-US" sz="1000"/>
              <a:pPr/>
              <a:t>53</a:t>
            </a:fld>
            <a:endParaRPr lang="en-US" altLang="en-US" sz="100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30283BC-A44A-454E-8DB8-6176772FBCB6}" type="slidenum">
              <a:rPr lang="en-US" altLang="en-US" sz="1000"/>
              <a:pPr/>
              <a:t>54</a:t>
            </a:fld>
            <a:endParaRPr lang="en-US" altLang="en-US" sz="100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5B1CFD2-016F-4FA9-A02E-3316BFAB9574}" type="slidenum">
              <a:rPr lang="en-US" altLang="en-US" sz="1000"/>
              <a:pPr/>
              <a:t>55</a:t>
            </a:fld>
            <a:endParaRPr lang="en-US" altLang="en-US" sz="100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7A8AF1E-8267-4E27-B9A6-00FF98FBBD52}" type="slidenum">
              <a:rPr lang="en-US" altLang="en-US" sz="1000"/>
              <a:pPr/>
              <a:t>56</a:t>
            </a:fld>
            <a:endParaRPr lang="en-US" altLang="en-US" sz="100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0402944-2DD3-466F-8CD4-2883964BAADC}" type="slidenum">
              <a:rPr lang="en-US" altLang="en-US" sz="1000"/>
              <a:pPr/>
              <a:t>57</a:t>
            </a:fld>
            <a:endParaRPr lang="en-US" altLang="en-US" sz="100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C4E7BD9-8559-4002-AC1E-1759ACEA4609}" type="slidenum">
              <a:rPr lang="en-US" altLang="en-US" sz="1000"/>
              <a:pPr/>
              <a:t>58</a:t>
            </a:fld>
            <a:endParaRPr lang="en-US" altLang="en-US" sz="100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4D28EB1-D69E-42BB-B815-DC7A6A57C5F8}" type="slidenum">
              <a:rPr lang="en-US" altLang="en-US" sz="1000"/>
              <a:pPr/>
              <a:t>59</a:t>
            </a:fld>
            <a:endParaRPr lang="en-US" altLang="en-US" sz="100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A36BDF7-CEBB-47F1-8CFD-7205234C8A69}" type="slidenum">
              <a:rPr lang="en-US" altLang="en-US" sz="1000"/>
              <a:pPr/>
              <a:t>6</a:t>
            </a:fld>
            <a:endParaRPr lang="en-US" altLang="en-US" sz="100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1868BAB-ABAF-4C13-A17E-158A7BED5A02}" type="slidenum">
              <a:rPr lang="en-US" altLang="en-US" sz="1000"/>
              <a:pPr/>
              <a:t>60</a:t>
            </a:fld>
            <a:endParaRPr lang="en-US" altLang="en-US" sz="100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B417092-2EAE-4BA2-9CA6-707369699686}" type="slidenum">
              <a:rPr lang="en-US" altLang="en-US" sz="1000"/>
              <a:pPr/>
              <a:t>61</a:t>
            </a:fld>
            <a:endParaRPr lang="en-US" altLang="en-US" sz="100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457E1C3-DB14-4125-92B7-AAAC27193A3C}" type="slidenum">
              <a:rPr lang="en-US" altLang="en-US" sz="1000"/>
              <a:pPr/>
              <a:t>62</a:t>
            </a:fld>
            <a:endParaRPr lang="en-US" altLang="en-US" sz="100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36E7D9E-6A4D-421A-AD22-77242F10C2E3}" type="slidenum">
              <a:rPr lang="en-US" altLang="en-US" sz="1000"/>
              <a:pPr/>
              <a:t>63</a:t>
            </a:fld>
            <a:endParaRPr lang="en-US" altLang="en-US" sz="100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A8022F1-6BFC-400B-8234-F7ECE5A36DBD}" type="slidenum">
              <a:rPr lang="en-US" altLang="en-US" sz="1000"/>
              <a:pPr/>
              <a:t>64</a:t>
            </a:fld>
            <a:endParaRPr lang="en-US" altLang="en-US" sz="100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5308BA5-A00E-4C5C-9E37-558F9410C334}" type="slidenum">
              <a:rPr lang="en-US" altLang="en-US" sz="1000"/>
              <a:pPr/>
              <a:t>65</a:t>
            </a:fld>
            <a:endParaRPr lang="en-US" altLang="en-US" sz="100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D8BB224-E3FC-4F5F-A442-260A6ECD92C7}" type="slidenum">
              <a:rPr lang="en-US" altLang="en-US" sz="1000"/>
              <a:pPr/>
              <a:t>66</a:t>
            </a:fld>
            <a:endParaRPr lang="en-US" altLang="en-US" sz="1000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93E16B9-757C-4590-A0A7-89E39EDA9A82}" type="slidenum">
              <a:rPr lang="en-US" altLang="en-US" sz="1000"/>
              <a:pPr/>
              <a:t>67</a:t>
            </a:fld>
            <a:endParaRPr lang="en-US" altLang="en-US" sz="100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F6C0728-6B1E-49A3-AA93-BB738C1A7E9E}" type="slidenum">
              <a:rPr lang="en-US" altLang="en-US" sz="1000"/>
              <a:pPr/>
              <a:t>68</a:t>
            </a:fld>
            <a:endParaRPr lang="en-US" altLang="en-US" sz="1000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9A3D24F-7000-4EEC-B464-0726F8FA8A41}" type="slidenum">
              <a:rPr lang="en-US" altLang="en-US" sz="1000"/>
              <a:pPr/>
              <a:t>69</a:t>
            </a:fld>
            <a:endParaRPr lang="en-US" altLang="en-US" sz="1000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1324184-A003-425F-832A-B18262D0575C}" type="slidenum">
              <a:rPr lang="en-US" altLang="en-US" sz="1000"/>
              <a:pPr/>
              <a:t>7</a:t>
            </a:fld>
            <a:endParaRPr lang="en-US" altLang="en-US" sz="100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4112DE9-A5E4-43CC-8A90-B1CA1ADD4208}" type="slidenum">
              <a:rPr lang="en-US" altLang="en-US" sz="1000"/>
              <a:pPr/>
              <a:t>70</a:t>
            </a:fld>
            <a:endParaRPr lang="en-US" altLang="en-US" sz="100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6FA545D-7B7C-4D67-8037-6ED2AE87EB34}" type="slidenum">
              <a:rPr lang="en-US" altLang="en-US" sz="1000"/>
              <a:pPr/>
              <a:t>92</a:t>
            </a:fld>
            <a:endParaRPr lang="en-US" altLang="en-US" sz="1000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E229898-F4F9-4835-A289-C4D338573B6E}" type="slidenum">
              <a:rPr lang="en-US" altLang="en-US" sz="1000"/>
              <a:pPr/>
              <a:t>93</a:t>
            </a:fld>
            <a:endParaRPr lang="en-US" altLang="en-US" sz="1000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AC4205E-DBD0-4498-A327-C114A23FB32B}" type="slidenum">
              <a:rPr lang="en-US" altLang="en-US" sz="1000"/>
              <a:pPr/>
              <a:t>94</a:t>
            </a:fld>
            <a:endParaRPr lang="en-US" altLang="en-US" sz="1000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6351A21-ED39-4FD9-A4F6-2A17AA610EFD}" type="slidenum">
              <a:rPr lang="en-US" altLang="en-US" sz="1000"/>
              <a:pPr/>
              <a:t>95</a:t>
            </a:fld>
            <a:endParaRPr lang="en-US" altLang="en-US" sz="1000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2804680-CFFD-46B4-AAD3-78A628946E5C}" type="slidenum">
              <a:rPr lang="en-US" altLang="en-US" sz="1000"/>
              <a:pPr/>
              <a:t>96</a:t>
            </a:fld>
            <a:endParaRPr lang="en-US" altLang="en-US" sz="1000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1B3BE24-86E9-4349-A9FA-A79CC72AB0AF}" type="slidenum">
              <a:rPr lang="en-US" altLang="en-US" sz="1000"/>
              <a:pPr/>
              <a:t>8</a:t>
            </a:fld>
            <a:endParaRPr lang="en-US" altLang="en-US" sz="100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03ED3CE-56E9-4689-ABB1-95EC121E326C}" type="slidenum">
              <a:rPr lang="en-US" altLang="en-US" sz="1000"/>
              <a:pPr/>
              <a:t>9</a:t>
            </a:fld>
            <a:endParaRPr lang="en-US" altLang="en-US" sz="10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ltGray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ltGray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845E1CC-EB05-487E-A37C-0F62C3CB0D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1003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6A0BE6-CDC4-4D9E-B2E2-027E5D24AD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106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496050" y="457200"/>
            <a:ext cx="1962150" cy="5638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5734050" cy="5638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09777-EC29-4F15-BFF5-0F5708E49A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976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818724-BCCF-4A74-ADB5-BD6219B046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671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7F9055-991F-443B-A2A2-1018ED1677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8101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E2FE67-AA28-45B2-9340-A891C252AF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1252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59A5C8-8DC5-46C9-AC7F-C801489AB1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736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A6E2DE-90DB-4CE8-8748-8AE2B98F78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944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CC0B22-5FB6-4D20-A2F6-ED20748F49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2996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EDE53A-861B-4DD1-99FF-D256449166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279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51786-00C2-4760-BC95-7DACDE2CFC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1131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7848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7848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19800" y="62484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4730285E-C68B-4E57-BFDD-3F37D8C6FF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9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wmf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7.wmf"/><Relationship Id="rId14" Type="http://schemas.openxmlformats.org/officeDocument/2006/relationships/oleObject" Target="../embeddings/oleObject10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B8BD783-B4B6-41DF-80DA-05BFF35FBAB9}" type="slidenum">
              <a:rPr lang="en-US" altLang="en-US" sz="1400"/>
              <a:pPr/>
              <a:t>1</a:t>
            </a:fld>
            <a:endParaRPr lang="en-US" altLang="en-US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905000"/>
            <a:ext cx="7848600" cy="1143000"/>
          </a:xfrm>
          <a:noFill/>
        </p:spPr>
        <p:txBody>
          <a:bodyPr anchor="ctr"/>
          <a:lstStyle/>
          <a:p>
            <a:r>
              <a:rPr lang="en-US" altLang="en-US" smtClean="0">
                <a:latin typeface="Book Antiqua" pitchFamily="18" charset="0"/>
              </a:rPr>
              <a:t>C++ Plus Data Structures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800350"/>
            <a:ext cx="7848600" cy="3443288"/>
          </a:xfrm>
          <a:noFill/>
        </p:spPr>
        <p:txBody>
          <a:bodyPr/>
          <a:lstStyle/>
          <a:p>
            <a:pPr marL="0" indent="0" algn="ctr">
              <a:buFontTx/>
              <a:buNone/>
            </a:pPr>
            <a:endParaRPr lang="en-US" altLang="en-US" sz="3600" b="1" smtClean="0">
              <a:solidFill>
                <a:schemeClr val="folHlink"/>
              </a:solidFill>
            </a:endParaRPr>
          </a:p>
          <a:p>
            <a:pPr marL="0" indent="0" algn="ctr">
              <a:buFontTx/>
              <a:buNone/>
            </a:pPr>
            <a:r>
              <a:rPr lang="en-US" altLang="en-US" sz="3600" b="1" smtClean="0"/>
              <a:t>Nell Dale</a:t>
            </a:r>
          </a:p>
          <a:p>
            <a:pPr marL="0" indent="0" algn="ctr">
              <a:buFontTx/>
              <a:buNone/>
            </a:pPr>
            <a:r>
              <a:rPr lang="en-US" altLang="en-US" sz="3600" b="1" smtClean="0"/>
              <a:t>David Teague</a:t>
            </a:r>
            <a:endParaRPr lang="en-US" altLang="en-US" sz="3600" b="1" smtClean="0">
              <a:solidFill>
                <a:schemeClr val="folHlink"/>
              </a:solidFill>
            </a:endParaRPr>
          </a:p>
          <a:p>
            <a:pPr marL="0" indent="0" algn="ctr">
              <a:buFontTx/>
              <a:buNone/>
            </a:pPr>
            <a:r>
              <a:rPr lang="en-US" altLang="en-US" sz="3600" b="1" smtClean="0">
                <a:solidFill>
                  <a:srgbClr val="FFCC00"/>
                </a:solidFill>
              </a:rPr>
              <a:t>Chapter 4</a:t>
            </a:r>
          </a:p>
          <a:p>
            <a:pPr marL="0" indent="0" algn="ctr">
              <a:buFontTx/>
              <a:buNone/>
            </a:pPr>
            <a:r>
              <a:rPr lang="en-US" altLang="en-US" sz="3600" b="1" smtClean="0"/>
              <a:t>ADTs Stack and Queue</a:t>
            </a:r>
          </a:p>
          <a:p>
            <a:pPr marL="0" indent="0" algn="ctr">
              <a:buFontTx/>
              <a:buNone/>
            </a:pPr>
            <a:endParaRPr lang="en-US" altLang="en-US" sz="1600" b="1" i="1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081088"/>
            <a:ext cx="8420100" cy="547211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1800" b="1" smtClean="0">
                <a:solidFill>
                  <a:srgbClr val="A50021"/>
                </a:solidFill>
                <a:latin typeface="Courier New" pitchFamily="49" charset="0"/>
              </a:rPr>
              <a:t>//-------------------------------------------------------</a:t>
            </a:r>
          </a:p>
          <a:p>
            <a:pPr>
              <a:buFontTx/>
              <a:buNone/>
            </a:pPr>
            <a:r>
              <a:rPr lang="en-US" altLang="en-US" sz="1800" b="1" smtClean="0">
                <a:solidFill>
                  <a:srgbClr val="A50021"/>
                </a:solidFill>
                <a:latin typeface="Courier New" pitchFamily="49" charset="0"/>
              </a:rPr>
              <a:t>// IMPLEMENTATION FILE (Stack.cpp)</a:t>
            </a:r>
          </a:p>
          <a:p>
            <a:pPr>
              <a:buFontTx/>
              <a:buNone/>
            </a:pPr>
            <a:r>
              <a:rPr lang="en-US" altLang="en-US" sz="1800" b="1" smtClean="0">
                <a:solidFill>
                  <a:srgbClr val="A50021"/>
                </a:solidFill>
                <a:latin typeface="Courier New" pitchFamily="49" charset="0"/>
              </a:rPr>
              <a:t>//------------------------------------------------------</a:t>
            </a:r>
          </a:p>
          <a:p>
            <a:pPr>
              <a:buFontTx/>
              <a:buNone/>
            </a:pPr>
            <a:r>
              <a:rPr lang="en-US" altLang="en-US" sz="1800" b="1" smtClean="0">
                <a:solidFill>
                  <a:srgbClr val="A50021"/>
                </a:solidFill>
                <a:latin typeface="Courier New" pitchFamily="49" charset="0"/>
              </a:rPr>
              <a:t>// Private data members of class:</a:t>
            </a:r>
          </a:p>
          <a:p>
            <a:pPr>
              <a:buFontTx/>
              <a:buNone/>
            </a:pPr>
            <a:r>
              <a:rPr lang="en-US" altLang="en-US" sz="1800" b="1" smtClean="0">
                <a:solidFill>
                  <a:srgbClr val="A50021"/>
                </a:solidFill>
                <a:latin typeface="Courier New" pitchFamily="49" charset="0"/>
              </a:rPr>
              <a:t>//		int      top;</a:t>
            </a:r>
          </a:p>
          <a:p>
            <a:pPr>
              <a:buFontTx/>
              <a:buNone/>
            </a:pPr>
            <a:r>
              <a:rPr lang="en-US" altLang="en-US" sz="1800" b="1" smtClean="0">
                <a:solidFill>
                  <a:srgbClr val="A50021"/>
                </a:solidFill>
                <a:latin typeface="Courier New" pitchFamily="49" charset="0"/>
              </a:rPr>
              <a:t>//		ItemType items[MAX_ITEMS];</a:t>
            </a:r>
          </a:p>
          <a:p>
            <a:pPr>
              <a:buFontTx/>
              <a:buNone/>
            </a:pPr>
            <a:r>
              <a:rPr lang="en-US" altLang="en-US" sz="1800" b="1" smtClean="0">
                <a:solidFill>
                  <a:srgbClr val="A50021"/>
                </a:solidFill>
                <a:latin typeface="Courier New" pitchFamily="49" charset="0"/>
              </a:rPr>
              <a:t>//-------------------------------------------------------</a:t>
            </a:r>
            <a:endParaRPr lang="en-US" altLang="en-US" sz="1800" b="1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#include “ItemType.h”</a:t>
            </a:r>
          </a:p>
          <a:p>
            <a:pPr>
              <a:buFontTx/>
              <a:buNone/>
            </a:pPr>
            <a:endParaRPr lang="en-US" altLang="en-US" sz="1000" b="1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StackType::StackType( )</a:t>
            </a:r>
          </a:p>
          <a:p>
            <a:pPr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		//------------------------------------------------</a:t>
            </a:r>
          </a:p>
          <a:p>
            <a:pPr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		// Default Constructor</a:t>
            </a:r>
          </a:p>
          <a:p>
            <a:pPr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		//------------------------------------------------</a:t>
            </a:r>
          </a:p>
          <a:p>
            <a:pPr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	top = -1;</a:t>
            </a:r>
          </a:p>
          <a:p>
            <a:pPr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}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8DACE5AD-B0D9-43E6-BDF4-2F12BA4764FE}" type="slidenum">
              <a:rPr lang="en-US" altLang="en-US" sz="1400"/>
              <a:pPr algn="r"/>
              <a:t>10</a:t>
            </a:fld>
            <a:endParaRPr lang="en-US" altLang="en-US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3350" y="1257300"/>
            <a:ext cx="8782050" cy="50673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1800" b="1" smtClean="0">
                <a:solidFill>
                  <a:srgbClr val="A50021"/>
                </a:solidFill>
                <a:latin typeface="Courier New" pitchFamily="49" charset="0"/>
              </a:rPr>
              <a:t>// IMPLEMENTATION FILE continued   (Stack.cpp)</a:t>
            </a:r>
          </a:p>
          <a:p>
            <a:pPr>
              <a:buFontTx/>
              <a:buNone/>
            </a:pPr>
            <a:r>
              <a:rPr lang="en-US" altLang="en-US" sz="1800" b="1" smtClean="0">
                <a:solidFill>
                  <a:srgbClr val="A50021"/>
                </a:solidFill>
                <a:latin typeface="Courier New" pitchFamily="49" charset="0"/>
              </a:rPr>
              <a:t>//----------------------------------------------------------</a:t>
            </a:r>
          </a:p>
          <a:p>
            <a:pPr>
              <a:buFontTx/>
              <a:buNone/>
            </a:pPr>
            <a:endParaRPr lang="en-US" altLang="en-US" sz="1000" b="1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void StackType::MakeEmpty(</a:t>
            </a:r>
            <a:r>
              <a:rPr lang="en-US" altLang="en-US" sz="1800" b="1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en-US" sz="1800" b="1" smtClean="0">
                <a:latin typeface="Courier New" pitchFamily="49" charset="0"/>
              </a:rPr>
              <a:t>) </a:t>
            </a:r>
          </a:p>
          <a:p>
            <a:pPr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		//---------------------------------------------------</a:t>
            </a:r>
          </a:p>
          <a:p>
            <a:pPr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		// PRE:   None.</a:t>
            </a:r>
            <a:endParaRPr lang="en-US" altLang="en-US" sz="800" b="1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		// POST:  Stack is empty.</a:t>
            </a:r>
          </a:p>
          <a:p>
            <a:pPr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		//---------------------------------------------------</a:t>
            </a:r>
          </a:p>
          <a:p>
            <a:pPr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	top = -1;</a:t>
            </a:r>
          </a:p>
          <a:p>
            <a:pPr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}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A23D56CD-5C84-4CDC-A9C5-52BAD43936D3}" type="slidenum">
              <a:rPr lang="en-US" altLang="en-US" sz="1400"/>
              <a:pPr algn="r"/>
              <a:t>11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1950" y="990600"/>
            <a:ext cx="8420100" cy="5715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smtClean="0">
                <a:solidFill>
                  <a:srgbClr val="A50021"/>
                </a:solidFill>
                <a:latin typeface="Courier New" pitchFamily="49" charset="0"/>
              </a:rPr>
              <a:t>// IMPLEMENTATION FILE continued   (Stack.cpp)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smtClean="0">
                <a:solidFill>
                  <a:srgbClr val="A50021"/>
                </a:solidFill>
                <a:latin typeface="Courier New" pitchFamily="49" charset="0"/>
              </a:rPr>
              <a:t>//----------------------------------------------------------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0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bool StackType::IsEmpty( ) const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		//---------------------------------------------------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		// PRE:   Stack has been initialized.</a:t>
            </a:r>
            <a:endParaRPr lang="en-US" altLang="en-US" sz="10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		// POST:  Function value = (stack is empty)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		//---------------------------------------------------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	return ( top </a:t>
            </a:r>
            <a:r>
              <a:rPr lang="en-US" altLang="en-US" sz="1800" b="1" smtClean="0"/>
              <a:t>==</a:t>
            </a:r>
            <a:r>
              <a:rPr lang="en-US" altLang="en-US" sz="1800" b="1" smtClean="0">
                <a:latin typeface="Courier New" pitchFamily="49" charset="0"/>
              </a:rPr>
              <a:t> -1 );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0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bool StackType::IsFull(</a:t>
            </a:r>
            <a:r>
              <a:rPr lang="en-US" altLang="en-US" sz="1800" b="1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en-US" sz="1800" b="1" smtClean="0">
                <a:latin typeface="Courier New" pitchFamily="49" charset="0"/>
              </a:rPr>
              <a:t>) const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		//---------------------------------------------------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		// PRE:   Stack has been initialized.</a:t>
            </a:r>
            <a:endParaRPr lang="en-US" altLang="en-US" sz="10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		// POST:  Function value = (stack is full)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		//---------------------------------------------------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	return  ( top </a:t>
            </a:r>
            <a:r>
              <a:rPr lang="en-US" altLang="en-US" sz="1800" b="1" smtClean="0"/>
              <a:t>==</a:t>
            </a:r>
            <a:r>
              <a:rPr lang="en-US" altLang="en-US" sz="1800" b="1" smtClean="0">
                <a:latin typeface="Courier New" pitchFamily="49" charset="0"/>
              </a:rPr>
              <a:t> MAX_ITEMS-1 );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}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51227B5D-1F7D-4B76-B07A-DA0DE2372BED}" type="slidenum">
              <a:rPr lang="en-US" altLang="en-US" sz="1400"/>
              <a:pPr algn="r"/>
              <a:t>12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5250" y="982663"/>
            <a:ext cx="8953500" cy="526573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1800" b="1" dirty="0" smtClean="0">
                <a:solidFill>
                  <a:srgbClr val="A50021"/>
                </a:solidFill>
                <a:latin typeface="Courier New" pitchFamily="49" charset="0"/>
              </a:rPr>
              <a:t>// IMPLEMENTATION FILE continued   (Stack.cpp)</a:t>
            </a:r>
          </a:p>
          <a:p>
            <a:pPr>
              <a:buFontTx/>
              <a:buNone/>
            </a:pPr>
            <a:r>
              <a:rPr lang="en-US" altLang="en-US" sz="1800" b="1" dirty="0" smtClean="0">
                <a:solidFill>
                  <a:srgbClr val="A50021"/>
                </a:solidFill>
                <a:latin typeface="Courier New" pitchFamily="49" charset="0"/>
              </a:rPr>
              <a:t>//-------------------------------------------------------------</a:t>
            </a:r>
          </a:p>
          <a:p>
            <a:pPr>
              <a:buFontTx/>
              <a:buNone/>
            </a:pPr>
            <a:endParaRPr lang="en-US" altLang="en-US" sz="1800" b="1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void </a:t>
            </a:r>
            <a:r>
              <a:rPr lang="en-US" altLang="en-US" sz="1800" b="1" dirty="0" err="1" smtClean="0">
                <a:latin typeface="Courier New" pitchFamily="49" charset="0"/>
              </a:rPr>
              <a:t>StackType</a:t>
            </a:r>
            <a:r>
              <a:rPr lang="en-US" altLang="en-US" sz="1800" b="1" dirty="0" smtClean="0">
                <a:latin typeface="Courier New" pitchFamily="49" charset="0"/>
              </a:rPr>
              <a:t>::Push ( </a:t>
            </a:r>
            <a:r>
              <a:rPr lang="en-US" altLang="en-US" sz="1800" b="1" dirty="0" err="1" smtClean="0"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latin typeface="Courier New" pitchFamily="49" charset="0"/>
              </a:rPr>
              <a:t> </a:t>
            </a:r>
            <a:r>
              <a:rPr lang="en-US" altLang="en-US" sz="1800" b="1" dirty="0" err="1" smtClean="0">
                <a:latin typeface="Courier New" pitchFamily="49" charset="0"/>
              </a:rPr>
              <a:t>newItem</a:t>
            </a:r>
            <a:r>
              <a:rPr lang="en-US" altLang="en-US" sz="1800" b="1" dirty="0" smtClean="0">
                <a:latin typeface="Courier New" pitchFamily="49" charset="0"/>
              </a:rPr>
              <a:t> )</a:t>
            </a:r>
          </a:p>
          <a:p>
            <a:pPr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	//------------------------------------------------------</a:t>
            </a:r>
          </a:p>
          <a:p>
            <a:pPr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	// PRE:  Stack has been initialized and is not full.</a:t>
            </a:r>
          </a:p>
          <a:p>
            <a:pPr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	// POST: </a:t>
            </a:r>
            <a:r>
              <a:rPr lang="en-US" altLang="en-US" sz="1800" b="1" dirty="0" err="1" smtClean="0">
                <a:latin typeface="Courier New" pitchFamily="49" charset="0"/>
              </a:rPr>
              <a:t>newItem</a:t>
            </a:r>
            <a:r>
              <a:rPr lang="en-US" altLang="en-US" sz="1800" b="1" dirty="0" smtClean="0">
                <a:latin typeface="Courier New" pitchFamily="49" charset="0"/>
              </a:rPr>
              <a:t> is at the top of the stack.</a:t>
            </a:r>
          </a:p>
          <a:p>
            <a:pPr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	//------------------------------------------------------</a:t>
            </a:r>
          </a:p>
          <a:p>
            <a:pPr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if (</a:t>
            </a:r>
            <a:r>
              <a:rPr lang="en-US" altLang="en-US" sz="1800" b="1" dirty="0" err="1" smtClean="0">
                <a:latin typeface="Courier New" pitchFamily="49" charset="0"/>
              </a:rPr>
              <a:t>IsFull</a:t>
            </a:r>
            <a:r>
              <a:rPr lang="en-US" altLang="en-US" sz="1800" b="1" dirty="0" smtClean="0">
                <a:latin typeface="Courier New" pitchFamily="49" charset="0"/>
              </a:rPr>
              <a:t>())</a:t>
            </a:r>
          </a:p>
          <a:p>
            <a:pPr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     throw </a:t>
            </a:r>
            <a:r>
              <a:rPr lang="en-US" altLang="en-US" sz="1800" b="1" dirty="0" err="1" smtClean="0">
                <a:latin typeface="Courier New" pitchFamily="49" charset="0"/>
              </a:rPr>
              <a:t>PushOnFullStack</a:t>
            </a:r>
            <a:r>
              <a:rPr lang="en-US" altLang="en-US" sz="1800" b="1" dirty="0" smtClean="0">
                <a:latin typeface="Courier New" pitchFamily="49" charset="0"/>
              </a:rPr>
              <a:t>();</a:t>
            </a:r>
          </a:p>
          <a:p>
            <a:pPr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top++;</a:t>
            </a:r>
          </a:p>
          <a:p>
            <a:pPr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items[top] = </a:t>
            </a:r>
            <a:r>
              <a:rPr lang="en-US" altLang="en-US" sz="1800" b="1" dirty="0" err="1" smtClean="0">
                <a:latin typeface="Courier New" pitchFamily="49" charset="0"/>
              </a:rPr>
              <a:t>newItem</a:t>
            </a:r>
            <a:r>
              <a:rPr lang="en-US" altLang="en-US" sz="1800" b="1" dirty="0" smtClean="0">
                <a:latin typeface="Courier New" pitchFamily="49" charset="0"/>
              </a:rPr>
              <a:t>;	</a:t>
            </a:r>
          </a:p>
          <a:p>
            <a:pPr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A0582D91-DD22-4076-BDE0-34AC78A90199}" type="slidenum">
              <a:rPr lang="en-US" altLang="en-US" sz="1400"/>
              <a:pPr algn="r"/>
              <a:t>13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0500" y="1058863"/>
            <a:ext cx="8953500" cy="526573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1800" b="1" dirty="0" smtClean="0">
                <a:solidFill>
                  <a:srgbClr val="A50021"/>
                </a:solidFill>
                <a:latin typeface="Courier New" pitchFamily="49" charset="0"/>
              </a:rPr>
              <a:t>// IMPLEMENTATION FILE continued   (Stack.cpp)</a:t>
            </a:r>
          </a:p>
          <a:p>
            <a:pPr>
              <a:buFontTx/>
              <a:buNone/>
            </a:pPr>
            <a:r>
              <a:rPr lang="en-US" altLang="en-US" sz="1800" b="1" dirty="0" smtClean="0">
                <a:solidFill>
                  <a:srgbClr val="A50021"/>
                </a:solidFill>
                <a:latin typeface="Courier New" pitchFamily="49" charset="0"/>
              </a:rPr>
              <a:t>//-------------------------------------------------------------</a:t>
            </a:r>
          </a:p>
          <a:p>
            <a:pPr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void </a:t>
            </a:r>
            <a:r>
              <a:rPr lang="en-US" altLang="en-US" sz="1800" b="1" dirty="0" err="1" smtClean="0">
                <a:latin typeface="Courier New" pitchFamily="49" charset="0"/>
              </a:rPr>
              <a:t>StackType</a:t>
            </a:r>
            <a:r>
              <a:rPr lang="en-US" altLang="en-US" sz="1800" b="1" dirty="0" smtClean="0">
                <a:latin typeface="Courier New" pitchFamily="49" charset="0"/>
              </a:rPr>
              <a:t>::Pop ( </a:t>
            </a:r>
            <a:r>
              <a:rPr lang="en-US" altLang="en-US" sz="1800" b="1" dirty="0" err="1" smtClean="0"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latin typeface="Courier New" pitchFamily="49" charset="0"/>
              </a:rPr>
              <a:t>&amp;  item )</a:t>
            </a:r>
          </a:p>
          <a:p>
            <a:pPr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	//------------------------------------------------------</a:t>
            </a:r>
          </a:p>
          <a:p>
            <a:pPr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	// PRE:  Stack has been initialized and is not empty.</a:t>
            </a:r>
          </a:p>
          <a:p>
            <a:pPr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	// POST: Top element has been removed from stack.</a:t>
            </a:r>
          </a:p>
          <a:p>
            <a:pPr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	//	  item is a copy of removed element.</a:t>
            </a:r>
          </a:p>
          <a:p>
            <a:pPr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	//------------------------------------------------------</a:t>
            </a:r>
          </a:p>
          <a:p>
            <a:pPr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  if (</a:t>
            </a:r>
            <a:r>
              <a:rPr lang="en-US" altLang="en-US" sz="1800" b="1" dirty="0" err="1" smtClean="0">
                <a:latin typeface="Courier New" pitchFamily="49" charset="0"/>
              </a:rPr>
              <a:t>IsEmpty</a:t>
            </a:r>
            <a:r>
              <a:rPr lang="en-US" altLang="en-US" sz="1800" b="1" dirty="0" smtClean="0">
                <a:latin typeface="Courier New" pitchFamily="49" charset="0"/>
              </a:rPr>
              <a:t>())</a:t>
            </a:r>
          </a:p>
          <a:p>
            <a:pPr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    throw </a:t>
            </a:r>
            <a:r>
              <a:rPr lang="en-US" altLang="en-US" sz="1800" b="1" dirty="0" err="1" smtClean="0">
                <a:latin typeface="Courier New" pitchFamily="49" charset="0"/>
              </a:rPr>
              <a:t>PopOnEmptyStack</a:t>
            </a:r>
            <a:r>
              <a:rPr lang="en-US" altLang="en-US" sz="1800" b="1" dirty="0" smtClean="0">
                <a:latin typeface="Courier New" pitchFamily="49" charset="0"/>
              </a:rPr>
              <a:t>();</a:t>
            </a:r>
          </a:p>
          <a:p>
            <a:pPr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  item = items[top];</a:t>
            </a:r>
          </a:p>
          <a:p>
            <a:pPr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top--;</a:t>
            </a:r>
          </a:p>
          <a:p>
            <a:pPr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677B9BE8-3F47-4BD0-8D14-CE552D05C501}" type="slidenum">
              <a:rPr lang="en-US" altLang="en-US" sz="1400"/>
              <a:pPr algn="r"/>
              <a:t>14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756EA70-53EC-41E4-A582-D5DE43DAF63B}" type="slidenum">
              <a:rPr lang="en-US" altLang="en-US" sz="1400"/>
              <a:pPr/>
              <a:t>15</a:t>
            </a:fld>
            <a:endParaRPr lang="en-US" altLang="en-US" sz="1400"/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2652713" y="1987550"/>
            <a:ext cx="4351337" cy="4711700"/>
          </a:xfrm>
          <a:prstGeom prst="ellipse">
            <a:avLst/>
          </a:prstGeom>
          <a:solidFill>
            <a:schemeClr val="accent1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title"/>
          </p:nvPr>
        </p:nvSpPr>
        <p:spPr>
          <a:xfrm>
            <a:off x="73025" y="222250"/>
            <a:ext cx="8966200" cy="989013"/>
          </a:xfrm>
          <a:noFill/>
        </p:spPr>
        <p:txBody>
          <a:bodyPr/>
          <a:lstStyle/>
          <a:p>
            <a:r>
              <a:rPr lang="en-US" altLang="en-US" smtClean="0"/>
              <a:t> </a:t>
            </a:r>
            <a:r>
              <a:rPr lang="en-US" altLang="en-US" smtClean="0">
                <a:latin typeface="Arial Rounded MT Bold" pitchFamily="34" charset="0"/>
              </a:rPr>
              <a:t/>
            </a:r>
            <a:br>
              <a:rPr lang="en-US" altLang="en-US" smtClean="0">
                <a:latin typeface="Arial Rounded MT Bold" pitchFamily="34" charset="0"/>
              </a:rPr>
            </a:br>
            <a:endParaRPr lang="en-US" altLang="en-US" smtClean="0">
              <a:latin typeface="Arial Rounded MT Bold" pitchFamily="34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1509713" y="914400"/>
            <a:ext cx="5391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3600" b="1"/>
              <a:t>Class Interface Diagram</a:t>
            </a:r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515938" y="1690688"/>
            <a:ext cx="3016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 b="1">
                <a:solidFill>
                  <a:srgbClr val="660066"/>
                </a:solidFill>
                <a:latin typeface="Arial Rounded MT Bold" pitchFamily="34" charset="0"/>
              </a:rPr>
              <a:t>StackType class</a:t>
            </a: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1606550" y="4502150"/>
            <a:ext cx="1968500" cy="368300"/>
          </a:xfrm>
          <a:prstGeom prst="ellipse">
            <a:avLst/>
          </a:prstGeom>
          <a:solidFill>
            <a:srgbClr val="FFFFCC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1606550" y="5035550"/>
            <a:ext cx="1968500" cy="368300"/>
          </a:xfrm>
          <a:prstGeom prst="ellipse">
            <a:avLst/>
          </a:prstGeom>
          <a:solidFill>
            <a:srgbClr val="FFFFCC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1606550" y="5568950"/>
            <a:ext cx="1968500" cy="368300"/>
          </a:xfrm>
          <a:prstGeom prst="ellipse">
            <a:avLst/>
          </a:prstGeom>
          <a:solidFill>
            <a:srgbClr val="FFFFCC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1606550" y="3968750"/>
            <a:ext cx="1968500" cy="368300"/>
          </a:xfrm>
          <a:prstGeom prst="ellipse">
            <a:avLst/>
          </a:prstGeom>
          <a:solidFill>
            <a:srgbClr val="FFFFCC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1606550" y="2901950"/>
            <a:ext cx="1968500" cy="368300"/>
          </a:xfrm>
          <a:prstGeom prst="ellipse">
            <a:avLst/>
          </a:prstGeom>
          <a:solidFill>
            <a:srgbClr val="FFFFCC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1606550" y="3435350"/>
            <a:ext cx="1968500" cy="368300"/>
          </a:xfrm>
          <a:prstGeom prst="ellipse">
            <a:avLst/>
          </a:prstGeom>
          <a:solidFill>
            <a:srgbClr val="FFFFCC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7421" name="Rectangle 12"/>
          <p:cNvSpPr>
            <a:spLocks noChangeArrowheads="1"/>
          </p:cNvSpPr>
          <p:nvPr/>
        </p:nvSpPr>
        <p:spPr bwMode="auto">
          <a:xfrm>
            <a:off x="1946275" y="2925763"/>
            <a:ext cx="1341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>
                <a:latin typeface="Times New Roman" pitchFamily="18" charset="0"/>
              </a:rPr>
              <a:t>StackType</a:t>
            </a:r>
          </a:p>
        </p:txBody>
      </p:sp>
      <p:sp>
        <p:nvSpPr>
          <p:cNvPr id="17422" name="Rectangle 13"/>
          <p:cNvSpPr>
            <a:spLocks noChangeArrowheads="1"/>
          </p:cNvSpPr>
          <p:nvPr/>
        </p:nvSpPr>
        <p:spPr bwMode="auto">
          <a:xfrm>
            <a:off x="1820863" y="3459163"/>
            <a:ext cx="1538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>
                <a:latin typeface="Times New Roman" pitchFamily="18" charset="0"/>
              </a:rPr>
              <a:t>MakeEmpty</a:t>
            </a:r>
          </a:p>
        </p:txBody>
      </p:sp>
      <p:sp>
        <p:nvSpPr>
          <p:cNvPr id="17423" name="Rectangle 14"/>
          <p:cNvSpPr>
            <a:spLocks noChangeArrowheads="1"/>
          </p:cNvSpPr>
          <p:nvPr/>
        </p:nvSpPr>
        <p:spPr bwMode="auto">
          <a:xfrm>
            <a:off x="2212975" y="5592763"/>
            <a:ext cx="608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>
                <a:latin typeface="Times New Roman" pitchFamily="18" charset="0"/>
              </a:rPr>
              <a:t>Pop</a:t>
            </a:r>
          </a:p>
        </p:txBody>
      </p:sp>
      <p:sp>
        <p:nvSpPr>
          <p:cNvPr id="17424" name="Rectangle 15"/>
          <p:cNvSpPr>
            <a:spLocks noChangeArrowheads="1"/>
          </p:cNvSpPr>
          <p:nvPr/>
        </p:nvSpPr>
        <p:spPr bwMode="auto">
          <a:xfrm>
            <a:off x="2151063" y="5059363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>
                <a:latin typeface="Times New Roman" pitchFamily="18" charset="0"/>
              </a:rPr>
              <a:t>Push</a:t>
            </a:r>
          </a:p>
        </p:txBody>
      </p:sp>
      <p:sp>
        <p:nvSpPr>
          <p:cNvPr id="17425" name="Rectangle 16"/>
          <p:cNvSpPr>
            <a:spLocks noChangeArrowheads="1"/>
          </p:cNvSpPr>
          <p:nvPr/>
        </p:nvSpPr>
        <p:spPr bwMode="auto">
          <a:xfrm>
            <a:off x="2116138" y="4525963"/>
            <a:ext cx="81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>
                <a:latin typeface="Times New Roman" pitchFamily="18" charset="0"/>
              </a:rPr>
              <a:t>IsFull</a:t>
            </a:r>
          </a:p>
        </p:txBody>
      </p:sp>
      <p:sp>
        <p:nvSpPr>
          <p:cNvPr id="17426" name="Rectangle 17"/>
          <p:cNvSpPr>
            <a:spLocks noChangeArrowheads="1"/>
          </p:cNvSpPr>
          <p:nvPr/>
        </p:nvSpPr>
        <p:spPr bwMode="auto">
          <a:xfrm>
            <a:off x="2019300" y="3992563"/>
            <a:ext cx="1116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>
                <a:latin typeface="Times New Roman" pitchFamily="18" charset="0"/>
              </a:rPr>
              <a:t>IsEmpty</a:t>
            </a:r>
          </a:p>
        </p:txBody>
      </p:sp>
      <p:sp>
        <p:nvSpPr>
          <p:cNvPr id="17427" name="Rectangle 18"/>
          <p:cNvSpPr>
            <a:spLocks noChangeArrowheads="1"/>
          </p:cNvSpPr>
          <p:nvPr/>
        </p:nvSpPr>
        <p:spPr bwMode="auto">
          <a:xfrm>
            <a:off x="3781425" y="2714625"/>
            <a:ext cx="2425700" cy="3340100"/>
          </a:xfrm>
          <a:prstGeom prst="rect">
            <a:avLst/>
          </a:prstGeom>
          <a:solidFill>
            <a:srgbClr val="FFFF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7428" name="Rectangle 19"/>
          <p:cNvSpPr>
            <a:spLocks noChangeArrowheads="1"/>
          </p:cNvSpPr>
          <p:nvPr/>
        </p:nvSpPr>
        <p:spPr bwMode="auto">
          <a:xfrm>
            <a:off x="3794125" y="2727325"/>
            <a:ext cx="1885950" cy="323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>
                <a:latin typeface="Times New Roman" pitchFamily="18" charset="0"/>
              </a:rPr>
              <a:t>Private data: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top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12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sz="1600" b="1">
                <a:latin typeface="Times New Roman" pitchFamily="18" charset="0"/>
              </a:rPr>
              <a:t>[MAX_ITEMS-1]</a:t>
            </a:r>
          </a:p>
          <a:p>
            <a:endParaRPr lang="en-US" altLang="en-US" sz="800" b="1">
              <a:latin typeface="Arial Black" pitchFamily="34" charset="0"/>
            </a:endParaRPr>
          </a:p>
          <a:p>
            <a:r>
              <a:rPr lang="en-US" altLang="en-US" sz="800" b="1">
                <a:latin typeface="Arial Black" pitchFamily="34" charset="0"/>
              </a:rPr>
              <a:t>                                 .</a:t>
            </a:r>
          </a:p>
          <a:p>
            <a:r>
              <a:rPr lang="en-US" altLang="en-US" sz="800" b="1">
                <a:latin typeface="Arial Black" pitchFamily="34" charset="0"/>
              </a:rPr>
              <a:t>                                 .</a:t>
            </a:r>
          </a:p>
          <a:p>
            <a:r>
              <a:rPr lang="en-US" altLang="en-US" sz="800" b="1">
                <a:latin typeface="Arial Black" pitchFamily="34" charset="0"/>
              </a:rPr>
              <a:t>                                 .</a:t>
            </a: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sz="1600" b="1">
                <a:latin typeface="Times New Roman" pitchFamily="18" charset="0"/>
              </a:rPr>
              <a:t>                   [ 2 ]</a:t>
            </a:r>
          </a:p>
          <a:p>
            <a:endParaRPr lang="en-US" altLang="en-US" sz="1000" b="1">
              <a:latin typeface="Times New Roman" pitchFamily="18" charset="0"/>
            </a:endParaRPr>
          </a:p>
          <a:p>
            <a:r>
              <a:rPr lang="en-US" altLang="en-US" sz="1600" b="1">
                <a:latin typeface="Times New Roman" pitchFamily="18" charset="0"/>
              </a:rPr>
              <a:t>                   [ 1 ]</a:t>
            </a: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items </a:t>
            </a:r>
            <a:r>
              <a:rPr lang="en-US" altLang="en-US" sz="1800" b="1">
                <a:latin typeface="Times New Roman" pitchFamily="18" charset="0"/>
              </a:rPr>
              <a:t> </a:t>
            </a:r>
            <a:r>
              <a:rPr lang="en-US" altLang="en-US" sz="1200" b="1">
                <a:latin typeface="Times New Roman" pitchFamily="18" charset="0"/>
              </a:rPr>
              <a:t> </a:t>
            </a:r>
            <a:r>
              <a:rPr lang="en-US" altLang="en-US" sz="1800" b="1">
                <a:latin typeface="Times New Roman" pitchFamily="18" charset="0"/>
              </a:rPr>
              <a:t>  </a:t>
            </a:r>
            <a:r>
              <a:rPr lang="en-US" altLang="en-US" sz="1600" b="1">
                <a:latin typeface="Times New Roman" pitchFamily="18" charset="0"/>
              </a:rPr>
              <a:t>[ 0 ]</a:t>
            </a:r>
          </a:p>
        </p:txBody>
      </p:sp>
      <p:sp>
        <p:nvSpPr>
          <p:cNvPr id="17429" name="Rectangle 20"/>
          <p:cNvSpPr>
            <a:spLocks noChangeArrowheads="1"/>
          </p:cNvSpPr>
          <p:nvPr/>
        </p:nvSpPr>
        <p:spPr bwMode="auto">
          <a:xfrm>
            <a:off x="4887913" y="3282950"/>
            <a:ext cx="520700" cy="292100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grpSp>
        <p:nvGrpSpPr>
          <p:cNvPr id="17430" name="Group 26"/>
          <p:cNvGrpSpPr>
            <a:grpSpLocks/>
          </p:cNvGrpSpPr>
          <p:nvPr/>
        </p:nvGrpSpPr>
        <p:grpSpPr bwMode="auto">
          <a:xfrm>
            <a:off x="5486400" y="3795713"/>
            <a:ext cx="609600" cy="2124075"/>
            <a:chOff x="3456" y="2391"/>
            <a:chExt cx="384" cy="1338"/>
          </a:xfrm>
        </p:grpSpPr>
        <p:sp>
          <p:nvSpPr>
            <p:cNvPr id="17431" name="Rectangle 21"/>
            <p:cNvSpPr>
              <a:spLocks noChangeArrowheads="1"/>
            </p:cNvSpPr>
            <p:nvPr/>
          </p:nvSpPr>
          <p:spPr bwMode="auto">
            <a:xfrm>
              <a:off x="3463" y="2391"/>
              <a:ext cx="373" cy="1338"/>
            </a:xfrm>
            <a:prstGeom prst="rect">
              <a:avLst/>
            </a:prstGeom>
            <a:solidFill>
              <a:srgbClr val="FFCC66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17432" name="Line 22"/>
            <p:cNvSpPr>
              <a:spLocks noChangeShapeType="1"/>
            </p:cNvSpPr>
            <p:nvPr/>
          </p:nvSpPr>
          <p:spPr bwMode="auto">
            <a:xfrm>
              <a:off x="3456" y="2656"/>
              <a:ext cx="384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33" name="Line 23"/>
            <p:cNvSpPr>
              <a:spLocks noChangeShapeType="1"/>
            </p:cNvSpPr>
            <p:nvPr/>
          </p:nvSpPr>
          <p:spPr bwMode="auto">
            <a:xfrm>
              <a:off x="3456" y="2925"/>
              <a:ext cx="384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34" name="Line 24"/>
            <p:cNvSpPr>
              <a:spLocks noChangeShapeType="1"/>
            </p:cNvSpPr>
            <p:nvPr/>
          </p:nvSpPr>
          <p:spPr bwMode="auto">
            <a:xfrm>
              <a:off x="3456" y="3195"/>
              <a:ext cx="384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35" name="Line 25"/>
            <p:cNvSpPr>
              <a:spLocks noChangeShapeType="1"/>
            </p:cNvSpPr>
            <p:nvPr/>
          </p:nvSpPr>
          <p:spPr bwMode="auto">
            <a:xfrm>
              <a:off x="3456" y="3464"/>
              <a:ext cx="384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FB0ABDE-6108-4291-A246-A6C0B21A5BFC}" type="slidenum">
              <a:rPr lang="en-US" altLang="en-US" sz="1400"/>
              <a:pPr/>
              <a:t>16</a:t>
            </a:fld>
            <a:endParaRPr lang="en-US" altLang="en-US" sz="1400"/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4494213" y="1700213"/>
            <a:ext cx="4538662" cy="4665662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4492625" y="1701800"/>
            <a:ext cx="4538663" cy="474663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4651375" y="1776413"/>
            <a:ext cx="4491038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>
                <a:solidFill>
                  <a:srgbClr val="990000"/>
                </a:solidFill>
              </a:rPr>
              <a:t>char	letter = ‘V’;</a:t>
            </a:r>
            <a:endParaRPr lang="en-US" altLang="en-US" b="1"/>
          </a:p>
          <a:p>
            <a:r>
              <a:rPr lang="en-US" altLang="en-US" b="1"/>
              <a:t>StackType  charStack;</a:t>
            </a:r>
          </a:p>
          <a:p>
            <a:endParaRPr lang="en-US" altLang="en-US" sz="800" b="1"/>
          </a:p>
          <a:p>
            <a:r>
              <a:rPr lang="en-US" altLang="en-US" b="1"/>
              <a:t>charStack.Push(letter);</a:t>
            </a:r>
          </a:p>
          <a:p>
            <a:endParaRPr lang="en-US" altLang="en-US" sz="800" b="1"/>
          </a:p>
          <a:p>
            <a:r>
              <a:rPr lang="en-US" altLang="en-US" b="1"/>
              <a:t>charStack.Push(‘C’);</a:t>
            </a:r>
          </a:p>
          <a:p>
            <a:endParaRPr lang="en-US" altLang="en-US" sz="800" b="1"/>
          </a:p>
          <a:p>
            <a:r>
              <a:rPr lang="en-US" altLang="en-US" b="1"/>
              <a:t>charStack.Push(‘S’);</a:t>
            </a:r>
          </a:p>
          <a:p>
            <a:endParaRPr lang="en-US" altLang="en-US" sz="800" b="1"/>
          </a:p>
          <a:p>
            <a:r>
              <a:rPr lang="en-US" altLang="en-US" b="1"/>
              <a:t>if ( !charStack.IsEmpty( ))</a:t>
            </a:r>
          </a:p>
          <a:p>
            <a:r>
              <a:rPr lang="en-US" altLang="en-US" b="1"/>
              <a:t>      charStack.Pop(letter);</a:t>
            </a:r>
          </a:p>
          <a:p>
            <a:endParaRPr lang="en-US" altLang="en-US" sz="800" b="1"/>
          </a:p>
          <a:p>
            <a:r>
              <a:rPr lang="en-US" altLang="en-US" b="1"/>
              <a:t>charStack.Push(‘K’);</a:t>
            </a:r>
          </a:p>
          <a:p>
            <a:endParaRPr lang="en-US" altLang="en-US" sz="800" b="1"/>
          </a:p>
          <a:p>
            <a:r>
              <a:rPr lang="en-US" altLang="en-US" b="1"/>
              <a:t>while (!charStack.IsEmpty( ))</a:t>
            </a:r>
          </a:p>
          <a:p>
            <a:r>
              <a:rPr lang="en-US" altLang="en-US" b="1"/>
              <a:t>      charStack.Pop(letter);</a:t>
            </a:r>
          </a:p>
        </p:txBody>
      </p:sp>
      <p:sp>
        <p:nvSpPr>
          <p:cNvPr id="18438" name="Rectangle 5"/>
          <p:cNvSpPr>
            <a:spLocks noGrp="1" noChangeArrowheads="1"/>
          </p:cNvSpPr>
          <p:nvPr>
            <p:ph type="title"/>
          </p:nvPr>
        </p:nvSpPr>
        <p:spPr>
          <a:xfrm>
            <a:off x="3957638" y="146050"/>
            <a:ext cx="5184775" cy="1143000"/>
          </a:xfrm>
          <a:noFill/>
        </p:spPr>
        <p:txBody>
          <a:bodyPr/>
          <a:lstStyle/>
          <a:p>
            <a:r>
              <a:rPr lang="en-US" altLang="en-US" smtClean="0"/>
              <a:t>Tracing Client Code</a:t>
            </a:r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485775" y="2292350"/>
            <a:ext cx="3451225" cy="4518025"/>
          </a:xfrm>
          <a:prstGeom prst="rect">
            <a:avLst/>
          </a:prstGeom>
          <a:solidFill>
            <a:srgbClr val="FFFF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8440" name="Rectangle 7"/>
          <p:cNvSpPr>
            <a:spLocks noChangeArrowheads="1"/>
          </p:cNvSpPr>
          <p:nvPr/>
        </p:nvSpPr>
        <p:spPr bwMode="auto">
          <a:xfrm>
            <a:off x="506413" y="2286000"/>
            <a:ext cx="2679700" cy="43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>
                <a:latin typeface="Times New Roman" pitchFamily="18" charset="0"/>
              </a:rPr>
              <a:t>Private data: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top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12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[</a:t>
            </a:r>
            <a:r>
              <a:rPr lang="en-US" altLang="en-US" sz="1800" b="1">
                <a:latin typeface="Times New Roman" pitchFamily="18" charset="0"/>
              </a:rPr>
              <a:t>MAX_ITEMS-1</a:t>
            </a:r>
            <a:r>
              <a:rPr lang="en-US" altLang="en-US" b="1">
                <a:latin typeface="Times New Roman" pitchFamily="18" charset="0"/>
              </a:rPr>
              <a:t>]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Arial Black" pitchFamily="34" charset="0"/>
            </a:endParaRP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  <a:endParaRPr lang="en-US" altLang="en-US" sz="800" b="1">
              <a:latin typeface="Arial Black" pitchFamily="34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[ 2 ]</a:t>
            </a:r>
          </a:p>
          <a:p>
            <a:r>
              <a:rPr lang="en-US" altLang="en-US" sz="800" b="1">
                <a:latin typeface="Times New Roman" pitchFamily="18" charset="0"/>
              </a:rPr>
              <a:t>  </a:t>
            </a:r>
            <a:endParaRPr lang="en-US" altLang="en-US" sz="1000" b="1">
              <a:latin typeface="Times New Roman" pitchFamily="18" charset="0"/>
            </a:endParaRPr>
          </a:p>
          <a:p>
            <a:endParaRPr lang="en-US" altLang="en-US" sz="10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[ 1 ]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items   [ 0 ]</a:t>
            </a:r>
          </a:p>
        </p:txBody>
      </p:sp>
      <p:sp>
        <p:nvSpPr>
          <p:cNvPr id="18441" name="Rectangle 8"/>
          <p:cNvSpPr>
            <a:spLocks noChangeArrowheads="1"/>
          </p:cNvSpPr>
          <p:nvPr/>
        </p:nvSpPr>
        <p:spPr bwMode="auto">
          <a:xfrm>
            <a:off x="2200275" y="2820988"/>
            <a:ext cx="744538" cy="430212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grpSp>
        <p:nvGrpSpPr>
          <p:cNvPr id="18442" name="Group 14"/>
          <p:cNvGrpSpPr>
            <a:grpSpLocks/>
          </p:cNvGrpSpPr>
          <p:nvPr/>
        </p:nvGrpSpPr>
        <p:grpSpPr bwMode="auto">
          <a:xfrm>
            <a:off x="2909888" y="3565525"/>
            <a:ext cx="866775" cy="3090863"/>
            <a:chOff x="1833" y="2061"/>
            <a:chExt cx="546" cy="1947"/>
          </a:xfrm>
        </p:grpSpPr>
        <p:sp>
          <p:nvSpPr>
            <p:cNvPr id="18447" name="Rectangle 9"/>
            <p:cNvSpPr>
              <a:spLocks noChangeArrowheads="1"/>
            </p:cNvSpPr>
            <p:nvPr/>
          </p:nvSpPr>
          <p:spPr bwMode="auto">
            <a:xfrm>
              <a:off x="1842" y="2061"/>
              <a:ext cx="533" cy="1947"/>
            </a:xfrm>
            <a:prstGeom prst="rect">
              <a:avLst/>
            </a:prstGeom>
            <a:solidFill>
              <a:srgbClr val="FFCC66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18448" name="Line 10"/>
            <p:cNvSpPr>
              <a:spLocks noChangeShapeType="1"/>
            </p:cNvSpPr>
            <p:nvPr/>
          </p:nvSpPr>
          <p:spPr bwMode="auto">
            <a:xfrm>
              <a:off x="1833" y="244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49" name="Line 11"/>
            <p:cNvSpPr>
              <a:spLocks noChangeShapeType="1"/>
            </p:cNvSpPr>
            <p:nvPr/>
          </p:nvSpPr>
          <p:spPr bwMode="auto">
            <a:xfrm>
              <a:off x="1833" y="283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50" name="Line 12"/>
            <p:cNvSpPr>
              <a:spLocks noChangeShapeType="1"/>
            </p:cNvSpPr>
            <p:nvPr/>
          </p:nvSpPr>
          <p:spPr bwMode="auto">
            <a:xfrm>
              <a:off x="1833" y="3231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51" name="Line 13"/>
            <p:cNvSpPr>
              <a:spLocks noChangeShapeType="1"/>
            </p:cNvSpPr>
            <p:nvPr/>
          </p:nvSpPr>
          <p:spPr bwMode="auto">
            <a:xfrm>
              <a:off x="1833" y="3622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8443" name="Rectangle 15"/>
          <p:cNvSpPr>
            <a:spLocks noChangeArrowheads="1"/>
          </p:cNvSpPr>
          <p:nvPr/>
        </p:nvSpPr>
        <p:spPr bwMode="auto">
          <a:xfrm>
            <a:off x="409575" y="1054100"/>
            <a:ext cx="3162300" cy="10033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8444" name="Rectangle 16"/>
          <p:cNvSpPr>
            <a:spLocks noChangeArrowheads="1"/>
          </p:cNvSpPr>
          <p:nvPr/>
        </p:nvSpPr>
        <p:spPr bwMode="auto">
          <a:xfrm>
            <a:off x="771525" y="1339850"/>
            <a:ext cx="877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>
                <a:latin typeface="Times New Roman" pitchFamily="18" charset="0"/>
              </a:rPr>
              <a:t>letter</a:t>
            </a:r>
          </a:p>
        </p:txBody>
      </p:sp>
      <p:sp>
        <p:nvSpPr>
          <p:cNvPr id="18445" name="Rectangle 17"/>
          <p:cNvSpPr>
            <a:spLocks noChangeArrowheads="1"/>
          </p:cNvSpPr>
          <p:nvPr/>
        </p:nvSpPr>
        <p:spPr bwMode="auto">
          <a:xfrm>
            <a:off x="1889125" y="1289050"/>
            <a:ext cx="1152525" cy="6016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8446" name="Rectangle 18"/>
          <p:cNvSpPr>
            <a:spLocks noChangeArrowheads="1"/>
          </p:cNvSpPr>
          <p:nvPr/>
        </p:nvSpPr>
        <p:spPr bwMode="auto">
          <a:xfrm>
            <a:off x="2133600" y="1371600"/>
            <a:ext cx="619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 b="1"/>
              <a:t>‘V’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6F2BB4F-7092-4F6E-99B5-C80FAE2E3BA8}" type="slidenum">
              <a:rPr lang="en-US" altLang="en-US" sz="1400"/>
              <a:pPr/>
              <a:t>17</a:t>
            </a:fld>
            <a:endParaRPr lang="en-US" altLang="en-US" sz="1400"/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4494213" y="1700213"/>
            <a:ext cx="4538662" cy="4665662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4492625" y="2135188"/>
            <a:ext cx="4538663" cy="474662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4651375" y="1776413"/>
            <a:ext cx="4491038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/>
              <a:t>char	letter = ‘V’;</a:t>
            </a:r>
          </a:p>
          <a:p>
            <a:r>
              <a:rPr lang="en-US" altLang="en-US" b="1">
                <a:solidFill>
                  <a:srgbClr val="990000"/>
                </a:solidFill>
              </a:rPr>
              <a:t>StackType  charStack;</a:t>
            </a:r>
            <a:endParaRPr lang="en-US" altLang="en-US" b="1"/>
          </a:p>
          <a:p>
            <a:endParaRPr lang="en-US" altLang="en-US" sz="800" b="1"/>
          </a:p>
          <a:p>
            <a:r>
              <a:rPr lang="en-US" altLang="en-US" b="1"/>
              <a:t>charStack.Push(letter);</a:t>
            </a:r>
          </a:p>
          <a:p>
            <a:endParaRPr lang="en-US" altLang="en-US" sz="800" b="1"/>
          </a:p>
          <a:p>
            <a:r>
              <a:rPr lang="en-US" altLang="en-US" b="1"/>
              <a:t>charStack.Push(‘C’);</a:t>
            </a:r>
          </a:p>
          <a:p>
            <a:endParaRPr lang="en-US" altLang="en-US" sz="800" b="1"/>
          </a:p>
          <a:p>
            <a:r>
              <a:rPr lang="en-US" altLang="en-US" b="1"/>
              <a:t>charStack.Push(‘S’);</a:t>
            </a:r>
          </a:p>
          <a:p>
            <a:endParaRPr lang="en-US" altLang="en-US" sz="800" b="1"/>
          </a:p>
          <a:p>
            <a:r>
              <a:rPr lang="en-US" altLang="en-US" b="1"/>
              <a:t>if ( !charStack.IsEmpty( ))</a:t>
            </a:r>
          </a:p>
          <a:p>
            <a:r>
              <a:rPr lang="en-US" altLang="en-US" b="1"/>
              <a:t>      charStack.Pop(letter);</a:t>
            </a:r>
          </a:p>
          <a:p>
            <a:endParaRPr lang="en-US" altLang="en-US" sz="800" b="1"/>
          </a:p>
          <a:p>
            <a:r>
              <a:rPr lang="en-US" altLang="en-US" b="1"/>
              <a:t>charStack.Push(‘K’);</a:t>
            </a:r>
          </a:p>
          <a:p>
            <a:endParaRPr lang="en-US" altLang="en-US" sz="800" b="1"/>
          </a:p>
          <a:p>
            <a:r>
              <a:rPr lang="en-US" altLang="en-US" b="1"/>
              <a:t>while (!charStack.IsEmpty( ))</a:t>
            </a:r>
          </a:p>
          <a:p>
            <a:r>
              <a:rPr lang="en-US" altLang="en-US" b="1"/>
              <a:t>      charStack.Pop(letter);</a:t>
            </a:r>
          </a:p>
        </p:txBody>
      </p:sp>
      <p:sp>
        <p:nvSpPr>
          <p:cNvPr id="19462" name="Rectangle 5"/>
          <p:cNvSpPr>
            <a:spLocks noGrp="1" noChangeArrowheads="1"/>
          </p:cNvSpPr>
          <p:nvPr>
            <p:ph type="title"/>
          </p:nvPr>
        </p:nvSpPr>
        <p:spPr>
          <a:xfrm>
            <a:off x="3957638" y="146050"/>
            <a:ext cx="5184775" cy="1143000"/>
          </a:xfrm>
          <a:noFill/>
        </p:spPr>
        <p:txBody>
          <a:bodyPr/>
          <a:lstStyle/>
          <a:p>
            <a:r>
              <a:rPr lang="en-US" altLang="en-US" smtClean="0"/>
              <a:t>Tracing Client Code</a:t>
            </a:r>
          </a:p>
        </p:txBody>
      </p:sp>
      <p:sp>
        <p:nvSpPr>
          <p:cNvPr id="19463" name="Rectangle 6"/>
          <p:cNvSpPr>
            <a:spLocks noChangeArrowheads="1"/>
          </p:cNvSpPr>
          <p:nvPr/>
        </p:nvSpPr>
        <p:spPr bwMode="auto">
          <a:xfrm>
            <a:off x="485775" y="2263775"/>
            <a:ext cx="3451225" cy="4518025"/>
          </a:xfrm>
          <a:prstGeom prst="rect">
            <a:avLst/>
          </a:prstGeom>
          <a:solidFill>
            <a:srgbClr val="FFFF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9464" name="Rectangle 7"/>
          <p:cNvSpPr>
            <a:spLocks noChangeArrowheads="1"/>
          </p:cNvSpPr>
          <p:nvPr/>
        </p:nvSpPr>
        <p:spPr bwMode="auto">
          <a:xfrm>
            <a:off x="2209800" y="2779713"/>
            <a:ext cx="744538" cy="430212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grpSp>
        <p:nvGrpSpPr>
          <p:cNvPr id="19465" name="Group 13"/>
          <p:cNvGrpSpPr>
            <a:grpSpLocks/>
          </p:cNvGrpSpPr>
          <p:nvPr/>
        </p:nvGrpSpPr>
        <p:grpSpPr bwMode="auto">
          <a:xfrm>
            <a:off x="2909888" y="3536950"/>
            <a:ext cx="866775" cy="3090863"/>
            <a:chOff x="1833" y="2061"/>
            <a:chExt cx="546" cy="1947"/>
          </a:xfrm>
        </p:grpSpPr>
        <p:sp>
          <p:nvSpPr>
            <p:cNvPr id="19471" name="Rectangle 8"/>
            <p:cNvSpPr>
              <a:spLocks noChangeArrowheads="1"/>
            </p:cNvSpPr>
            <p:nvPr/>
          </p:nvSpPr>
          <p:spPr bwMode="auto">
            <a:xfrm>
              <a:off x="1842" y="2061"/>
              <a:ext cx="533" cy="1947"/>
            </a:xfrm>
            <a:prstGeom prst="rect">
              <a:avLst/>
            </a:prstGeom>
            <a:solidFill>
              <a:srgbClr val="FFCC66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19472" name="Line 9"/>
            <p:cNvSpPr>
              <a:spLocks noChangeShapeType="1"/>
            </p:cNvSpPr>
            <p:nvPr/>
          </p:nvSpPr>
          <p:spPr bwMode="auto">
            <a:xfrm>
              <a:off x="1833" y="244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73" name="Line 10"/>
            <p:cNvSpPr>
              <a:spLocks noChangeShapeType="1"/>
            </p:cNvSpPr>
            <p:nvPr/>
          </p:nvSpPr>
          <p:spPr bwMode="auto">
            <a:xfrm>
              <a:off x="1833" y="283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74" name="Line 11"/>
            <p:cNvSpPr>
              <a:spLocks noChangeShapeType="1"/>
            </p:cNvSpPr>
            <p:nvPr/>
          </p:nvSpPr>
          <p:spPr bwMode="auto">
            <a:xfrm>
              <a:off x="1833" y="3231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75" name="Line 12"/>
            <p:cNvSpPr>
              <a:spLocks noChangeShapeType="1"/>
            </p:cNvSpPr>
            <p:nvPr/>
          </p:nvSpPr>
          <p:spPr bwMode="auto">
            <a:xfrm>
              <a:off x="1833" y="3622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9466" name="Rectangle 14"/>
          <p:cNvSpPr>
            <a:spLocks noChangeArrowheads="1"/>
          </p:cNvSpPr>
          <p:nvPr/>
        </p:nvSpPr>
        <p:spPr bwMode="auto">
          <a:xfrm>
            <a:off x="409575" y="1054100"/>
            <a:ext cx="3162300" cy="10033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9467" name="Rectangle 15"/>
          <p:cNvSpPr>
            <a:spLocks noChangeArrowheads="1"/>
          </p:cNvSpPr>
          <p:nvPr/>
        </p:nvSpPr>
        <p:spPr bwMode="auto">
          <a:xfrm>
            <a:off x="685800" y="1295400"/>
            <a:ext cx="877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>
                <a:latin typeface="Times New Roman" pitchFamily="18" charset="0"/>
              </a:rPr>
              <a:t>letter</a:t>
            </a:r>
          </a:p>
        </p:txBody>
      </p:sp>
      <p:sp>
        <p:nvSpPr>
          <p:cNvPr id="19468" name="Rectangle 16"/>
          <p:cNvSpPr>
            <a:spLocks noChangeArrowheads="1"/>
          </p:cNvSpPr>
          <p:nvPr/>
        </p:nvSpPr>
        <p:spPr bwMode="auto">
          <a:xfrm>
            <a:off x="1889125" y="1289050"/>
            <a:ext cx="1152525" cy="6016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9469" name="Rectangle 17"/>
          <p:cNvSpPr>
            <a:spLocks noChangeArrowheads="1"/>
          </p:cNvSpPr>
          <p:nvPr/>
        </p:nvSpPr>
        <p:spPr bwMode="auto">
          <a:xfrm>
            <a:off x="2147888" y="1314450"/>
            <a:ext cx="619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 b="1"/>
              <a:t>‘V’</a:t>
            </a:r>
          </a:p>
        </p:txBody>
      </p:sp>
      <p:sp>
        <p:nvSpPr>
          <p:cNvPr id="19470" name="Rectangle 18"/>
          <p:cNvSpPr>
            <a:spLocks noChangeArrowheads="1"/>
          </p:cNvSpPr>
          <p:nvPr/>
        </p:nvSpPr>
        <p:spPr bwMode="auto">
          <a:xfrm>
            <a:off x="506413" y="2257425"/>
            <a:ext cx="2679700" cy="43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>
                <a:latin typeface="Times New Roman" pitchFamily="18" charset="0"/>
              </a:rPr>
              <a:t>Private data: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top          -1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12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[</a:t>
            </a:r>
            <a:r>
              <a:rPr lang="en-US" altLang="en-US" sz="1800" b="1">
                <a:latin typeface="Times New Roman" pitchFamily="18" charset="0"/>
              </a:rPr>
              <a:t>MAX_ITEMS-1</a:t>
            </a:r>
            <a:r>
              <a:rPr lang="en-US" altLang="en-US" b="1">
                <a:latin typeface="Times New Roman" pitchFamily="18" charset="0"/>
              </a:rPr>
              <a:t>]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Arial Black" pitchFamily="34" charset="0"/>
            </a:endParaRP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  <a:endParaRPr lang="en-US" altLang="en-US" sz="800" b="1">
              <a:latin typeface="Arial Black" pitchFamily="34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[ 2 ]</a:t>
            </a:r>
          </a:p>
          <a:p>
            <a:r>
              <a:rPr lang="en-US" altLang="en-US" sz="800" b="1">
                <a:latin typeface="Times New Roman" pitchFamily="18" charset="0"/>
              </a:rPr>
              <a:t>  </a:t>
            </a:r>
            <a:endParaRPr lang="en-US" altLang="en-US" sz="1000" b="1">
              <a:latin typeface="Times New Roman" pitchFamily="18" charset="0"/>
            </a:endParaRPr>
          </a:p>
          <a:p>
            <a:endParaRPr lang="en-US" altLang="en-US" sz="10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[ 1 ]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items   [ 0 ]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CFD2A74-43EE-4C57-B682-6645CA69A2B8}" type="slidenum">
              <a:rPr lang="en-US" altLang="en-US" sz="1400"/>
              <a:pPr/>
              <a:t>18</a:t>
            </a:fld>
            <a:endParaRPr lang="en-US" altLang="en-US" sz="140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494213" y="1700213"/>
            <a:ext cx="4538662" cy="4665662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4492625" y="2568575"/>
            <a:ext cx="4538663" cy="474663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4651375" y="1776413"/>
            <a:ext cx="4351338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/>
              <a:t>char	letter = ‘V’;</a:t>
            </a:r>
          </a:p>
          <a:p>
            <a:r>
              <a:rPr lang="en-US" altLang="en-US" b="1"/>
              <a:t>StackType  charStack;</a:t>
            </a:r>
          </a:p>
          <a:p>
            <a:endParaRPr lang="en-US" altLang="en-US" sz="800" b="1"/>
          </a:p>
          <a:p>
            <a:r>
              <a:rPr lang="en-US" altLang="en-US" b="1">
                <a:solidFill>
                  <a:srgbClr val="990000"/>
                </a:solidFill>
              </a:rPr>
              <a:t>charStack.Push(letter);</a:t>
            </a:r>
            <a:endParaRPr lang="en-US" altLang="en-US" b="1"/>
          </a:p>
          <a:p>
            <a:endParaRPr lang="en-US" altLang="en-US" sz="800" b="1"/>
          </a:p>
          <a:p>
            <a:r>
              <a:rPr lang="en-US" altLang="en-US" b="1"/>
              <a:t>charStack.Push(‘C’);</a:t>
            </a:r>
          </a:p>
          <a:p>
            <a:endParaRPr lang="en-US" altLang="en-US" sz="800" b="1"/>
          </a:p>
          <a:p>
            <a:r>
              <a:rPr lang="en-US" altLang="en-US" b="1"/>
              <a:t>charStack.Push(‘S’);</a:t>
            </a:r>
          </a:p>
          <a:p>
            <a:endParaRPr lang="en-US" altLang="en-US" sz="800" b="1"/>
          </a:p>
          <a:p>
            <a:r>
              <a:rPr lang="en-US" altLang="en-US" b="1"/>
              <a:t>if ( !charStack.IsEmpty( ))</a:t>
            </a:r>
          </a:p>
          <a:p>
            <a:r>
              <a:rPr lang="en-US" altLang="en-US" b="1"/>
              <a:t>      charStack.Pop(letter);</a:t>
            </a:r>
          </a:p>
          <a:p>
            <a:endParaRPr lang="en-US" altLang="en-US" sz="800" b="1"/>
          </a:p>
          <a:p>
            <a:r>
              <a:rPr lang="en-US" altLang="en-US" b="1"/>
              <a:t>charStack.Push(‘K’);</a:t>
            </a:r>
          </a:p>
          <a:p>
            <a:endParaRPr lang="en-US" altLang="en-US" sz="800" b="1"/>
          </a:p>
          <a:p>
            <a:r>
              <a:rPr lang="en-US" altLang="en-US" b="1"/>
              <a:t>while (!charStack.IsEmpty( ))</a:t>
            </a:r>
          </a:p>
          <a:p>
            <a:r>
              <a:rPr lang="en-US" altLang="en-US" b="1"/>
              <a:t>      charStack.Pop(letter);</a:t>
            </a:r>
          </a:p>
        </p:txBody>
      </p:sp>
      <p:sp>
        <p:nvSpPr>
          <p:cNvPr id="20486" name="Rectangle 5"/>
          <p:cNvSpPr>
            <a:spLocks noGrp="1" noChangeArrowheads="1"/>
          </p:cNvSpPr>
          <p:nvPr>
            <p:ph type="title"/>
          </p:nvPr>
        </p:nvSpPr>
        <p:spPr>
          <a:xfrm>
            <a:off x="3957638" y="146050"/>
            <a:ext cx="5184775" cy="1143000"/>
          </a:xfrm>
          <a:noFill/>
        </p:spPr>
        <p:txBody>
          <a:bodyPr/>
          <a:lstStyle/>
          <a:p>
            <a:r>
              <a:rPr lang="en-US" altLang="en-US" smtClean="0"/>
              <a:t>Tracing Client Code</a:t>
            </a: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457200" y="2263775"/>
            <a:ext cx="3451225" cy="4518025"/>
          </a:xfrm>
          <a:prstGeom prst="rect">
            <a:avLst/>
          </a:prstGeom>
          <a:solidFill>
            <a:srgbClr val="FFFF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0488" name="Rectangle 7"/>
          <p:cNvSpPr>
            <a:spLocks noChangeArrowheads="1"/>
          </p:cNvSpPr>
          <p:nvPr/>
        </p:nvSpPr>
        <p:spPr bwMode="auto">
          <a:xfrm>
            <a:off x="2200275" y="2809875"/>
            <a:ext cx="744538" cy="430213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grpSp>
        <p:nvGrpSpPr>
          <p:cNvPr id="20489" name="Group 13"/>
          <p:cNvGrpSpPr>
            <a:grpSpLocks/>
          </p:cNvGrpSpPr>
          <p:nvPr/>
        </p:nvGrpSpPr>
        <p:grpSpPr bwMode="auto">
          <a:xfrm>
            <a:off x="2909888" y="3554413"/>
            <a:ext cx="866775" cy="3090862"/>
            <a:chOff x="1833" y="2061"/>
            <a:chExt cx="546" cy="1947"/>
          </a:xfrm>
        </p:grpSpPr>
        <p:sp>
          <p:nvSpPr>
            <p:cNvPr id="20495" name="Rectangle 8"/>
            <p:cNvSpPr>
              <a:spLocks noChangeArrowheads="1"/>
            </p:cNvSpPr>
            <p:nvPr/>
          </p:nvSpPr>
          <p:spPr bwMode="auto">
            <a:xfrm>
              <a:off x="1842" y="2061"/>
              <a:ext cx="533" cy="1947"/>
            </a:xfrm>
            <a:prstGeom prst="rect">
              <a:avLst/>
            </a:prstGeom>
            <a:solidFill>
              <a:srgbClr val="FFCC66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20496" name="Line 9"/>
            <p:cNvSpPr>
              <a:spLocks noChangeShapeType="1"/>
            </p:cNvSpPr>
            <p:nvPr/>
          </p:nvSpPr>
          <p:spPr bwMode="auto">
            <a:xfrm>
              <a:off x="1833" y="244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97" name="Line 10"/>
            <p:cNvSpPr>
              <a:spLocks noChangeShapeType="1"/>
            </p:cNvSpPr>
            <p:nvPr/>
          </p:nvSpPr>
          <p:spPr bwMode="auto">
            <a:xfrm>
              <a:off x="1833" y="283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98" name="Line 11"/>
            <p:cNvSpPr>
              <a:spLocks noChangeShapeType="1"/>
            </p:cNvSpPr>
            <p:nvPr/>
          </p:nvSpPr>
          <p:spPr bwMode="auto">
            <a:xfrm>
              <a:off x="1833" y="3231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99" name="Line 12"/>
            <p:cNvSpPr>
              <a:spLocks noChangeShapeType="1"/>
            </p:cNvSpPr>
            <p:nvPr/>
          </p:nvSpPr>
          <p:spPr bwMode="auto">
            <a:xfrm>
              <a:off x="1833" y="3622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0490" name="Rectangle 14"/>
          <p:cNvSpPr>
            <a:spLocks noChangeArrowheads="1"/>
          </p:cNvSpPr>
          <p:nvPr/>
        </p:nvSpPr>
        <p:spPr bwMode="auto">
          <a:xfrm>
            <a:off x="381000" y="1066800"/>
            <a:ext cx="3162300" cy="10033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0491" name="Rectangle 15"/>
          <p:cNvSpPr>
            <a:spLocks noChangeArrowheads="1"/>
          </p:cNvSpPr>
          <p:nvPr/>
        </p:nvSpPr>
        <p:spPr bwMode="auto">
          <a:xfrm>
            <a:off x="771525" y="1270000"/>
            <a:ext cx="877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>
                <a:latin typeface="Times New Roman" pitchFamily="18" charset="0"/>
              </a:rPr>
              <a:t>letter</a:t>
            </a:r>
          </a:p>
        </p:txBody>
      </p:sp>
      <p:sp>
        <p:nvSpPr>
          <p:cNvPr id="20492" name="Rectangle 16"/>
          <p:cNvSpPr>
            <a:spLocks noChangeArrowheads="1"/>
          </p:cNvSpPr>
          <p:nvPr/>
        </p:nvSpPr>
        <p:spPr bwMode="auto">
          <a:xfrm>
            <a:off x="1889125" y="1219200"/>
            <a:ext cx="1152525" cy="6016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0493" name="Rectangle 17"/>
          <p:cNvSpPr>
            <a:spLocks noChangeArrowheads="1"/>
          </p:cNvSpPr>
          <p:nvPr/>
        </p:nvSpPr>
        <p:spPr bwMode="auto">
          <a:xfrm>
            <a:off x="2147888" y="1244600"/>
            <a:ext cx="619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 b="1"/>
              <a:t>‘V’</a:t>
            </a:r>
          </a:p>
        </p:txBody>
      </p:sp>
      <p:sp>
        <p:nvSpPr>
          <p:cNvPr id="20494" name="Rectangle 18"/>
          <p:cNvSpPr>
            <a:spLocks noChangeArrowheads="1"/>
          </p:cNvSpPr>
          <p:nvPr/>
        </p:nvSpPr>
        <p:spPr bwMode="auto">
          <a:xfrm>
            <a:off x="549275" y="2209800"/>
            <a:ext cx="3260725" cy="43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>
                <a:latin typeface="Times New Roman" pitchFamily="18" charset="0"/>
              </a:rPr>
              <a:t>Private data: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top           0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12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[</a:t>
            </a:r>
            <a:r>
              <a:rPr lang="en-US" altLang="en-US" sz="1800" b="1">
                <a:latin typeface="Times New Roman" pitchFamily="18" charset="0"/>
              </a:rPr>
              <a:t>MAX_ITEMS-1</a:t>
            </a:r>
            <a:r>
              <a:rPr lang="en-US" altLang="en-US" b="1">
                <a:latin typeface="Times New Roman" pitchFamily="18" charset="0"/>
              </a:rPr>
              <a:t>]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Arial Black" pitchFamily="34" charset="0"/>
            </a:endParaRP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  <a:endParaRPr lang="en-US" altLang="en-US" sz="800" b="1">
              <a:latin typeface="Arial Black" pitchFamily="34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[ 2 ]</a:t>
            </a:r>
          </a:p>
          <a:p>
            <a:r>
              <a:rPr lang="en-US" altLang="en-US" sz="800" b="1">
                <a:latin typeface="Times New Roman" pitchFamily="18" charset="0"/>
              </a:rPr>
              <a:t>  </a:t>
            </a:r>
            <a:endParaRPr lang="en-US" altLang="en-US" sz="1000" b="1">
              <a:latin typeface="Times New Roman" pitchFamily="18" charset="0"/>
            </a:endParaRPr>
          </a:p>
          <a:p>
            <a:endParaRPr lang="en-US" altLang="en-US" sz="10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[ 1 ]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items   [ 0 ]     ‘V’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6896982-7661-4078-97BA-8DACBF760B19}" type="slidenum">
              <a:rPr lang="en-US" altLang="en-US" sz="1400"/>
              <a:pPr/>
              <a:t>19</a:t>
            </a:fld>
            <a:endParaRPr lang="en-US" altLang="en-US" sz="1400"/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4494213" y="1700213"/>
            <a:ext cx="4538662" cy="4665662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4492625" y="3063875"/>
            <a:ext cx="4538663" cy="474663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4651375" y="1776413"/>
            <a:ext cx="4491038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/>
              <a:t>char	letter = ‘V’;</a:t>
            </a:r>
          </a:p>
          <a:p>
            <a:r>
              <a:rPr lang="en-US" altLang="en-US" b="1"/>
              <a:t>StackType  charStack;</a:t>
            </a:r>
          </a:p>
          <a:p>
            <a:endParaRPr lang="en-US" altLang="en-US" sz="800" b="1"/>
          </a:p>
          <a:p>
            <a:r>
              <a:rPr lang="en-US" altLang="en-US" b="1"/>
              <a:t>charStack.Push(letter);</a:t>
            </a:r>
          </a:p>
          <a:p>
            <a:endParaRPr lang="en-US" altLang="en-US" sz="800" b="1">
              <a:solidFill>
                <a:srgbClr val="990000"/>
              </a:solidFill>
            </a:endParaRPr>
          </a:p>
          <a:p>
            <a:r>
              <a:rPr lang="en-US" altLang="en-US" b="1">
                <a:solidFill>
                  <a:srgbClr val="990000"/>
                </a:solidFill>
              </a:rPr>
              <a:t>charStack.Push(‘C’);</a:t>
            </a:r>
            <a:endParaRPr lang="en-US" altLang="en-US" b="1"/>
          </a:p>
          <a:p>
            <a:endParaRPr lang="en-US" altLang="en-US" sz="800" b="1"/>
          </a:p>
          <a:p>
            <a:r>
              <a:rPr lang="en-US" altLang="en-US" b="1"/>
              <a:t>charStack.Push(‘S’);</a:t>
            </a:r>
          </a:p>
          <a:p>
            <a:endParaRPr lang="en-US" altLang="en-US" sz="800" b="1"/>
          </a:p>
          <a:p>
            <a:r>
              <a:rPr lang="en-US" altLang="en-US" b="1"/>
              <a:t>if ( !charStack.IsEmpty( ))</a:t>
            </a:r>
          </a:p>
          <a:p>
            <a:r>
              <a:rPr lang="en-US" altLang="en-US" b="1"/>
              <a:t>      charStack.Pop(letter);</a:t>
            </a:r>
          </a:p>
          <a:p>
            <a:endParaRPr lang="en-US" altLang="en-US" sz="800" b="1"/>
          </a:p>
          <a:p>
            <a:r>
              <a:rPr lang="en-US" altLang="en-US" b="1"/>
              <a:t>charStack.Push(‘K’);</a:t>
            </a:r>
          </a:p>
          <a:p>
            <a:endParaRPr lang="en-US" altLang="en-US" sz="800" b="1"/>
          </a:p>
          <a:p>
            <a:r>
              <a:rPr lang="en-US" altLang="en-US" b="1"/>
              <a:t>while (!charStack.IsEmpty( ))</a:t>
            </a:r>
          </a:p>
          <a:p>
            <a:r>
              <a:rPr lang="en-US" altLang="en-US" b="1"/>
              <a:t>      charStack.Pop(letter);</a:t>
            </a:r>
          </a:p>
        </p:txBody>
      </p:sp>
      <p:sp>
        <p:nvSpPr>
          <p:cNvPr id="21510" name="Rectangle 5"/>
          <p:cNvSpPr>
            <a:spLocks noGrp="1" noChangeArrowheads="1"/>
          </p:cNvSpPr>
          <p:nvPr>
            <p:ph type="title"/>
          </p:nvPr>
        </p:nvSpPr>
        <p:spPr>
          <a:xfrm>
            <a:off x="3957638" y="146050"/>
            <a:ext cx="5184775" cy="1143000"/>
          </a:xfrm>
          <a:noFill/>
        </p:spPr>
        <p:txBody>
          <a:bodyPr/>
          <a:lstStyle/>
          <a:p>
            <a:r>
              <a:rPr lang="en-US" altLang="en-US" smtClean="0"/>
              <a:t>Tracing Client Code</a:t>
            </a:r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485775" y="2263775"/>
            <a:ext cx="3451225" cy="4518025"/>
          </a:xfrm>
          <a:prstGeom prst="rect">
            <a:avLst/>
          </a:prstGeom>
          <a:solidFill>
            <a:srgbClr val="FFFF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1512" name="Rectangle 7"/>
          <p:cNvSpPr>
            <a:spLocks noChangeArrowheads="1"/>
          </p:cNvSpPr>
          <p:nvPr/>
        </p:nvSpPr>
        <p:spPr bwMode="auto">
          <a:xfrm>
            <a:off x="2200275" y="2792413"/>
            <a:ext cx="744538" cy="430212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grpSp>
        <p:nvGrpSpPr>
          <p:cNvPr id="21513" name="Group 13"/>
          <p:cNvGrpSpPr>
            <a:grpSpLocks/>
          </p:cNvGrpSpPr>
          <p:nvPr/>
        </p:nvGrpSpPr>
        <p:grpSpPr bwMode="auto">
          <a:xfrm>
            <a:off x="2909888" y="3536950"/>
            <a:ext cx="866775" cy="3090863"/>
            <a:chOff x="1833" y="2061"/>
            <a:chExt cx="546" cy="1947"/>
          </a:xfrm>
        </p:grpSpPr>
        <p:sp>
          <p:nvSpPr>
            <p:cNvPr id="21519" name="Rectangle 8"/>
            <p:cNvSpPr>
              <a:spLocks noChangeArrowheads="1"/>
            </p:cNvSpPr>
            <p:nvPr/>
          </p:nvSpPr>
          <p:spPr bwMode="auto">
            <a:xfrm>
              <a:off x="1842" y="2061"/>
              <a:ext cx="533" cy="1947"/>
            </a:xfrm>
            <a:prstGeom prst="rect">
              <a:avLst/>
            </a:prstGeom>
            <a:solidFill>
              <a:srgbClr val="FFCC66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21520" name="Line 9"/>
            <p:cNvSpPr>
              <a:spLocks noChangeShapeType="1"/>
            </p:cNvSpPr>
            <p:nvPr/>
          </p:nvSpPr>
          <p:spPr bwMode="auto">
            <a:xfrm>
              <a:off x="1833" y="244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521" name="Line 10"/>
            <p:cNvSpPr>
              <a:spLocks noChangeShapeType="1"/>
            </p:cNvSpPr>
            <p:nvPr/>
          </p:nvSpPr>
          <p:spPr bwMode="auto">
            <a:xfrm>
              <a:off x="1833" y="283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522" name="Line 11"/>
            <p:cNvSpPr>
              <a:spLocks noChangeShapeType="1"/>
            </p:cNvSpPr>
            <p:nvPr/>
          </p:nvSpPr>
          <p:spPr bwMode="auto">
            <a:xfrm>
              <a:off x="1833" y="3231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523" name="Line 12"/>
            <p:cNvSpPr>
              <a:spLocks noChangeShapeType="1"/>
            </p:cNvSpPr>
            <p:nvPr/>
          </p:nvSpPr>
          <p:spPr bwMode="auto">
            <a:xfrm>
              <a:off x="1833" y="3622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1514" name="Rectangle 14"/>
          <p:cNvSpPr>
            <a:spLocks noChangeArrowheads="1"/>
          </p:cNvSpPr>
          <p:nvPr/>
        </p:nvSpPr>
        <p:spPr bwMode="auto">
          <a:xfrm>
            <a:off x="409575" y="1130300"/>
            <a:ext cx="3162300" cy="10033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1515" name="Rectangle 15"/>
          <p:cNvSpPr>
            <a:spLocks noChangeArrowheads="1"/>
          </p:cNvSpPr>
          <p:nvPr/>
        </p:nvSpPr>
        <p:spPr bwMode="auto">
          <a:xfrm>
            <a:off x="771525" y="1416050"/>
            <a:ext cx="877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>
                <a:latin typeface="Times New Roman" pitchFamily="18" charset="0"/>
              </a:rPr>
              <a:t>letter</a:t>
            </a:r>
          </a:p>
        </p:txBody>
      </p:sp>
      <p:sp>
        <p:nvSpPr>
          <p:cNvPr id="21516" name="Rectangle 16"/>
          <p:cNvSpPr>
            <a:spLocks noChangeArrowheads="1"/>
          </p:cNvSpPr>
          <p:nvPr/>
        </p:nvSpPr>
        <p:spPr bwMode="auto">
          <a:xfrm>
            <a:off x="1889125" y="1365250"/>
            <a:ext cx="1152525" cy="6016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1517" name="Rectangle 17"/>
          <p:cNvSpPr>
            <a:spLocks noChangeArrowheads="1"/>
          </p:cNvSpPr>
          <p:nvPr/>
        </p:nvSpPr>
        <p:spPr bwMode="auto">
          <a:xfrm>
            <a:off x="2147888" y="1390650"/>
            <a:ext cx="619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 b="1"/>
              <a:t>‘V’</a:t>
            </a:r>
          </a:p>
        </p:txBody>
      </p:sp>
      <p:sp>
        <p:nvSpPr>
          <p:cNvPr id="21518" name="Rectangle 18"/>
          <p:cNvSpPr>
            <a:spLocks noChangeArrowheads="1"/>
          </p:cNvSpPr>
          <p:nvPr/>
        </p:nvSpPr>
        <p:spPr bwMode="auto">
          <a:xfrm>
            <a:off x="533400" y="2209800"/>
            <a:ext cx="3260725" cy="43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>
                <a:latin typeface="Times New Roman" pitchFamily="18" charset="0"/>
              </a:rPr>
              <a:t>Private data: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top           1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12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[</a:t>
            </a:r>
            <a:r>
              <a:rPr lang="en-US" altLang="en-US" sz="1800" b="1">
                <a:latin typeface="Times New Roman" pitchFamily="18" charset="0"/>
              </a:rPr>
              <a:t>MAX_ITEMS-1</a:t>
            </a:r>
            <a:r>
              <a:rPr lang="en-US" altLang="en-US" b="1">
                <a:latin typeface="Times New Roman" pitchFamily="18" charset="0"/>
              </a:rPr>
              <a:t>]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Arial Black" pitchFamily="34" charset="0"/>
            </a:endParaRP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  <a:endParaRPr lang="en-US" altLang="en-US" sz="800" b="1">
              <a:latin typeface="Arial Black" pitchFamily="34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[ 2 ]</a:t>
            </a:r>
          </a:p>
          <a:p>
            <a:r>
              <a:rPr lang="en-US" altLang="en-US" sz="800" b="1">
                <a:latin typeface="Times New Roman" pitchFamily="18" charset="0"/>
              </a:rPr>
              <a:t>  </a:t>
            </a:r>
            <a:endParaRPr lang="en-US" altLang="en-US" sz="1000" b="1">
              <a:latin typeface="Times New Roman" pitchFamily="18" charset="0"/>
            </a:endParaRPr>
          </a:p>
          <a:p>
            <a:endParaRPr lang="en-US" altLang="en-US" sz="10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[ 1 ]     ‘C’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items   [ 0 ]     ‘V’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AC0F994-4453-4A9F-B127-51B495CE4AC9}" type="slidenum">
              <a:rPr lang="en-US" altLang="en-US" sz="1400"/>
              <a:pPr/>
              <a:t>2</a:t>
            </a:fld>
            <a:endParaRPr lang="en-US" altLang="en-US" sz="140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Stacks of Coins and Bills</a:t>
            </a:r>
          </a:p>
        </p:txBody>
      </p:sp>
      <p:graphicFrame>
        <p:nvGraphicFramePr>
          <p:cNvPr id="1026" name="Object 3"/>
          <p:cNvGraphicFramePr>
            <a:graphicFrameLocks/>
          </p:cNvGraphicFramePr>
          <p:nvPr/>
        </p:nvGraphicFramePr>
        <p:xfrm>
          <a:off x="5148263" y="2887663"/>
          <a:ext cx="2408237" cy="228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ClipArt" r:id="rId4" imgW="3657600" imgH="3466800" progId="MS_ClipArt_Gallery.2">
                  <p:embed/>
                </p:oleObj>
              </mc:Choice>
              <mc:Fallback>
                <p:oleObj name="ClipArt" r:id="rId4" imgW="3657600" imgH="3466800" progId="MS_ClipArt_Gallery.2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2887663"/>
                        <a:ext cx="2408237" cy="228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1" name="Group 6"/>
          <p:cNvGrpSpPr>
            <a:grpSpLocks/>
          </p:cNvGrpSpPr>
          <p:nvPr/>
        </p:nvGrpSpPr>
        <p:grpSpPr bwMode="auto">
          <a:xfrm>
            <a:off x="1698625" y="2395538"/>
            <a:ext cx="3287713" cy="2695575"/>
            <a:chOff x="1070" y="1509"/>
            <a:chExt cx="2071" cy="1698"/>
          </a:xfrm>
        </p:grpSpPr>
        <p:graphicFrame>
          <p:nvGraphicFramePr>
            <p:cNvPr id="1027" name="Object 4"/>
            <p:cNvGraphicFramePr>
              <a:graphicFrameLocks/>
            </p:cNvGraphicFramePr>
            <p:nvPr/>
          </p:nvGraphicFramePr>
          <p:xfrm>
            <a:off x="1876" y="1509"/>
            <a:ext cx="1265" cy="1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1" name="ClipArt" r:id="rId6" imgW="3659040" imgH="3497040" progId="MS_ClipArt_Gallery.2">
                    <p:embed/>
                  </p:oleObj>
                </mc:Choice>
                <mc:Fallback>
                  <p:oleObj name="ClipArt" r:id="rId6" imgW="3659040" imgH="3497040" progId="MS_ClipArt_Gallery.2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6" y="1509"/>
                          <a:ext cx="1265" cy="1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" name="Object 5"/>
            <p:cNvGraphicFramePr>
              <a:graphicFrameLocks/>
            </p:cNvGraphicFramePr>
            <p:nvPr/>
          </p:nvGraphicFramePr>
          <p:xfrm>
            <a:off x="1070" y="2194"/>
            <a:ext cx="1265" cy="1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2" name="ClipArt" r:id="rId8" imgW="3659040" imgH="2931840" progId="MS_ClipArt_Gallery.2">
                    <p:embed/>
                  </p:oleObj>
                </mc:Choice>
                <mc:Fallback>
                  <p:oleObj name="ClipArt" r:id="rId8" imgW="3659040" imgH="2931840" progId="MS_ClipArt_Gallery.2">
                    <p:embed/>
                    <p:pic>
                      <p:nvPicPr>
                        <p:cNvPr id="0" name="Object 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0" y="2194"/>
                          <a:ext cx="1265" cy="10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8769A00-B76B-4E53-BF3B-076E813BEAF3}" type="slidenum">
              <a:rPr lang="en-US" altLang="en-US" sz="1400"/>
              <a:pPr/>
              <a:t>20</a:t>
            </a:fld>
            <a:endParaRPr lang="en-US" altLang="en-US" sz="1400"/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4494213" y="1700213"/>
            <a:ext cx="4538662" cy="4665662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4492625" y="3538538"/>
            <a:ext cx="4538663" cy="474662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4651375" y="1776413"/>
            <a:ext cx="4491038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/>
              <a:t>char	letter = ‘V’;</a:t>
            </a:r>
          </a:p>
          <a:p>
            <a:r>
              <a:rPr lang="en-US" altLang="en-US" b="1"/>
              <a:t>StackType  charStack;</a:t>
            </a:r>
          </a:p>
          <a:p>
            <a:endParaRPr lang="en-US" altLang="en-US" sz="800" b="1"/>
          </a:p>
          <a:p>
            <a:r>
              <a:rPr lang="en-US" altLang="en-US" b="1"/>
              <a:t>charStack.Push(letter);</a:t>
            </a:r>
          </a:p>
          <a:p>
            <a:endParaRPr lang="en-US" altLang="en-US" sz="800" b="1"/>
          </a:p>
          <a:p>
            <a:r>
              <a:rPr lang="en-US" altLang="en-US" b="1"/>
              <a:t>charStack.Push(‘C’);</a:t>
            </a:r>
          </a:p>
          <a:p>
            <a:endParaRPr lang="en-US" altLang="en-US" sz="800" b="1"/>
          </a:p>
          <a:p>
            <a:r>
              <a:rPr lang="en-US" altLang="en-US" b="1">
                <a:solidFill>
                  <a:srgbClr val="990000"/>
                </a:solidFill>
              </a:rPr>
              <a:t>charStack.Push(‘S’);</a:t>
            </a:r>
            <a:endParaRPr lang="en-US" altLang="en-US" b="1"/>
          </a:p>
          <a:p>
            <a:endParaRPr lang="en-US" altLang="en-US" sz="800" b="1"/>
          </a:p>
          <a:p>
            <a:r>
              <a:rPr lang="en-US" altLang="en-US" b="1"/>
              <a:t>if ( !charStack.IsEmpty( ))</a:t>
            </a:r>
          </a:p>
          <a:p>
            <a:r>
              <a:rPr lang="en-US" altLang="en-US" b="1"/>
              <a:t>      charStack.Pop(letter);</a:t>
            </a:r>
          </a:p>
          <a:p>
            <a:endParaRPr lang="en-US" altLang="en-US" sz="800" b="1"/>
          </a:p>
          <a:p>
            <a:r>
              <a:rPr lang="en-US" altLang="en-US" b="1"/>
              <a:t>charStack.Push(‘K’);</a:t>
            </a:r>
          </a:p>
          <a:p>
            <a:endParaRPr lang="en-US" altLang="en-US" sz="800" b="1"/>
          </a:p>
          <a:p>
            <a:r>
              <a:rPr lang="en-US" altLang="en-US" b="1"/>
              <a:t>while (!charStack.IsEmpty( ))</a:t>
            </a:r>
          </a:p>
          <a:p>
            <a:r>
              <a:rPr lang="en-US" altLang="en-US" b="1"/>
              <a:t>      charStack.Pop(letter);</a:t>
            </a:r>
          </a:p>
        </p:txBody>
      </p:sp>
      <p:sp>
        <p:nvSpPr>
          <p:cNvPr id="22534" name="Rectangle 5"/>
          <p:cNvSpPr>
            <a:spLocks noGrp="1" noChangeArrowheads="1"/>
          </p:cNvSpPr>
          <p:nvPr>
            <p:ph type="title"/>
          </p:nvPr>
        </p:nvSpPr>
        <p:spPr>
          <a:xfrm>
            <a:off x="3957638" y="146050"/>
            <a:ext cx="5184775" cy="1143000"/>
          </a:xfrm>
          <a:noFill/>
        </p:spPr>
        <p:txBody>
          <a:bodyPr/>
          <a:lstStyle/>
          <a:p>
            <a:r>
              <a:rPr lang="en-US" altLang="en-US" smtClean="0"/>
              <a:t>Tracing Client Code</a:t>
            </a:r>
          </a:p>
        </p:txBody>
      </p:sp>
      <p:sp>
        <p:nvSpPr>
          <p:cNvPr id="22535" name="Rectangle 6"/>
          <p:cNvSpPr>
            <a:spLocks noChangeArrowheads="1"/>
          </p:cNvSpPr>
          <p:nvPr/>
        </p:nvSpPr>
        <p:spPr bwMode="auto">
          <a:xfrm>
            <a:off x="485775" y="2263775"/>
            <a:ext cx="3451225" cy="4518025"/>
          </a:xfrm>
          <a:prstGeom prst="rect">
            <a:avLst/>
          </a:prstGeom>
          <a:solidFill>
            <a:srgbClr val="FFFF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2536" name="Rectangle 7"/>
          <p:cNvSpPr>
            <a:spLocks noChangeArrowheads="1"/>
          </p:cNvSpPr>
          <p:nvPr/>
        </p:nvSpPr>
        <p:spPr bwMode="auto">
          <a:xfrm>
            <a:off x="2200275" y="2792413"/>
            <a:ext cx="744538" cy="430212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grpSp>
        <p:nvGrpSpPr>
          <p:cNvPr id="22537" name="Group 13"/>
          <p:cNvGrpSpPr>
            <a:grpSpLocks/>
          </p:cNvGrpSpPr>
          <p:nvPr/>
        </p:nvGrpSpPr>
        <p:grpSpPr bwMode="auto">
          <a:xfrm>
            <a:off x="2909888" y="3536950"/>
            <a:ext cx="866775" cy="3090863"/>
            <a:chOff x="1833" y="2061"/>
            <a:chExt cx="546" cy="1947"/>
          </a:xfrm>
        </p:grpSpPr>
        <p:sp>
          <p:nvSpPr>
            <p:cNvPr id="22543" name="Rectangle 8"/>
            <p:cNvSpPr>
              <a:spLocks noChangeArrowheads="1"/>
            </p:cNvSpPr>
            <p:nvPr/>
          </p:nvSpPr>
          <p:spPr bwMode="auto">
            <a:xfrm>
              <a:off x="1842" y="2061"/>
              <a:ext cx="533" cy="1947"/>
            </a:xfrm>
            <a:prstGeom prst="rect">
              <a:avLst/>
            </a:prstGeom>
            <a:solidFill>
              <a:srgbClr val="FFCC66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22544" name="Line 9"/>
            <p:cNvSpPr>
              <a:spLocks noChangeShapeType="1"/>
            </p:cNvSpPr>
            <p:nvPr/>
          </p:nvSpPr>
          <p:spPr bwMode="auto">
            <a:xfrm>
              <a:off x="1833" y="244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45" name="Line 10"/>
            <p:cNvSpPr>
              <a:spLocks noChangeShapeType="1"/>
            </p:cNvSpPr>
            <p:nvPr/>
          </p:nvSpPr>
          <p:spPr bwMode="auto">
            <a:xfrm>
              <a:off x="1833" y="283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46" name="Line 11"/>
            <p:cNvSpPr>
              <a:spLocks noChangeShapeType="1"/>
            </p:cNvSpPr>
            <p:nvPr/>
          </p:nvSpPr>
          <p:spPr bwMode="auto">
            <a:xfrm>
              <a:off x="1833" y="3231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47" name="Line 12"/>
            <p:cNvSpPr>
              <a:spLocks noChangeShapeType="1"/>
            </p:cNvSpPr>
            <p:nvPr/>
          </p:nvSpPr>
          <p:spPr bwMode="auto">
            <a:xfrm>
              <a:off x="1833" y="3622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2538" name="Rectangle 14"/>
          <p:cNvSpPr>
            <a:spLocks noChangeArrowheads="1"/>
          </p:cNvSpPr>
          <p:nvPr/>
        </p:nvSpPr>
        <p:spPr bwMode="auto">
          <a:xfrm>
            <a:off x="409575" y="1130300"/>
            <a:ext cx="3162300" cy="10033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2539" name="Rectangle 15"/>
          <p:cNvSpPr>
            <a:spLocks noChangeArrowheads="1"/>
          </p:cNvSpPr>
          <p:nvPr/>
        </p:nvSpPr>
        <p:spPr bwMode="auto">
          <a:xfrm>
            <a:off x="771525" y="1416050"/>
            <a:ext cx="877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>
                <a:latin typeface="Times New Roman" pitchFamily="18" charset="0"/>
              </a:rPr>
              <a:t>letter</a:t>
            </a:r>
          </a:p>
        </p:txBody>
      </p:sp>
      <p:sp>
        <p:nvSpPr>
          <p:cNvPr id="22540" name="Rectangle 16"/>
          <p:cNvSpPr>
            <a:spLocks noChangeArrowheads="1"/>
          </p:cNvSpPr>
          <p:nvPr/>
        </p:nvSpPr>
        <p:spPr bwMode="auto">
          <a:xfrm>
            <a:off x="1889125" y="1365250"/>
            <a:ext cx="1152525" cy="6016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2541" name="Rectangle 17"/>
          <p:cNvSpPr>
            <a:spLocks noChangeArrowheads="1"/>
          </p:cNvSpPr>
          <p:nvPr/>
        </p:nvSpPr>
        <p:spPr bwMode="auto">
          <a:xfrm>
            <a:off x="2147888" y="1390650"/>
            <a:ext cx="619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 b="1"/>
              <a:t>‘V’</a:t>
            </a:r>
          </a:p>
        </p:txBody>
      </p:sp>
      <p:sp>
        <p:nvSpPr>
          <p:cNvPr id="22542" name="Rectangle 18"/>
          <p:cNvSpPr>
            <a:spLocks noChangeArrowheads="1"/>
          </p:cNvSpPr>
          <p:nvPr/>
        </p:nvSpPr>
        <p:spPr bwMode="auto">
          <a:xfrm>
            <a:off x="533400" y="2197100"/>
            <a:ext cx="3260725" cy="43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>
                <a:latin typeface="Times New Roman" pitchFamily="18" charset="0"/>
              </a:rPr>
              <a:t>Private data: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top           2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12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[</a:t>
            </a:r>
            <a:r>
              <a:rPr lang="en-US" altLang="en-US" sz="1800" b="1">
                <a:latin typeface="Times New Roman" pitchFamily="18" charset="0"/>
              </a:rPr>
              <a:t>MAX_ITEMS-1</a:t>
            </a:r>
            <a:r>
              <a:rPr lang="en-US" altLang="en-US" b="1">
                <a:latin typeface="Times New Roman" pitchFamily="18" charset="0"/>
              </a:rPr>
              <a:t>]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Arial Black" pitchFamily="34" charset="0"/>
            </a:endParaRP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  <a:endParaRPr lang="en-US" altLang="en-US" sz="800" b="1">
              <a:latin typeface="Arial Black" pitchFamily="34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[ 2 ]     ‘S’</a:t>
            </a:r>
          </a:p>
          <a:p>
            <a:r>
              <a:rPr lang="en-US" altLang="en-US" sz="800" b="1">
                <a:latin typeface="Times New Roman" pitchFamily="18" charset="0"/>
              </a:rPr>
              <a:t>  </a:t>
            </a:r>
            <a:endParaRPr lang="en-US" altLang="en-US" sz="1000" b="1">
              <a:latin typeface="Times New Roman" pitchFamily="18" charset="0"/>
            </a:endParaRPr>
          </a:p>
          <a:p>
            <a:endParaRPr lang="en-US" altLang="en-US" sz="10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[ 1 ]     ‘C’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items   [ 0 ]     ‘V’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3388D58-4492-4277-ABD0-16774621E837}" type="slidenum">
              <a:rPr lang="en-US" altLang="en-US" sz="1400"/>
              <a:pPr/>
              <a:t>21</a:t>
            </a:fld>
            <a:endParaRPr lang="en-US" altLang="en-US" sz="1400"/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4494213" y="1700213"/>
            <a:ext cx="4538662" cy="4665662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4492625" y="4033838"/>
            <a:ext cx="4538663" cy="474662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4651375" y="1776413"/>
            <a:ext cx="4491038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/>
              <a:t>char	letter = ‘V’;</a:t>
            </a:r>
          </a:p>
          <a:p>
            <a:r>
              <a:rPr lang="en-US" altLang="en-US" b="1"/>
              <a:t>StackType  charStack;</a:t>
            </a:r>
          </a:p>
          <a:p>
            <a:endParaRPr lang="en-US" altLang="en-US" sz="800" b="1"/>
          </a:p>
          <a:p>
            <a:r>
              <a:rPr lang="en-US" altLang="en-US" b="1"/>
              <a:t>charStack.Push(letter);</a:t>
            </a:r>
          </a:p>
          <a:p>
            <a:endParaRPr lang="en-US" altLang="en-US" sz="800" b="1"/>
          </a:p>
          <a:p>
            <a:r>
              <a:rPr lang="en-US" altLang="en-US" b="1"/>
              <a:t>charStack.Push(‘C’);</a:t>
            </a:r>
          </a:p>
          <a:p>
            <a:endParaRPr lang="en-US" altLang="en-US" sz="800" b="1"/>
          </a:p>
          <a:p>
            <a:r>
              <a:rPr lang="en-US" altLang="en-US" b="1"/>
              <a:t>charStack.Push(‘S’);</a:t>
            </a:r>
          </a:p>
          <a:p>
            <a:endParaRPr lang="en-US" altLang="en-US" sz="800" b="1"/>
          </a:p>
          <a:p>
            <a:r>
              <a:rPr lang="en-US" altLang="en-US" b="1">
                <a:solidFill>
                  <a:srgbClr val="990000"/>
                </a:solidFill>
              </a:rPr>
              <a:t>if ( !charStack.IsEmpty( ))</a:t>
            </a:r>
            <a:endParaRPr lang="en-US" altLang="en-US" b="1"/>
          </a:p>
          <a:p>
            <a:r>
              <a:rPr lang="en-US" altLang="en-US" b="1"/>
              <a:t>      charStack.Pop(letter);</a:t>
            </a:r>
          </a:p>
          <a:p>
            <a:endParaRPr lang="en-US" altLang="en-US" sz="800" b="1"/>
          </a:p>
          <a:p>
            <a:r>
              <a:rPr lang="en-US" altLang="en-US" b="1"/>
              <a:t>charStack.Push(‘K’);</a:t>
            </a:r>
          </a:p>
          <a:p>
            <a:endParaRPr lang="en-US" altLang="en-US" sz="800" b="1"/>
          </a:p>
          <a:p>
            <a:r>
              <a:rPr lang="en-US" altLang="en-US" b="1"/>
              <a:t>while (!charStack.IsEmpty( ))</a:t>
            </a:r>
          </a:p>
          <a:p>
            <a:r>
              <a:rPr lang="en-US" altLang="en-US" b="1"/>
              <a:t>      charStack.Pop(letter);</a:t>
            </a:r>
          </a:p>
        </p:txBody>
      </p:sp>
      <p:sp>
        <p:nvSpPr>
          <p:cNvPr id="23558" name="Rectangle 5"/>
          <p:cNvSpPr>
            <a:spLocks noGrp="1" noChangeArrowheads="1"/>
          </p:cNvSpPr>
          <p:nvPr>
            <p:ph type="title"/>
          </p:nvPr>
        </p:nvSpPr>
        <p:spPr>
          <a:xfrm>
            <a:off x="3957638" y="146050"/>
            <a:ext cx="5184775" cy="1143000"/>
          </a:xfrm>
          <a:noFill/>
        </p:spPr>
        <p:txBody>
          <a:bodyPr/>
          <a:lstStyle/>
          <a:p>
            <a:r>
              <a:rPr lang="en-US" altLang="en-US" smtClean="0"/>
              <a:t>Tracing Client Code</a:t>
            </a:r>
          </a:p>
        </p:txBody>
      </p:sp>
      <p:sp>
        <p:nvSpPr>
          <p:cNvPr id="23559" name="Rectangle 6"/>
          <p:cNvSpPr>
            <a:spLocks noChangeArrowheads="1"/>
          </p:cNvSpPr>
          <p:nvPr/>
        </p:nvSpPr>
        <p:spPr bwMode="auto">
          <a:xfrm>
            <a:off x="485775" y="2263775"/>
            <a:ext cx="3451225" cy="4518025"/>
          </a:xfrm>
          <a:prstGeom prst="rect">
            <a:avLst/>
          </a:prstGeom>
          <a:solidFill>
            <a:srgbClr val="FFFF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3560" name="Rectangle 7"/>
          <p:cNvSpPr>
            <a:spLocks noChangeArrowheads="1"/>
          </p:cNvSpPr>
          <p:nvPr/>
        </p:nvSpPr>
        <p:spPr bwMode="auto">
          <a:xfrm>
            <a:off x="2200275" y="2792413"/>
            <a:ext cx="744538" cy="430212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grpSp>
        <p:nvGrpSpPr>
          <p:cNvPr id="23561" name="Group 13"/>
          <p:cNvGrpSpPr>
            <a:grpSpLocks/>
          </p:cNvGrpSpPr>
          <p:nvPr/>
        </p:nvGrpSpPr>
        <p:grpSpPr bwMode="auto">
          <a:xfrm>
            <a:off x="2909888" y="3536950"/>
            <a:ext cx="866775" cy="3090863"/>
            <a:chOff x="1833" y="2061"/>
            <a:chExt cx="546" cy="1947"/>
          </a:xfrm>
        </p:grpSpPr>
        <p:sp>
          <p:nvSpPr>
            <p:cNvPr id="23567" name="Rectangle 8"/>
            <p:cNvSpPr>
              <a:spLocks noChangeArrowheads="1"/>
            </p:cNvSpPr>
            <p:nvPr/>
          </p:nvSpPr>
          <p:spPr bwMode="auto">
            <a:xfrm>
              <a:off x="1842" y="2061"/>
              <a:ext cx="533" cy="1947"/>
            </a:xfrm>
            <a:prstGeom prst="rect">
              <a:avLst/>
            </a:prstGeom>
            <a:solidFill>
              <a:srgbClr val="FFCC66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23568" name="Line 9"/>
            <p:cNvSpPr>
              <a:spLocks noChangeShapeType="1"/>
            </p:cNvSpPr>
            <p:nvPr/>
          </p:nvSpPr>
          <p:spPr bwMode="auto">
            <a:xfrm>
              <a:off x="1833" y="244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69" name="Line 10"/>
            <p:cNvSpPr>
              <a:spLocks noChangeShapeType="1"/>
            </p:cNvSpPr>
            <p:nvPr/>
          </p:nvSpPr>
          <p:spPr bwMode="auto">
            <a:xfrm>
              <a:off x="1833" y="283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70" name="Line 11"/>
            <p:cNvSpPr>
              <a:spLocks noChangeShapeType="1"/>
            </p:cNvSpPr>
            <p:nvPr/>
          </p:nvSpPr>
          <p:spPr bwMode="auto">
            <a:xfrm>
              <a:off x="1833" y="3231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71" name="Line 12"/>
            <p:cNvSpPr>
              <a:spLocks noChangeShapeType="1"/>
            </p:cNvSpPr>
            <p:nvPr/>
          </p:nvSpPr>
          <p:spPr bwMode="auto">
            <a:xfrm>
              <a:off x="1833" y="3622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3562" name="Rectangle 14"/>
          <p:cNvSpPr>
            <a:spLocks noChangeArrowheads="1"/>
          </p:cNvSpPr>
          <p:nvPr/>
        </p:nvSpPr>
        <p:spPr bwMode="auto">
          <a:xfrm>
            <a:off x="409575" y="1054100"/>
            <a:ext cx="3162300" cy="10033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3563" name="Rectangle 15"/>
          <p:cNvSpPr>
            <a:spLocks noChangeArrowheads="1"/>
          </p:cNvSpPr>
          <p:nvPr/>
        </p:nvSpPr>
        <p:spPr bwMode="auto">
          <a:xfrm>
            <a:off x="771525" y="1339850"/>
            <a:ext cx="877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>
                <a:latin typeface="Times New Roman" pitchFamily="18" charset="0"/>
              </a:rPr>
              <a:t>letter</a:t>
            </a:r>
          </a:p>
        </p:txBody>
      </p:sp>
      <p:sp>
        <p:nvSpPr>
          <p:cNvPr id="23564" name="Rectangle 16"/>
          <p:cNvSpPr>
            <a:spLocks noChangeArrowheads="1"/>
          </p:cNvSpPr>
          <p:nvPr/>
        </p:nvSpPr>
        <p:spPr bwMode="auto">
          <a:xfrm>
            <a:off x="1889125" y="1289050"/>
            <a:ext cx="1152525" cy="6016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3565" name="Rectangle 17"/>
          <p:cNvSpPr>
            <a:spLocks noChangeArrowheads="1"/>
          </p:cNvSpPr>
          <p:nvPr/>
        </p:nvSpPr>
        <p:spPr bwMode="auto">
          <a:xfrm>
            <a:off x="2147888" y="1314450"/>
            <a:ext cx="619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 b="1"/>
              <a:t>‘V’</a:t>
            </a:r>
          </a:p>
        </p:txBody>
      </p:sp>
      <p:sp>
        <p:nvSpPr>
          <p:cNvPr id="23566" name="Rectangle 18"/>
          <p:cNvSpPr>
            <a:spLocks noChangeArrowheads="1"/>
          </p:cNvSpPr>
          <p:nvPr/>
        </p:nvSpPr>
        <p:spPr bwMode="auto">
          <a:xfrm>
            <a:off x="609600" y="2209800"/>
            <a:ext cx="3260725" cy="43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>
                <a:latin typeface="Times New Roman" pitchFamily="18" charset="0"/>
              </a:rPr>
              <a:t>Private data: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top           2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12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[</a:t>
            </a:r>
            <a:r>
              <a:rPr lang="en-US" altLang="en-US" sz="1800" b="1">
                <a:latin typeface="Times New Roman" pitchFamily="18" charset="0"/>
              </a:rPr>
              <a:t>MAX_ITEMS-1</a:t>
            </a:r>
            <a:r>
              <a:rPr lang="en-US" altLang="en-US" b="1">
                <a:latin typeface="Times New Roman" pitchFamily="18" charset="0"/>
              </a:rPr>
              <a:t>]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Arial Black" pitchFamily="34" charset="0"/>
            </a:endParaRP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  <a:endParaRPr lang="en-US" altLang="en-US" sz="800" b="1">
              <a:latin typeface="Arial Black" pitchFamily="34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[ 2 ]     ‘S’</a:t>
            </a:r>
          </a:p>
          <a:p>
            <a:r>
              <a:rPr lang="en-US" altLang="en-US" sz="800" b="1">
                <a:latin typeface="Times New Roman" pitchFamily="18" charset="0"/>
              </a:rPr>
              <a:t>  </a:t>
            </a:r>
            <a:endParaRPr lang="en-US" altLang="en-US" sz="1000" b="1">
              <a:latin typeface="Times New Roman" pitchFamily="18" charset="0"/>
            </a:endParaRPr>
          </a:p>
          <a:p>
            <a:endParaRPr lang="en-US" altLang="en-US" sz="10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[ 1 ]     ‘C’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items   [ 0 ]     ‘V’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0082291-6300-420B-B9BE-A825C2813B75}" type="slidenum">
              <a:rPr lang="en-US" altLang="en-US" sz="1400"/>
              <a:pPr/>
              <a:t>22</a:t>
            </a:fld>
            <a:endParaRPr lang="en-US" altLang="en-US" sz="1400"/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4494213" y="1700213"/>
            <a:ext cx="4538662" cy="4665662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4492625" y="4508500"/>
            <a:ext cx="4538663" cy="474663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4651375" y="1776413"/>
            <a:ext cx="4491038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/>
              <a:t>char	letter = ‘V’;</a:t>
            </a:r>
          </a:p>
          <a:p>
            <a:r>
              <a:rPr lang="en-US" altLang="en-US" b="1"/>
              <a:t>StackType  charStack;</a:t>
            </a:r>
          </a:p>
          <a:p>
            <a:endParaRPr lang="en-US" altLang="en-US" sz="800" b="1"/>
          </a:p>
          <a:p>
            <a:r>
              <a:rPr lang="en-US" altLang="en-US" b="1"/>
              <a:t>charStack.Push(letter);</a:t>
            </a:r>
          </a:p>
          <a:p>
            <a:endParaRPr lang="en-US" altLang="en-US" sz="800" b="1"/>
          </a:p>
          <a:p>
            <a:r>
              <a:rPr lang="en-US" altLang="en-US" b="1"/>
              <a:t>charStack.Push(‘C’);</a:t>
            </a:r>
          </a:p>
          <a:p>
            <a:endParaRPr lang="en-US" altLang="en-US" sz="800" b="1"/>
          </a:p>
          <a:p>
            <a:r>
              <a:rPr lang="en-US" altLang="en-US" b="1"/>
              <a:t>charStack.Push(‘S’);</a:t>
            </a:r>
          </a:p>
          <a:p>
            <a:endParaRPr lang="en-US" altLang="en-US" sz="800" b="1"/>
          </a:p>
          <a:p>
            <a:r>
              <a:rPr lang="en-US" altLang="en-US" b="1"/>
              <a:t>if ( !charStack.IsEmpty( ))</a:t>
            </a:r>
          </a:p>
          <a:p>
            <a:r>
              <a:rPr lang="en-US" altLang="en-US" b="1">
                <a:solidFill>
                  <a:srgbClr val="990000"/>
                </a:solidFill>
              </a:rPr>
              <a:t>      charStack.Pop(letter);</a:t>
            </a:r>
            <a:endParaRPr lang="en-US" altLang="en-US" b="1"/>
          </a:p>
          <a:p>
            <a:endParaRPr lang="en-US" altLang="en-US" sz="800" b="1"/>
          </a:p>
          <a:p>
            <a:r>
              <a:rPr lang="en-US" altLang="en-US" b="1"/>
              <a:t>charStack.Push(‘K’);</a:t>
            </a:r>
          </a:p>
          <a:p>
            <a:endParaRPr lang="en-US" altLang="en-US" sz="800" b="1"/>
          </a:p>
          <a:p>
            <a:r>
              <a:rPr lang="en-US" altLang="en-US" b="1"/>
              <a:t>while (!charStack.IsEmpty( ))</a:t>
            </a:r>
          </a:p>
          <a:p>
            <a:r>
              <a:rPr lang="en-US" altLang="en-US" b="1"/>
              <a:t>      charStack.Pop(letter);</a:t>
            </a:r>
          </a:p>
        </p:txBody>
      </p:sp>
      <p:sp>
        <p:nvSpPr>
          <p:cNvPr id="24582" name="Rectangle 5"/>
          <p:cNvSpPr>
            <a:spLocks noGrp="1" noChangeArrowheads="1"/>
          </p:cNvSpPr>
          <p:nvPr>
            <p:ph type="title"/>
          </p:nvPr>
        </p:nvSpPr>
        <p:spPr>
          <a:xfrm>
            <a:off x="3957638" y="146050"/>
            <a:ext cx="5184775" cy="1143000"/>
          </a:xfrm>
          <a:noFill/>
        </p:spPr>
        <p:txBody>
          <a:bodyPr/>
          <a:lstStyle/>
          <a:p>
            <a:r>
              <a:rPr lang="en-US" altLang="en-US" smtClean="0"/>
              <a:t>Tracing Client Code</a:t>
            </a:r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485775" y="2263775"/>
            <a:ext cx="3451225" cy="4518025"/>
          </a:xfrm>
          <a:prstGeom prst="rect">
            <a:avLst/>
          </a:prstGeom>
          <a:solidFill>
            <a:srgbClr val="FFFF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4584" name="Rectangle 7"/>
          <p:cNvSpPr>
            <a:spLocks noChangeArrowheads="1"/>
          </p:cNvSpPr>
          <p:nvPr/>
        </p:nvSpPr>
        <p:spPr bwMode="auto">
          <a:xfrm>
            <a:off x="2200275" y="2792413"/>
            <a:ext cx="744538" cy="430212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grpSp>
        <p:nvGrpSpPr>
          <p:cNvPr id="24585" name="Group 13"/>
          <p:cNvGrpSpPr>
            <a:grpSpLocks/>
          </p:cNvGrpSpPr>
          <p:nvPr/>
        </p:nvGrpSpPr>
        <p:grpSpPr bwMode="auto">
          <a:xfrm>
            <a:off x="2909888" y="3536950"/>
            <a:ext cx="866775" cy="3090863"/>
            <a:chOff x="1833" y="2061"/>
            <a:chExt cx="546" cy="1947"/>
          </a:xfrm>
        </p:grpSpPr>
        <p:sp>
          <p:nvSpPr>
            <p:cNvPr id="24591" name="Rectangle 8"/>
            <p:cNvSpPr>
              <a:spLocks noChangeArrowheads="1"/>
            </p:cNvSpPr>
            <p:nvPr/>
          </p:nvSpPr>
          <p:spPr bwMode="auto">
            <a:xfrm>
              <a:off x="1842" y="2061"/>
              <a:ext cx="533" cy="1947"/>
            </a:xfrm>
            <a:prstGeom prst="rect">
              <a:avLst/>
            </a:prstGeom>
            <a:solidFill>
              <a:srgbClr val="FFCC66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24592" name="Line 9"/>
            <p:cNvSpPr>
              <a:spLocks noChangeShapeType="1"/>
            </p:cNvSpPr>
            <p:nvPr/>
          </p:nvSpPr>
          <p:spPr bwMode="auto">
            <a:xfrm>
              <a:off x="1833" y="244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593" name="Line 10"/>
            <p:cNvSpPr>
              <a:spLocks noChangeShapeType="1"/>
            </p:cNvSpPr>
            <p:nvPr/>
          </p:nvSpPr>
          <p:spPr bwMode="auto">
            <a:xfrm>
              <a:off x="1833" y="283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594" name="Line 11"/>
            <p:cNvSpPr>
              <a:spLocks noChangeShapeType="1"/>
            </p:cNvSpPr>
            <p:nvPr/>
          </p:nvSpPr>
          <p:spPr bwMode="auto">
            <a:xfrm>
              <a:off x="1833" y="3231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595" name="Line 12"/>
            <p:cNvSpPr>
              <a:spLocks noChangeShapeType="1"/>
            </p:cNvSpPr>
            <p:nvPr/>
          </p:nvSpPr>
          <p:spPr bwMode="auto">
            <a:xfrm>
              <a:off x="1833" y="3622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586" name="Rectangle 14"/>
          <p:cNvSpPr>
            <a:spLocks noChangeArrowheads="1"/>
          </p:cNvSpPr>
          <p:nvPr/>
        </p:nvSpPr>
        <p:spPr bwMode="auto">
          <a:xfrm>
            <a:off x="409575" y="1130300"/>
            <a:ext cx="3162300" cy="10033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4587" name="Rectangle 15"/>
          <p:cNvSpPr>
            <a:spLocks noChangeArrowheads="1"/>
          </p:cNvSpPr>
          <p:nvPr/>
        </p:nvSpPr>
        <p:spPr bwMode="auto">
          <a:xfrm>
            <a:off x="771525" y="1416050"/>
            <a:ext cx="877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>
                <a:latin typeface="Times New Roman" pitchFamily="18" charset="0"/>
              </a:rPr>
              <a:t>letter</a:t>
            </a:r>
          </a:p>
        </p:txBody>
      </p:sp>
      <p:sp>
        <p:nvSpPr>
          <p:cNvPr id="24588" name="Rectangle 16"/>
          <p:cNvSpPr>
            <a:spLocks noChangeArrowheads="1"/>
          </p:cNvSpPr>
          <p:nvPr/>
        </p:nvSpPr>
        <p:spPr bwMode="auto">
          <a:xfrm>
            <a:off x="1889125" y="1365250"/>
            <a:ext cx="1152525" cy="6016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4589" name="Rectangle 17"/>
          <p:cNvSpPr>
            <a:spLocks noChangeArrowheads="1"/>
          </p:cNvSpPr>
          <p:nvPr/>
        </p:nvSpPr>
        <p:spPr bwMode="auto">
          <a:xfrm>
            <a:off x="2147888" y="1390650"/>
            <a:ext cx="619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 b="1"/>
              <a:t>‘S’</a:t>
            </a:r>
          </a:p>
        </p:txBody>
      </p:sp>
      <p:sp>
        <p:nvSpPr>
          <p:cNvPr id="24590" name="Rectangle 18"/>
          <p:cNvSpPr>
            <a:spLocks noChangeArrowheads="1"/>
          </p:cNvSpPr>
          <p:nvPr/>
        </p:nvSpPr>
        <p:spPr bwMode="auto">
          <a:xfrm>
            <a:off x="533400" y="2209800"/>
            <a:ext cx="3260725" cy="43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>
                <a:latin typeface="Times New Roman" pitchFamily="18" charset="0"/>
              </a:rPr>
              <a:t>Private data: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top           1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12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[</a:t>
            </a:r>
            <a:r>
              <a:rPr lang="en-US" altLang="en-US" sz="1800" b="1">
                <a:latin typeface="Times New Roman" pitchFamily="18" charset="0"/>
              </a:rPr>
              <a:t>MAX_ITEMS-1</a:t>
            </a:r>
            <a:r>
              <a:rPr lang="en-US" altLang="en-US" b="1">
                <a:latin typeface="Times New Roman" pitchFamily="18" charset="0"/>
              </a:rPr>
              <a:t>]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Arial Black" pitchFamily="34" charset="0"/>
            </a:endParaRP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  <a:endParaRPr lang="en-US" altLang="en-US" sz="800" b="1">
              <a:latin typeface="Arial Black" pitchFamily="34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[ 2 ]     ‘S’</a:t>
            </a:r>
          </a:p>
          <a:p>
            <a:r>
              <a:rPr lang="en-US" altLang="en-US" sz="800" b="1">
                <a:latin typeface="Times New Roman" pitchFamily="18" charset="0"/>
              </a:rPr>
              <a:t>  </a:t>
            </a:r>
            <a:endParaRPr lang="en-US" altLang="en-US" sz="1000" b="1">
              <a:latin typeface="Times New Roman" pitchFamily="18" charset="0"/>
            </a:endParaRPr>
          </a:p>
          <a:p>
            <a:endParaRPr lang="en-US" altLang="en-US" sz="10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[ 1 ]     ‘C’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items   [ 0 ]     ‘V’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D63FB27-7817-4BF5-BFAA-B0AC5E790C9C}" type="slidenum">
              <a:rPr lang="en-US" altLang="en-US" sz="1400"/>
              <a:pPr/>
              <a:t>23</a:t>
            </a:fld>
            <a:endParaRPr lang="en-US" altLang="en-US" sz="1400"/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4494213" y="1700213"/>
            <a:ext cx="4538662" cy="4665662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4492625" y="4900613"/>
            <a:ext cx="4538663" cy="474662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4651375" y="1776413"/>
            <a:ext cx="4491038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/>
              <a:t>char	letter = ‘V’;</a:t>
            </a:r>
          </a:p>
          <a:p>
            <a:r>
              <a:rPr lang="en-US" altLang="en-US" b="1"/>
              <a:t>StackType  charStack;</a:t>
            </a:r>
          </a:p>
          <a:p>
            <a:endParaRPr lang="en-US" altLang="en-US" sz="800" b="1"/>
          </a:p>
          <a:p>
            <a:r>
              <a:rPr lang="en-US" altLang="en-US" b="1"/>
              <a:t>charStack.Push(letter);</a:t>
            </a:r>
          </a:p>
          <a:p>
            <a:endParaRPr lang="en-US" altLang="en-US" sz="800" b="1"/>
          </a:p>
          <a:p>
            <a:r>
              <a:rPr lang="en-US" altLang="en-US" b="1"/>
              <a:t>charStack.Push(‘C’);</a:t>
            </a:r>
          </a:p>
          <a:p>
            <a:endParaRPr lang="en-US" altLang="en-US" sz="800" b="1"/>
          </a:p>
          <a:p>
            <a:r>
              <a:rPr lang="en-US" altLang="en-US" b="1"/>
              <a:t>charStack.Push(‘S’);</a:t>
            </a:r>
          </a:p>
          <a:p>
            <a:endParaRPr lang="en-US" altLang="en-US" sz="800" b="1"/>
          </a:p>
          <a:p>
            <a:r>
              <a:rPr lang="en-US" altLang="en-US" b="1"/>
              <a:t>if ( !charStack.IsEmpty( ))</a:t>
            </a:r>
          </a:p>
          <a:p>
            <a:r>
              <a:rPr lang="en-US" altLang="en-US" b="1"/>
              <a:t>      charStack.Pop(letter);</a:t>
            </a:r>
          </a:p>
          <a:p>
            <a:endParaRPr lang="en-US" altLang="en-US" sz="800" b="1"/>
          </a:p>
          <a:p>
            <a:r>
              <a:rPr lang="en-US" altLang="en-US" b="1">
                <a:solidFill>
                  <a:srgbClr val="990000"/>
                </a:solidFill>
              </a:rPr>
              <a:t>charStack.Push(‘K’);</a:t>
            </a:r>
            <a:endParaRPr lang="en-US" altLang="en-US" b="1"/>
          </a:p>
          <a:p>
            <a:endParaRPr lang="en-US" altLang="en-US" sz="800" b="1"/>
          </a:p>
          <a:p>
            <a:r>
              <a:rPr lang="en-US" altLang="en-US" b="1"/>
              <a:t>while (!charStack.IsEmpty( ))</a:t>
            </a:r>
          </a:p>
          <a:p>
            <a:r>
              <a:rPr lang="en-US" altLang="en-US" b="1"/>
              <a:t>      charStack.Pop(letter);</a:t>
            </a:r>
          </a:p>
        </p:txBody>
      </p:sp>
      <p:sp>
        <p:nvSpPr>
          <p:cNvPr id="25606" name="Rectangle 5"/>
          <p:cNvSpPr>
            <a:spLocks noGrp="1" noChangeArrowheads="1"/>
          </p:cNvSpPr>
          <p:nvPr>
            <p:ph type="title"/>
          </p:nvPr>
        </p:nvSpPr>
        <p:spPr>
          <a:xfrm>
            <a:off x="3957638" y="146050"/>
            <a:ext cx="5184775" cy="1143000"/>
          </a:xfrm>
          <a:noFill/>
        </p:spPr>
        <p:txBody>
          <a:bodyPr/>
          <a:lstStyle/>
          <a:p>
            <a:r>
              <a:rPr lang="en-US" altLang="en-US" smtClean="0"/>
              <a:t>Tracing Client Code</a:t>
            </a:r>
          </a:p>
        </p:txBody>
      </p:sp>
      <p:sp>
        <p:nvSpPr>
          <p:cNvPr id="25607" name="Rectangle 6"/>
          <p:cNvSpPr>
            <a:spLocks noChangeArrowheads="1"/>
          </p:cNvSpPr>
          <p:nvPr/>
        </p:nvSpPr>
        <p:spPr bwMode="auto">
          <a:xfrm>
            <a:off x="485775" y="2263775"/>
            <a:ext cx="3451225" cy="4518025"/>
          </a:xfrm>
          <a:prstGeom prst="rect">
            <a:avLst/>
          </a:prstGeom>
          <a:solidFill>
            <a:srgbClr val="FFFF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5608" name="Rectangle 7"/>
          <p:cNvSpPr>
            <a:spLocks noChangeArrowheads="1"/>
          </p:cNvSpPr>
          <p:nvPr/>
        </p:nvSpPr>
        <p:spPr bwMode="auto">
          <a:xfrm>
            <a:off x="2200275" y="2792413"/>
            <a:ext cx="744538" cy="430212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grpSp>
        <p:nvGrpSpPr>
          <p:cNvPr id="25609" name="Group 13"/>
          <p:cNvGrpSpPr>
            <a:grpSpLocks/>
          </p:cNvGrpSpPr>
          <p:nvPr/>
        </p:nvGrpSpPr>
        <p:grpSpPr bwMode="auto">
          <a:xfrm>
            <a:off x="2909888" y="3536950"/>
            <a:ext cx="866775" cy="3090863"/>
            <a:chOff x="1833" y="2061"/>
            <a:chExt cx="546" cy="1947"/>
          </a:xfrm>
        </p:grpSpPr>
        <p:sp>
          <p:nvSpPr>
            <p:cNvPr id="25615" name="Rectangle 8"/>
            <p:cNvSpPr>
              <a:spLocks noChangeArrowheads="1"/>
            </p:cNvSpPr>
            <p:nvPr/>
          </p:nvSpPr>
          <p:spPr bwMode="auto">
            <a:xfrm>
              <a:off x="1842" y="2061"/>
              <a:ext cx="533" cy="1947"/>
            </a:xfrm>
            <a:prstGeom prst="rect">
              <a:avLst/>
            </a:prstGeom>
            <a:solidFill>
              <a:srgbClr val="FFCC66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25616" name="Line 9"/>
            <p:cNvSpPr>
              <a:spLocks noChangeShapeType="1"/>
            </p:cNvSpPr>
            <p:nvPr/>
          </p:nvSpPr>
          <p:spPr bwMode="auto">
            <a:xfrm>
              <a:off x="1833" y="244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17" name="Line 10"/>
            <p:cNvSpPr>
              <a:spLocks noChangeShapeType="1"/>
            </p:cNvSpPr>
            <p:nvPr/>
          </p:nvSpPr>
          <p:spPr bwMode="auto">
            <a:xfrm>
              <a:off x="1833" y="283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18" name="Line 11"/>
            <p:cNvSpPr>
              <a:spLocks noChangeShapeType="1"/>
            </p:cNvSpPr>
            <p:nvPr/>
          </p:nvSpPr>
          <p:spPr bwMode="auto">
            <a:xfrm>
              <a:off x="1833" y="3231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19" name="Line 12"/>
            <p:cNvSpPr>
              <a:spLocks noChangeShapeType="1"/>
            </p:cNvSpPr>
            <p:nvPr/>
          </p:nvSpPr>
          <p:spPr bwMode="auto">
            <a:xfrm>
              <a:off x="1833" y="3622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5610" name="Rectangle 14"/>
          <p:cNvSpPr>
            <a:spLocks noChangeArrowheads="1"/>
          </p:cNvSpPr>
          <p:nvPr/>
        </p:nvSpPr>
        <p:spPr bwMode="auto">
          <a:xfrm>
            <a:off x="409575" y="1130300"/>
            <a:ext cx="3162300" cy="10033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5611" name="Rectangle 15"/>
          <p:cNvSpPr>
            <a:spLocks noChangeArrowheads="1"/>
          </p:cNvSpPr>
          <p:nvPr/>
        </p:nvSpPr>
        <p:spPr bwMode="auto">
          <a:xfrm>
            <a:off x="771525" y="1416050"/>
            <a:ext cx="877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>
                <a:latin typeface="Times New Roman" pitchFamily="18" charset="0"/>
              </a:rPr>
              <a:t>letter</a:t>
            </a:r>
          </a:p>
        </p:txBody>
      </p:sp>
      <p:sp>
        <p:nvSpPr>
          <p:cNvPr id="25612" name="Rectangle 16"/>
          <p:cNvSpPr>
            <a:spLocks noChangeArrowheads="1"/>
          </p:cNvSpPr>
          <p:nvPr/>
        </p:nvSpPr>
        <p:spPr bwMode="auto">
          <a:xfrm>
            <a:off x="1889125" y="1365250"/>
            <a:ext cx="1152525" cy="6016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5613" name="Rectangle 17"/>
          <p:cNvSpPr>
            <a:spLocks noChangeArrowheads="1"/>
          </p:cNvSpPr>
          <p:nvPr/>
        </p:nvSpPr>
        <p:spPr bwMode="auto">
          <a:xfrm>
            <a:off x="2147888" y="1390650"/>
            <a:ext cx="619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 b="1"/>
              <a:t>‘S’</a:t>
            </a:r>
          </a:p>
        </p:txBody>
      </p:sp>
      <p:sp>
        <p:nvSpPr>
          <p:cNvPr id="25614" name="Rectangle 18"/>
          <p:cNvSpPr>
            <a:spLocks noChangeArrowheads="1"/>
          </p:cNvSpPr>
          <p:nvPr/>
        </p:nvSpPr>
        <p:spPr bwMode="auto">
          <a:xfrm>
            <a:off x="533400" y="2209800"/>
            <a:ext cx="3260725" cy="43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>
                <a:latin typeface="Times New Roman" pitchFamily="18" charset="0"/>
              </a:rPr>
              <a:t>Private data: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top           2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12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[</a:t>
            </a:r>
            <a:r>
              <a:rPr lang="en-US" altLang="en-US" sz="1800" b="1">
                <a:latin typeface="Times New Roman" pitchFamily="18" charset="0"/>
              </a:rPr>
              <a:t>MAX_ITEMS-1</a:t>
            </a:r>
            <a:r>
              <a:rPr lang="en-US" altLang="en-US" b="1">
                <a:latin typeface="Times New Roman" pitchFamily="18" charset="0"/>
              </a:rPr>
              <a:t>]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Arial Black" pitchFamily="34" charset="0"/>
            </a:endParaRP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  <a:endParaRPr lang="en-US" altLang="en-US" sz="800" b="1">
              <a:latin typeface="Arial Black" pitchFamily="34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[ 2 ]     ‘K’</a:t>
            </a:r>
          </a:p>
          <a:p>
            <a:r>
              <a:rPr lang="en-US" altLang="en-US" sz="800" b="1">
                <a:latin typeface="Times New Roman" pitchFamily="18" charset="0"/>
              </a:rPr>
              <a:t>  </a:t>
            </a:r>
            <a:endParaRPr lang="en-US" altLang="en-US" sz="1000" b="1">
              <a:latin typeface="Times New Roman" pitchFamily="18" charset="0"/>
            </a:endParaRPr>
          </a:p>
          <a:p>
            <a:endParaRPr lang="en-US" altLang="en-US" sz="10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[ 1 ]     ‘C’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items   [ 0 ]     ‘V’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7F18A5C-2250-4534-B930-179E40053F42}" type="slidenum">
              <a:rPr lang="en-US" altLang="en-US" sz="1400"/>
              <a:pPr/>
              <a:t>24</a:t>
            </a:fld>
            <a:endParaRPr lang="en-US" altLang="en-US" sz="1400"/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4494213" y="1700213"/>
            <a:ext cx="4538662" cy="4665662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4492625" y="5375275"/>
            <a:ext cx="4538663" cy="474663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4651375" y="1776413"/>
            <a:ext cx="4491038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/>
              <a:t>char	letter = ‘V’;</a:t>
            </a:r>
          </a:p>
          <a:p>
            <a:r>
              <a:rPr lang="en-US" altLang="en-US" b="1"/>
              <a:t>StackType  charStack;</a:t>
            </a:r>
          </a:p>
          <a:p>
            <a:endParaRPr lang="en-US" altLang="en-US" sz="800" b="1"/>
          </a:p>
          <a:p>
            <a:r>
              <a:rPr lang="en-US" altLang="en-US" b="1"/>
              <a:t>charStack.Push(letter);</a:t>
            </a:r>
          </a:p>
          <a:p>
            <a:endParaRPr lang="en-US" altLang="en-US" sz="800" b="1"/>
          </a:p>
          <a:p>
            <a:r>
              <a:rPr lang="en-US" altLang="en-US" b="1"/>
              <a:t>charStack.Push(‘C’);</a:t>
            </a:r>
          </a:p>
          <a:p>
            <a:endParaRPr lang="en-US" altLang="en-US" sz="800" b="1"/>
          </a:p>
          <a:p>
            <a:r>
              <a:rPr lang="en-US" altLang="en-US" b="1"/>
              <a:t>charStack.Push(‘S’);</a:t>
            </a:r>
          </a:p>
          <a:p>
            <a:endParaRPr lang="en-US" altLang="en-US" sz="800" b="1"/>
          </a:p>
          <a:p>
            <a:r>
              <a:rPr lang="en-US" altLang="en-US" b="1"/>
              <a:t>if ( !charStack.IsEmpty( ))</a:t>
            </a:r>
          </a:p>
          <a:p>
            <a:r>
              <a:rPr lang="en-US" altLang="en-US" b="1"/>
              <a:t>      charStack.Pop(letter);</a:t>
            </a:r>
          </a:p>
          <a:p>
            <a:endParaRPr lang="en-US" altLang="en-US" sz="800" b="1"/>
          </a:p>
          <a:p>
            <a:r>
              <a:rPr lang="en-US" altLang="en-US" b="1"/>
              <a:t>charStack.Push(‘K’);</a:t>
            </a:r>
          </a:p>
          <a:p>
            <a:endParaRPr lang="en-US" altLang="en-US" sz="800" b="1"/>
          </a:p>
          <a:p>
            <a:r>
              <a:rPr lang="en-US" altLang="en-US" b="1">
                <a:solidFill>
                  <a:srgbClr val="990000"/>
                </a:solidFill>
              </a:rPr>
              <a:t>while (!charStack.IsEmpty( ))</a:t>
            </a:r>
            <a:endParaRPr lang="en-US" altLang="en-US" b="1"/>
          </a:p>
          <a:p>
            <a:r>
              <a:rPr lang="en-US" altLang="en-US" b="1"/>
              <a:t>      charStack.Pop(letter);</a:t>
            </a:r>
          </a:p>
        </p:txBody>
      </p:sp>
      <p:sp>
        <p:nvSpPr>
          <p:cNvPr id="26630" name="Rectangle 5"/>
          <p:cNvSpPr>
            <a:spLocks noGrp="1" noChangeArrowheads="1"/>
          </p:cNvSpPr>
          <p:nvPr>
            <p:ph type="title"/>
          </p:nvPr>
        </p:nvSpPr>
        <p:spPr>
          <a:xfrm>
            <a:off x="3957638" y="146050"/>
            <a:ext cx="5184775" cy="1143000"/>
          </a:xfrm>
          <a:noFill/>
        </p:spPr>
        <p:txBody>
          <a:bodyPr/>
          <a:lstStyle/>
          <a:p>
            <a:r>
              <a:rPr lang="en-US" altLang="en-US" smtClean="0"/>
              <a:t>Tracing Client Code</a:t>
            </a:r>
          </a:p>
        </p:txBody>
      </p:sp>
      <p:sp>
        <p:nvSpPr>
          <p:cNvPr id="26631" name="Rectangle 6"/>
          <p:cNvSpPr>
            <a:spLocks noChangeArrowheads="1"/>
          </p:cNvSpPr>
          <p:nvPr/>
        </p:nvSpPr>
        <p:spPr bwMode="auto">
          <a:xfrm>
            <a:off x="485775" y="2263775"/>
            <a:ext cx="3451225" cy="4518025"/>
          </a:xfrm>
          <a:prstGeom prst="rect">
            <a:avLst/>
          </a:prstGeom>
          <a:solidFill>
            <a:srgbClr val="FFFF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6632" name="Rectangle 7"/>
          <p:cNvSpPr>
            <a:spLocks noChangeArrowheads="1"/>
          </p:cNvSpPr>
          <p:nvPr/>
        </p:nvSpPr>
        <p:spPr bwMode="auto">
          <a:xfrm>
            <a:off x="2200275" y="2792413"/>
            <a:ext cx="744538" cy="430212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grpSp>
        <p:nvGrpSpPr>
          <p:cNvPr id="26633" name="Group 13"/>
          <p:cNvGrpSpPr>
            <a:grpSpLocks/>
          </p:cNvGrpSpPr>
          <p:nvPr/>
        </p:nvGrpSpPr>
        <p:grpSpPr bwMode="auto">
          <a:xfrm>
            <a:off x="2909888" y="3536950"/>
            <a:ext cx="866775" cy="3090863"/>
            <a:chOff x="1833" y="2061"/>
            <a:chExt cx="546" cy="1947"/>
          </a:xfrm>
        </p:grpSpPr>
        <p:sp>
          <p:nvSpPr>
            <p:cNvPr id="26639" name="Rectangle 8"/>
            <p:cNvSpPr>
              <a:spLocks noChangeArrowheads="1"/>
            </p:cNvSpPr>
            <p:nvPr/>
          </p:nvSpPr>
          <p:spPr bwMode="auto">
            <a:xfrm>
              <a:off x="1842" y="2061"/>
              <a:ext cx="533" cy="1947"/>
            </a:xfrm>
            <a:prstGeom prst="rect">
              <a:avLst/>
            </a:prstGeom>
            <a:solidFill>
              <a:srgbClr val="FFCC66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26640" name="Line 9"/>
            <p:cNvSpPr>
              <a:spLocks noChangeShapeType="1"/>
            </p:cNvSpPr>
            <p:nvPr/>
          </p:nvSpPr>
          <p:spPr bwMode="auto">
            <a:xfrm>
              <a:off x="1833" y="244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641" name="Line 10"/>
            <p:cNvSpPr>
              <a:spLocks noChangeShapeType="1"/>
            </p:cNvSpPr>
            <p:nvPr/>
          </p:nvSpPr>
          <p:spPr bwMode="auto">
            <a:xfrm>
              <a:off x="1833" y="283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642" name="Line 11"/>
            <p:cNvSpPr>
              <a:spLocks noChangeShapeType="1"/>
            </p:cNvSpPr>
            <p:nvPr/>
          </p:nvSpPr>
          <p:spPr bwMode="auto">
            <a:xfrm>
              <a:off x="1833" y="3231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643" name="Line 12"/>
            <p:cNvSpPr>
              <a:spLocks noChangeShapeType="1"/>
            </p:cNvSpPr>
            <p:nvPr/>
          </p:nvSpPr>
          <p:spPr bwMode="auto">
            <a:xfrm>
              <a:off x="1833" y="3622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6634" name="Rectangle 14"/>
          <p:cNvSpPr>
            <a:spLocks noChangeArrowheads="1"/>
          </p:cNvSpPr>
          <p:nvPr/>
        </p:nvSpPr>
        <p:spPr bwMode="auto">
          <a:xfrm>
            <a:off x="409575" y="1130300"/>
            <a:ext cx="3162300" cy="10033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6635" name="Rectangle 15"/>
          <p:cNvSpPr>
            <a:spLocks noChangeArrowheads="1"/>
          </p:cNvSpPr>
          <p:nvPr/>
        </p:nvSpPr>
        <p:spPr bwMode="auto">
          <a:xfrm>
            <a:off x="771525" y="1416050"/>
            <a:ext cx="877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>
                <a:latin typeface="Times New Roman" pitchFamily="18" charset="0"/>
              </a:rPr>
              <a:t>letter</a:t>
            </a:r>
          </a:p>
        </p:txBody>
      </p:sp>
      <p:sp>
        <p:nvSpPr>
          <p:cNvPr id="26636" name="Rectangle 16"/>
          <p:cNvSpPr>
            <a:spLocks noChangeArrowheads="1"/>
          </p:cNvSpPr>
          <p:nvPr/>
        </p:nvSpPr>
        <p:spPr bwMode="auto">
          <a:xfrm>
            <a:off x="1889125" y="1365250"/>
            <a:ext cx="1152525" cy="6016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6637" name="Rectangle 17"/>
          <p:cNvSpPr>
            <a:spLocks noChangeArrowheads="1"/>
          </p:cNvSpPr>
          <p:nvPr/>
        </p:nvSpPr>
        <p:spPr bwMode="auto">
          <a:xfrm>
            <a:off x="2147888" y="1390650"/>
            <a:ext cx="619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 b="1"/>
              <a:t>‘S’</a:t>
            </a:r>
          </a:p>
        </p:txBody>
      </p:sp>
      <p:sp>
        <p:nvSpPr>
          <p:cNvPr id="26638" name="Rectangle 18"/>
          <p:cNvSpPr>
            <a:spLocks noChangeArrowheads="1"/>
          </p:cNvSpPr>
          <p:nvPr/>
        </p:nvSpPr>
        <p:spPr bwMode="auto">
          <a:xfrm>
            <a:off x="533400" y="2197100"/>
            <a:ext cx="3260725" cy="43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>
                <a:latin typeface="Times New Roman" pitchFamily="18" charset="0"/>
              </a:rPr>
              <a:t>Private data: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top           2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12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[</a:t>
            </a:r>
            <a:r>
              <a:rPr lang="en-US" altLang="en-US" sz="1800" b="1">
                <a:latin typeface="Times New Roman" pitchFamily="18" charset="0"/>
              </a:rPr>
              <a:t>MAX_ITEMS-1</a:t>
            </a:r>
            <a:r>
              <a:rPr lang="en-US" altLang="en-US" b="1">
                <a:latin typeface="Times New Roman" pitchFamily="18" charset="0"/>
              </a:rPr>
              <a:t>]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Arial Black" pitchFamily="34" charset="0"/>
            </a:endParaRP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  <a:endParaRPr lang="en-US" altLang="en-US" sz="800" b="1">
              <a:latin typeface="Arial Black" pitchFamily="34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[ 2 ]     ‘K’</a:t>
            </a:r>
          </a:p>
          <a:p>
            <a:r>
              <a:rPr lang="en-US" altLang="en-US" sz="800" b="1">
                <a:latin typeface="Times New Roman" pitchFamily="18" charset="0"/>
              </a:rPr>
              <a:t>  </a:t>
            </a:r>
            <a:endParaRPr lang="en-US" altLang="en-US" sz="1000" b="1">
              <a:latin typeface="Times New Roman" pitchFamily="18" charset="0"/>
            </a:endParaRPr>
          </a:p>
          <a:p>
            <a:endParaRPr lang="en-US" altLang="en-US" sz="10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[ 1 ]     ‘C’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items   [ 0 ]     ‘V’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E60E930-1B5A-4E6B-89D2-ED2D1B77728D}" type="slidenum">
              <a:rPr lang="en-US" altLang="en-US" sz="1400"/>
              <a:pPr/>
              <a:t>25</a:t>
            </a:fld>
            <a:endParaRPr lang="en-US" altLang="en-US" sz="1400"/>
          </a:p>
        </p:txBody>
      </p:sp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4494213" y="1700213"/>
            <a:ext cx="4538662" cy="4665662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4492625" y="5870575"/>
            <a:ext cx="4538663" cy="474663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4651375" y="1776413"/>
            <a:ext cx="4491038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/>
              <a:t>char	letter = ‘V’;</a:t>
            </a:r>
          </a:p>
          <a:p>
            <a:r>
              <a:rPr lang="en-US" altLang="en-US" b="1"/>
              <a:t>StackType  charStack;</a:t>
            </a:r>
          </a:p>
          <a:p>
            <a:endParaRPr lang="en-US" altLang="en-US" sz="800" b="1"/>
          </a:p>
          <a:p>
            <a:r>
              <a:rPr lang="en-US" altLang="en-US" b="1"/>
              <a:t>charStack.Push(letter);</a:t>
            </a:r>
          </a:p>
          <a:p>
            <a:endParaRPr lang="en-US" altLang="en-US" sz="800" b="1"/>
          </a:p>
          <a:p>
            <a:r>
              <a:rPr lang="en-US" altLang="en-US" b="1"/>
              <a:t>charStack.Push(‘C’);</a:t>
            </a:r>
          </a:p>
          <a:p>
            <a:endParaRPr lang="en-US" altLang="en-US" sz="800" b="1"/>
          </a:p>
          <a:p>
            <a:r>
              <a:rPr lang="en-US" altLang="en-US" b="1"/>
              <a:t>charStack.Push(‘S’);</a:t>
            </a:r>
          </a:p>
          <a:p>
            <a:endParaRPr lang="en-US" altLang="en-US" sz="800" b="1"/>
          </a:p>
          <a:p>
            <a:r>
              <a:rPr lang="en-US" altLang="en-US" b="1"/>
              <a:t>if ( !charStack.IsEmpty( ))</a:t>
            </a:r>
          </a:p>
          <a:p>
            <a:r>
              <a:rPr lang="en-US" altLang="en-US" b="1"/>
              <a:t>      charStack.Pop(letter);</a:t>
            </a:r>
          </a:p>
          <a:p>
            <a:endParaRPr lang="en-US" altLang="en-US" sz="800" b="1"/>
          </a:p>
          <a:p>
            <a:r>
              <a:rPr lang="en-US" altLang="en-US" b="1"/>
              <a:t>charStack.Push(‘K’);</a:t>
            </a:r>
          </a:p>
          <a:p>
            <a:endParaRPr lang="en-US" altLang="en-US" sz="800" b="1"/>
          </a:p>
          <a:p>
            <a:r>
              <a:rPr lang="en-US" altLang="en-US" b="1"/>
              <a:t>while (!charStack.IsEmpty( ))</a:t>
            </a:r>
          </a:p>
          <a:p>
            <a:r>
              <a:rPr lang="en-US" altLang="en-US" b="1"/>
              <a:t>      </a:t>
            </a:r>
            <a:r>
              <a:rPr lang="en-US" altLang="en-US" b="1">
                <a:solidFill>
                  <a:srgbClr val="990000"/>
                </a:solidFill>
              </a:rPr>
              <a:t>charStack.Pop(letter);</a:t>
            </a:r>
          </a:p>
        </p:txBody>
      </p:sp>
      <p:sp>
        <p:nvSpPr>
          <p:cNvPr id="27654" name="Rectangle 5"/>
          <p:cNvSpPr>
            <a:spLocks noGrp="1" noChangeArrowheads="1"/>
          </p:cNvSpPr>
          <p:nvPr>
            <p:ph type="title"/>
          </p:nvPr>
        </p:nvSpPr>
        <p:spPr>
          <a:xfrm>
            <a:off x="3957638" y="146050"/>
            <a:ext cx="5184775" cy="1143000"/>
          </a:xfrm>
          <a:noFill/>
        </p:spPr>
        <p:txBody>
          <a:bodyPr/>
          <a:lstStyle/>
          <a:p>
            <a:r>
              <a:rPr lang="en-US" altLang="en-US" smtClean="0"/>
              <a:t>Tracing Client Code</a:t>
            </a:r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485775" y="2286000"/>
            <a:ext cx="3451225" cy="4518025"/>
          </a:xfrm>
          <a:prstGeom prst="rect">
            <a:avLst/>
          </a:prstGeom>
          <a:solidFill>
            <a:srgbClr val="FFFF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7656" name="Rectangle 7"/>
          <p:cNvSpPr>
            <a:spLocks noChangeArrowheads="1"/>
          </p:cNvSpPr>
          <p:nvPr/>
        </p:nvSpPr>
        <p:spPr bwMode="auto">
          <a:xfrm>
            <a:off x="2200275" y="2814638"/>
            <a:ext cx="744538" cy="430212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grpSp>
        <p:nvGrpSpPr>
          <p:cNvPr id="27657" name="Group 13"/>
          <p:cNvGrpSpPr>
            <a:grpSpLocks/>
          </p:cNvGrpSpPr>
          <p:nvPr/>
        </p:nvGrpSpPr>
        <p:grpSpPr bwMode="auto">
          <a:xfrm>
            <a:off x="2909888" y="3559175"/>
            <a:ext cx="866775" cy="3090863"/>
            <a:chOff x="1833" y="2061"/>
            <a:chExt cx="546" cy="1947"/>
          </a:xfrm>
        </p:grpSpPr>
        <p:sp>
          <p:nvSpPr>
            <p:cNvPr id="27663" name="Rectangle 8"/>
            <p:cNvSpPr>
              <a:spLocks noChangeArrowheads="1"/>
            </p:cNvSpPr>
            <p:nvPr/>
          </p:nvSpPr>
          <p:spPr bwMode="auto">
            <a:xfrm>
              <a:off x="1842" y="2061"/>
              <a:ext cx="533" cy="1947"/>
            </a:xfrm>
            <a:prstGeom prst="rect">
              <a:avLst/>
            </a:prstGeom>
            <a:solidFill>
              <a:srgbClr val="FFCC66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27664" name="Line 9"/>
            <p:cNvSpPr>
              <a:spLocks noChangeShapeType="1"/>
            </p:cNvSpPr>
            <p:nvPr/>
          </p:nvSpPr>
          <p:spPr bwMode="auto">
            <a:xfrm>
              <a:off x="1833" y="244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665" name="Line 10"/>
            <p:cNvSpPr>
              <a:spLocks noChangeShapeType="1"/>
            </p:cNvSpPr>
            <p:nvPr/>
          </p:nvSpPr>
          <p:spPr bwMode="auto">
            <a:xfrm>
              <a:off x="1833" y="283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666" name="Line 11"/>
            <p:cNvSpPr>
              <a:spLocks noChangeShapeType="1"/>
            </p:cNvSpPr>
            <p:nvPr/>
          </p:nvSpPr>
          <p:spPr bwMode="auto">
            <a:xfrm>
              <a:off x="1833" y="3231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667" name="Line 12"/>
            <p:cNvSpPr>
              <a:spLocks noChangeShapeType="1"/>
            </p:cNvSpPr>
            <p:nvPr/>
          </p:nvSpPr>
          <p:spPr bwMode="auto">
            <a:xfrm>
              <a:off x="1833" y="3622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7658" name="Rectangle 14"/>
          <p:cNvSpPr>
            <a:spLocks noChangeArrowheads="1"/>
          </p:cNvSpPr>
          <p:nvPr/>
        </p:nvSpPr>
        <p:spPr bwMode="auto">
          <a:xfrm>
            <a:off x="381000" y="1130300"/>
            <a:ext cx="3162300" cy="10033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7659" name="Rectangle 15"/>
          <p:cNvSpPr>
            <a:spLocks noChangeArrowheads="1"/>
          </p:cNvSpPr>
          <p:nvPr/>
        </p:nvSpPr>
        <p:spPr bwMode="auto">
          <a:xfrm>
            <a:off x="771525" y="1417638"/>
            <a:ext cx="877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>
                <a:latin typeface="Times New Roman" pitchFamily="18" charset="0"/>
              </a:rPr>
              <a:t>letter</a:t>
            </a:r>
          </a:p>
        </p:txBody>
      </p:sp>
      <p:sp>
        <p:nvSpPr>
          <p:cNvPr id="27660" name="Rectangle 16"/>
          <p:cNvSpPr>
            <a:spLocks noChangeArrowheads="1"/>
          </p:cNvSpPr>
          <p:nvPr/>
        </p:nvSpPr>
        <p:spPr bwMode="auto">
          <a:xfrm>
            <a:off x="1889125" y="1366838"/>
            <a:ext cx="1152525" cy="601662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7661" name="Rectangle 17"/>
          <p:cNvSpPr>
            <a:spLocks noChangeArrowheads="1"/>
          </p:cNvSpPr>
          <p:nvPr/>
        </p:nvSpPr>
        <p:spPr bwMode="auto">
          <a:xfrm>
            <a:off x="2147888" y="1392238"/>
            <a:ext cx="6381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 b="1"/>
              <a:t>‘K’</a:t>
            </a:r>
          </a:p>
        </p:txBody>
      </p:sp>
      <p:sp>
        <p:nvSpPr>
          <p:cNvPr id="27662" name="Rectangle 18"/>
          <p:cNvSpPr>
            <a:spLocks noChangeArrowheads="1"/>
          </p:cNvSpPr>
          <p:nvPr/>
        </p:nvSpPr>
        <p:spPr bwMode="auto">
          <a:xfrm>
            <a:off x="533400" y="2286000"/>
            <a:ext cx="3260725" cy="43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>
                <a:latin typeface="Times New Roman" pitchFamily="18" charset="0"/>
              </a:rPr>
              <a:t>Private data: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top           1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12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[</a:t>
            </a:r>
            <a:r>
              <a:rPr lang="en-US" altLang="en-US" sz="1800" b="1">
                <a:latin typeface="Times New Roman" pitchFamily="18" charset="0"/>
              </a:rPr>
              <a:t>MAX_ITEMS-1</a:t>
            </a:r>
            <a:r>
              <a:rPr lang="en-US" altLang="en-US" b="1">
                <a:latin typeface="Times New Roman" pitchFamily="18" charset="0"/>
              </a:rPr>
              <a:t>]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Arial Black" pitchFamily="34" charset="0"/>
            </a:endParaRP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  <a:endParaRPr lang="en-US" altLang="en-US" sz="800" b="1">
              <a:latin typeface="Arial Black" pitchFamily="34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[ 2 ]     ‘K’</a:t>
            </a:r>
          </a:p>
          <a:p>
            <a:r>
              <a:rPr lang="en-US" altLang="en-US" sz="800" b="1">
                <a:latin typeface="Times New Roman" pitchFamily="18" charset="0"/>
              </a:rPr>
              <a:t>  </a:t>
            </a:r>
            <a:endParaRPr lang="en-US" altLang="en-US" sz="1000" b="1">
              <a:latin typeface="Times New Roman" pitchFamily="18" charset="0"/>
            </a:endParaRPr>
          </a:p>
          <a:p>
            <a:endParaRPr lang="en-US" altLang="en-US" sz="10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[ 1 ]     ‘C’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items   [ 0 ]     ‘V’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5799526-C4F9-4E5F-87CD-9DD26903822A}" type="slidenum">
              <a:rPr lang="en-US" altLang="en-US" sz="1400"/>
              <a:pPr/>
              <a:t>26</a:t>
            </a:fld>
            <a:endParaRPr lang="en-US" altLang="en-US" sz="1400"/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4494213" y="1700213"/>
            <a:ext cx="4538662" cy="4665662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4492625" y="5375275"/>
            <a:ext cx="4538663" cy="474663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4651375" y="1776413"/>
            <a:ext cx="4449763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/>
              <a:t>char	letter = ‘V’;</a:t>
            </a:r>
          </a:p>
          <a:p>
            <a:r>
              <a:rPr lang="en-US" altLang="en-US" b="1"/>
              <a:t>StackType  charStack;</a:t>
            </a:r>
          </a:p>
          <a:p>
            <a:endParaRPr lang="en-US" altLang="en-US" sz="800" b="1"/>
          </a:p>
          <a:p>
            <a:r>
              <a:rPr lang="en-US" altLang="en-US" b="1"/>
              <a:t>charStack.Push(letter);</a:t>
            </a:r>
          </a:p>
          <a:p>
            <a:endParaRPr lang="en-US" altLang="en-US" sz="800" b="1"/>
          </a:p>
          <a:p>
            <a:r>
              <a:rPr lang="en-US" altLang="en-US" b="1"/>
              <a:t>charStack.Push(‘C’);</a:t>
            </a:r>
          </a:p>
          <a:p>
            <a:endParaRPr lang="en-US" altLang="en-US" sz="800" b="1"/>
          </a:p>
          <a:p>
            <a:r>
              <a:rPr lang="en-US" altLang="en-US" b="1"/>
              <a:t>charStack.Push(‘S’);</a:t>
            </a:r>
          </a:p>
          <a:p>
            <a:endParaRPr lang="en-US" altLang="en-US" sz="800" b="1"/>
          </a:p>
          <a:p>
            <a:r>
              <a:rPr lang="en-US" altLang="en-US" b="1"/>
              <a:t>if ( !charStack.IsEmpty( ))</a:t>
            </a:r>
          </a:p>
          <a:p>
            <a:r>
              <a:rPr lang="en-US" altLang="en-US" b="1"/>
              <a:t>      charStack.Pop(letter);</a:t>
            </a:r>
          </a:p>
          <a:p>
            <a:endParaRPr lang="en-US" altLang="en-US" sz="800" b="1"/>
          </a:p>
          <a:p>
            <a:r>
              <a:rPr lang="en-US" altLang="en-US" b="1"/>
              <a:t>charStack.Push(‘K’);</a:t>
            </a:r>
          </a:p>
          <a:p>
            <a:endParaRPr lang="en-US" altLang="en-US" sz="800" b="1"/>
          </a:p>
          <a:p>
            <a:r>
              <a:rPr lang="en-US" altLang="en-US" b="1">
                <a:solidFill>
                  <a:srgbClr val="990000"/>
                </a:solidFill>
              </a:rPr>
              <a:t>while (!charStack.IsEmpty( ))</a:t>
            </a:r>
            <a:endParaRPr lang="en-US" altLang="en-US" b="1"/>
          </a:p>
          <a:p>
            <a:r>
              <a:rPr lang="en-US" altLang="en-US" b="1"/>
              <a:t>      charStack.Pop(letter);</a:t>
            </a:r>
          </a:p>
        </p:txBody>
      </p:sp>
      <p:sp>
        <p:nvSpPr>
          <p:cNvPr id="28678" name="Rectangle 5"/>
          <p:cNvSpPr>
            <a:spLocks noGrp="1" noChangeArrowheads="1"/>
          </p:cNvSpPr>
          <p:nvPr>
            <p:ph type="title"/>
          </p:nvPr>
        </p:nvSpPr>
        <p:spPr>
          <a:xfrm>
            <a:off x="3957638" y="146050"/>
            <a:ext cx="5184775" cy="1143000"/>
          </a:xfrm>
          <a:noFill/>
        </p:spPr>
        <p:txBody>
          <a:bodyPr/>
          <a:lstStyle/>
          <a:p>
            <a:r>
              <a:rPr lang="en-US" altLang="en-US" smtClean="0"/>
              <a:t>Tracing Client Code</a:t>
            </a:r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485775" y="2263775"/>
            <a:ext cx="3451225" cy="4518025"/>
          </a:xfrm>
          <a:prstGeom prst="rect">
            <a:avLst/>
          </a:prstGeom>
          <a:solidFill>
            <a:srgbClr val="FFFF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8680" name="Rectangle 7"/>
          <p:cNvSpPr>
            <a:spLocks noChangeArrowheads="1"/>
          </p:cNvSpPr>
          <p:nvPr/>
        </p:nvSpPr>
        <p:spPr bwMode="auto">
          <a:xfrm>
            <a:off x="2200275" y="2792413"/>
            <a:ext cx="744538" cy="430212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grpSp>
        <p:nvGrpSpPr>
          <p:cNvPr id="28681" name="Group 13"/>
          <p:cNvGrpSpPr>
            <a:grpSpLocks/>
          </p:cNvGrpSpPr>
          <p:nvPr/>
        </p:nvGrpSpPr>
        <p:grpSpPr bwMode="auto">
          <a:xfrm>
            <a:off x="2909888" y="3536950"/>
            <a:ext cx="866775" cy="3090863"/>
            <a:chOff x="1833" y="2061"/>
            <a:chExt cx="546" cy="1947"/>
          </a:xfrm>
        </p:grpSpPr>
        <p:sp>
          <p:nvSpPr>
            <p:cNvPr id="28687" name="Rectangle 8"/>
            <p:cNvSpPr>
              <a:spLocks noChangeArrowheads="1"/>
            </p:cNvSpPr>
            <p:nvPr/>
          </p:nvSpPr>
          <p:spPr bwMode="auto">
            <a:xfrm>
              <a:off x="1842" y="2061"/>
              <a:ext cx="533" cy="1947"/>
            </a:xfrm>
            <a:prstGeom prst="rect">
              <a:avLst/>
            </a:prstGeom>
            <a:solidFill>
              <a:srgbClr val="FFCC66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28688" name="Line 9"/>
            <p:cNvSpPr>
              <a:spLocks noChangeShapeType="1"/>
            </p:cNvSpPr>
            <p:nvPr/>
          </p:nvSpPr>
          <p:spPr bwMode="auto">
            <a:xfrm>
              <a:off x="1833" y="244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689" name="Line 10"/>
            <p:cNvSpPr>
              <a:spLocks noChangeShapeType="1"/>
            </p:cNvSpPr>
            <p:nvPr/>
          </p:nvSpPr>
          <p:spPr bwMode="auto">
            <a:xfrm>
              <a:off x="1833" y="283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690" name="Line 11"/>
            <p:cNvSpPr>
              <a:spLocks noChangeShapeType="1"/>
            </p:cNvSpPr>
            <p:nvPr/>
          </p:nvSpPr>
          <p:spPr bwMode="auto">
            <a:xfrm>
              <a:off x="1833" y="3231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691" name="Line 12"/>
            <p:cNvSpPr>
              <a:spLocks noChangeShapeType="1"/>
            </p:cNvSpPr>
            <p:nvPr/>
          </p:nvSpPr>
          <p:spPr bwMode="auto">
            <a:xfrm>
              <a:off x="1833" y="3622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8682" name="Rectangle 14"/>
          <p:cNvSpPr>
            <a:spLocks noChangeArrowheads="1"/>
          </p:cNvSpPr>
          <p:nvPr/>
        </p:nvSpPr>
        <p:spPr bwMode="auto">
          <a:xfrm>
            <a:off x="409575" y="1130300"/>
            <a:ext cx="3162300" cy="10033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8683" name="Rectangle 15"/>
          <p:cNvSpPr>
            <a:spLocks noChangeArrowheads="1"/>
          </p:cNvSpPr>
          <p:nvPr/>
        </p:nvSpPr>
        <p:spPr bwMode="auto">
          <a:xfrm>
            <a:off x="771525" y="1416050"/>
            <a:ext cx="877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>
                <a:latin typeface="Times New Roman" pitchFamily="18" charset="0"/>
              </a:rPr>
              <a:t>letter</a:t>
            </a:r>
          </a:p>
        </p:txBody>
      </p:sp>
      <p:sp>
        <p:nvSpPr>
          <p:cNvPr id="28684" name="Rectangle 16"/>
          <p:cNvSpPr>
            <a:spLocks noChangeArrowheads="1"/>
          </p:cNvSpPr>
          <p:nvPr/>
        </p:nvSpPr>
        <p:spPr bwMode="auto">
          <a:xfrm>
            <a:off x="1889125" y="1365250"/>
            <a:ext cx="1152525" cy="6016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8685" name="Rectangle 17"/>
          <p:cNvSpPr>
            <a:spLocks noChangeArrowheads="1"/>
          </p:cNvSpPr>
          <p:nvPr/>
        </p:nvSpPr>
        <p:spPr bwMode="auto">
          <a:xfrm>
            <a:off x="2147888" y="1390650"/>
            <a:ext cx="638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 b="1"/>
              <a:t>‘K’</a:t>
            </a:r>
          </a:p>
        </p:txBody>
      </p:sp>
      <p:sp>
        <p:nvSpPr>
          <p:cNvPr id="28686" name="Rectangle 18"/>
          <p:cNvSpPr>
            <a:spLocks noChangeArrowheads="1"/>
          </p:cNvSpPr>
          <p:nvPr/>
        </p:nvSpPr>
        <p:spPr bwMode="auto">
          <a:xfrm>
            <a:off x="473075" y="2209800"/>
            <a:ext cx="3260725" cy="43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>
                <a:latin typeface="Times New Roman" pitchFamily="18" charset="0"/>
              </a:rPr>
              <a:t>Private data: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top           1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12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[</a:t>
            </a:r>
            <a:r>
              <a:rPr lang="en-US" altLang="en-US" sz="1800" b="1">
                <a:latin typeface="Times New Roman" pitchFamily="18" charset="0"/>
              </a:rPr>
              <a:t>MAX_ITEMS-1</a:t>
            </a:r>
            <a:r>
              <a:rPr lang="en-US" altLang="en-US" b="1">
                <a:latin typeface="Times New Roman" pitchFamily="18" charset="0"/>
              </a:rPr>
              <a:t>]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Arial Black" pitchFamily="34" charset="0"/>
            </a:endParaRP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  <a:endParaRPr lang="en-US" altLang="en-US" sz="800" b="1">
              <a:latin typeface="Arial Black" pitchFamily="34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[ 2 ]     ‘K’</a:t>
            </a:r>
          </a:p>
          <a:p>
            <a:r>
              <a:rPr lang="en-US" altLang="en-US" sz="800" b="1">
                <a:latin typeface="Times New Roman" pitchFamily="18" charset="0"/>
              </a:rPr>
              <a:t>  </a:t>
            </a:r>
            <a:endParaRPr lang="en-US" altLang="en-US" sz="1000" b="1">
              <a:latin typeface="Times New Roman" pitchFamily="18" charset="0"/>
            </a:endParaRPr>
          </a:p>
          <a:p>
            <a:endParaRPr lang="en-US" altLang="en-US" sz="10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[ 1 ]     ‘C’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items   [ 0 ]     ‘V’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4E2A678-B600-4E83-A0B6-6CCAFDEE4BFD}" type="slidenum">
              <a:rPr lang="en-US" altLang="en-US" sz="1400"/>
              <a:pPr/>
              <a:t>27</a:t>
            </a:fld>
            <a:endParaRPr lang="en-US" altLang="en-US" sz="1400"/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4494213" y="1700213"/>
            <a:ext cx="4538662" cy="4665662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4492625" y="5870575"/>
            <a:ext cx="4538663" cy="474663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4651375" y="1776413"/>
            <a:ext cx="4491038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/>
              <a:t>char	letter = ‘V’;</a:t>
            </a:r>
          </a:p>
          <a:p>
            <a:r>
              <a:rPr lang="en-US" altLang="en-US" b="1"/>
              <a:t>StackType  charStack;</a:t>
            </a:r>
          </a:p>
          <a:p>
            <a:endParaRPr lang="en-US" altLang="en-US" sz="800" b="1"/>
          </a:p>
          <a:p>
            <a:r>
              <a:rPr lang="en-US" altLang="en-US" b="1"/>
              <a:t>charStack.Push(letter);</a:t>
            </a:r>
          </a:p>
          <a:p>
            <a:endParaRPr lang="en-US" altLang="en-US" sz="800" b="1"/>
          </a:p>
          <a:p>
            <a:r>
              <a:rPr lang="en-US" altLang="en-US" b="1"/>
              <a:t>charStack.Push(‘C’);</a:t>
            </a:r>
          </a:p>
          <a:p>
            <a:endParaRPr lang="en-US" altLang="en-US" sz="800" b="1"/>
          </a:p>
          <a:p>
            <a:r>
              <a:rPr lang="en-US" altLang="en-US" b="1"/>
              <a:t>charStack.Push(‘S’);</a:t>
            </a:r>
          </a:p>
          <a:p>
            <a:endParaRPr lang="en-US" altLang="en-US" sz="800" b="1"/>
          </a:p>
          <a:p>
            <a:r>
              <a:rPr lang="en-US" altLang="en-US" b="1"/>
              <a:t>if ( !charStack.IsEmpty( ))</a:t>
            </a:r>
          </a:p>
          <a:p>
            <a:r>
              <a:rPr lang="en-US" altLang="en-US" b="1"/>
              <a:t>      charStack.Pop(letter);</a:t>
            </a:r>
          </a:p>
          <a:p>
            <a:endParaRPr lang="en-US" altLang="en-US" sz="800" b="1"/>
          </a:p>
          <a:p>
            <a:r>
              <a:rPr lang="en-US" altLang="en-US" b="1"/>
              <a:t>charStack.Push(‘K’);</a:t>
            </a:r>
          </a:p>
          <a:p>
            <a:endParaRPr lang="en-US" altLang="en-US" sz="800" b="1"/>
          </a:p>
          <a:p>
            <a:r>
              <a:rPr lang="en-US" altLang="en-US" b="1"/>
              <a:t>while (!charStack.IsEmpty( ))</a:t>
            </a:r>
          </a:p>
          <a:p>
            <a:r>
              <a:rPr lang="en-US" altLang="en-US" b="1"/>
              <a:t>      </a:t>
            </a:r>
            <a:r>
              <a:rPr lang="en-US" altLang="en-US" b="1">
                <a:solidFill>
                  <a:srgbClr val="990000"/>
                </a:solidFill>
              </a:rPr>
              <a:t>charStack.Pop(letter);</a:t>
            </a:r>
          </a:p>
        </p:txBody>
      </p:sp>
      <p:sp>
        <p:nvSpPr>
          <p:cNvPr id="29702" name="Rectangle 5"/>
          <p:cNvSpPr>
            <a:spLocks noGrp="1" noChangeArrowheads="1"/>
          </p:cNvSpPr>
          <p:nvPr>
            <p:ph type="title"/>
          </p:nvPr>
        </p:nvSpPr>
        <p:spPr>
          <a:xfrm>
            <a:off x="3957638" y="146050"/>
            <a:ext cx="5184775" cy="1143000"/>
          </a:xfrm>
          <a:noFill/>
        </p:spPr>
        <p:txBody>
          <a:bodyPr/>
          <a:lstStyle/>
          <a:p>
            <a:r>
              <a:rPr lang="en-US" altLang="en-US" smtClean="0"/>
              <a:t>Tracing Client Code</a:t>
            </a:r>
          </a:p>
        </p:txBody>
      </p:sp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485775" y="2263775"/>
            <a:ext cx="3451225" cy="4518025"/>
          </a:xfrm>
          <a:prstGeom prst="rect">
            <a:avLst/>
          </a:prstGeom>
          <a:solidFill>
            <a:srgbClr val="FFFF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9704" name="Rectangle 7"/>
          <p:cNvSpPr>
            <a:spLocks noChangeArrowheads="1"/>
          </p:cNvSpPr>
          <p:nvPr/>
        </p:nvSpPr>
        <p:spPr bwMode="auto">
          <a:xfrm>
            <a:off x="2200275" y="2792413"/>
            <a:ext cx="744538" cy="430212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grpSp>
        <p:nvGrpSpPr>
          <p:cNvPr id="29705" name="Group 13"/>
          <p:cNvGrpSpPr>
            <a:grpSpLocks/>
          </p:cNvGrpSpPr>
          <p:nvPr/>
        </p:nvGrpSpPr>
        <p:grpSpPr bwMode="auto">
          <a:xfrm>
            <a:off x="2909888" y="3536950"/>
            <a:ext cx="866775" cy="3090863"/>
            <a:chOff x="1833" y="2061"/>
            <a:chExt cx="546" cy="1947"/>
          </a:xfrm>
        </p:grpSpPr>
        <p:sp>
          <p:nvSpPr>
            <p:cNvPr id="29711" name="Rectangle 8"/>
            <p:cNvSpPr>
              <a:spLocks noChangeArrowheads="1"/>
            </p:cNvSpPr>
            <p:nvPr/>
          </p:nvSpPr>
          <p:spPr bwMode="auto">
            <a:xfrm>
              <a:off x="1842" y="2061"/>
              <a:ext cx="533" cy="1947"/>
            </a:xfrm>
            <a:prstGeom prst="rect">
              <a:avLst/>
            </a:prstGeom>
            <a:solidFill>
              <a:srgbClr val="FFCC66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29712" name="Line 9"/>
            <p:cNvSpPr>
              <a:spLocks noChangeShapeType="1"/>
            </p:cNvSpPr>
            <p:nvPr/>
          </p:nvSpPr>
          <p:spPr bwMode="auto">
            <a:xfrm>
              <a:off x="1833" y="244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13" name="Line 10"/>
            <p:cNvSpPr>
              <a:spLocks noChangeShapeType="1"/>
            </p:cNvSpPr>
            <p:nvPr/>
          </p:nvSpPr>
          <p:spPr bwMode="auto">
            <a:xfrm>
              <a:off x="1833" y="283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14" name="Line 11"/>
            <p:cNvSpPr>
              <a:spLocks noChangeShapeType="1"/>
            </p:cNvSpPr>
            <p:nvPr/>
          </p:nvSpPr>
          <p:spPr bwMode="auto">
            <a:xfrm>
              <a:off x="1833" y="3231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15" name="Line 12"/>
            <p:cNvSpPr>
              <a:spLocks noChangeShapeType="1"/>
            </p:cNvSpPr>
            <p:nvPr/>
          </p:nvSpPr>
          <p:spPr bwMode="auto">
            <a:xfrm>
              <a:off x="1833" y="3622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9706" name="Rectangle 14"/>
          <p:cNvSpPr>
            <a:spLocks noChangeArrowheads="1"/>
          </p:cNvSpPr>
          <p:nvPr/>
        </p:nvSpPr>
        <p:spPr bwMode="auto">
          <a:xfrm>
            <a:off x="409575" y="1130300"/>
            <a:ext cx="3162300" cy="10033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9707" name="Rectangle 15"/>
          <p:cNvSpPr>
            <a:spLocks noChangeArrowheads="1"/>
          </p:cNvSpPr>
          <p:nvPr/>
        </p:nvSpPr>
        <p:spPr bwMode="auto">
          <a:xfrm>
            <a:off x="771525" y="1416050"/>
            <a:ext cx="877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>
                <a:latin typeface="Times New Roman" pitchFamily="18" charset="0"/>
              </a:rPr>
              <a:t>letter</a:t>
            </a:r>
          </a:p>
        </p:txBody>
      </p:sp>
      <p:sp>
        <p:nvSpPr>
          <p:cNvPr id="29708" name="Rectangle 16"/>
          <p:cNvSpPr>
            <a:spLocks noChangeArrowheads="1"/>
          </p:cNvSpPr>
          <p:nvPr/>
        </p:nvSpPr>
        <p:spPr bwMode="auto">
          <a:xfrm>
            <a:off x="1889125" y="1365250"/>
            <a:ext cx="1152525" cy="6016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9709" name="Rectangle 17"/>
          <p:cNvSpPr>
            <a:spLocks noChangeArrowheads="1"/>
          </p:cNvSpPr>
          <p:nvPr/>
        </p:nvSpPr>
        <p:spPr bwMode="auto">
          <a:xfrm>
            <a:off x="2147888" y="1390650"/>
            <a:ext cx="638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 b="1"/>
              <a:t>‘C’</a:t>
            </a:r>
          </a:p>
        </p:txBody>
      </p:sp>
      <p:sp>
        <p:nvSpPr>
          <p:cNvPr id="29710" name="Rectangle 18"/>
          <p:cNvSpPr>
            <a:spLocks noChangeArrowheads="1"/>
          </p:cNvSpPr>
          <p:nvPr/>
        </p:nvSpPr>
        <p:spPr bwMode="auto">
          <a:xfrm>
            <a:off x="533400" y="2209800"/>
            <a:ext cx="3260725" cy="43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>
                <a:latin typeface="Times New Roman" pitchFamily="18" charset="0"/>
              </a:rPr>
              <a:t>Private data: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top           0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12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[</a:t>
            </a:r>
            <a:r>
              <a:rPr lang="en-US" altLang="en-US" sz="1800" b="1">
                <a:latin typeface="Times New Roman" pitchFamily="18" charset="0"/>
              </a:rPr>
              <a:t>MAX_ITEMS-1</a:t>
            </a:r>
            <a:r>
              <a:rPr lang="en-US" altLang="en-US" b="1">
                <a:latin typeface="Times New Roman" pitchFamily="18" charset="0"/>
              </a:rPr>
              <a:t>]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Arial Black" pitchFamily="34" charset="0"/>
            </a:endParaRP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  <a:endParaRPr lang="en-US" altLang="en-US" sz="800" b="1">
              <a:latin typeface="Arial Black" pitchFamily="34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[ 2 ]     ‘K’</a:t>
            </a:r>
          </a:p>
          <a:p>
            <a:r>
              <a:rPr lang="en-US" altLang="en-US" sz="800" b="1">
                <a:latin typeface="Times New Roman" pitchFamily="18" charset="0"/>
              </a:rPr>
              <a:t>  </a:t>
            </a:r>
            <a:endParaRPr lang="en-US" altLang="en-US" sz="1000" b="1">
              <a:latin typeface="Times New Roman" pitchFamily="18" charset="0"/>
            </a:endParaRPr>
          </a:p>
          <a:p>
            <a:endParaRPr lang="en-US" altLang="en-US" sz="10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[ 1 ]     ‘C’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items   [ 0 ]     ‘V’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03B44B9-6E06-4E92-9091-7F251C54EE69}" type="slidenum">
              <a:rPr lang="en-US" altLang="en-US" sz="1400"/>
              <a:pPr/>
              <a:t>28</a:t>
            </a:fld>
            <a:endParaRPr lang="en-US" altLang="en-US" sz="1400"/>
          </a:p>
        </p:txBody>
      </p:sp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4494213" y="1700213"/>
            <a:ext cx="4538662" cy="4665662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4492625" y="5395913"/>
            <a:ext cx="4538663" cy="474662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4651375" y="1776413"/>
            <a:ext cx="4491038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/>
              <a:t>char	letter = ‘V’;</a:t>
            </a:r>
          </a:p>
          <a:p>
            <a:r>
              <a:rPr lang="en-US" altLang="en-US" b="1"/>
              <a:t>StackType  charStack;</a:t>
            </a:r>
          </a:p>
          <a:p>
            <a:endParaRPr lang="en-US" altLang="en-US" sz="800" b="1"/>
          </a:p>
          <a:p>
            <a:r>
              <a:rPr lang="en-US" altLang="en-US" b="1"/>
              <a:t>charStack.Push(letter);</a:t>
            </a:r>
          </a:p>
          <a:p>
            <a:endParaRPr lang="en-US" altLang="en-US" sz="800" b="1"/>
          </a:p>
          <a:p>
            <a:r>
              <a:rPr lang="en-US" altLang="en-US" b="1"/>
              <a:t>charStack.Push(‘C’);</a:t>
            </a:r>
          </a:p>
          <a:p>
            <a:endParaRPr lang="en-US" altLang="en-US" sz="800" b="1"/>
          </a:p>
          <a:p>
            <a:r>
              <a:rPr lang="en-US" altLang="en-US" b="1"/>
              <a:t>charStack.Push(‘S’);</a:t>
            </a:r>
          </a:p>
          <a:p>
            <a:endParaRPr lang="en-US" altLang="en-US" sz="800" b="1"/>
          </a:p>
          <a:p>
            <a:r>
              <a:rPr lang="en-US" altLang="en-US" b="1"/>
              <a:t>if ( !charStack.IsEmpty( ))</a:t>
            </a:r>
          </a:p>
          <a:p>
            <a:r>
              <a:rPr lang="en-US" altLang="en-US" b="1"/>
              <a:t>      charStack.Pop(letter);</a:t>
            </a:r>
          </a:p>
          <a:p>
            <a:endParaRPr lang="en-US" altLang="en-US" sz="800" b="1"/>
          </a:p>
          <a:p>
            <a:r>
              <a:rPr lang="en-US" altLang="en-US" b="1"/>
              <a:t>charStack.Push(‘K’);</a:t>
            </a:r>
          </a:p>
          <a:p>
            <a:endParaRPr lang="en-US" altLang="en-US" sz="800" b="1"/>
          </a:p>
          <a:p>
            <a:r>
              <a:rPr lang="en-US" altLang="en-US" b="1">
                <a:solidFill>
                  <a:srgbClr val="990000"/>
                </a:solidFill>
              </a:rPr>
              <a:t>while (!charStack.IsEmpty( ))</a:t>
            </a:r>
            <a:endParaRPr lang="en-US" altLang="en-US" b="1"/>
          </a:p>
          <a:p>
            <a:r>
              <a:rPr lang="en-US" altLang="en-US" b="1"/>
              <a:t>      charStack.Pop(letter);</a:t>
            </a:r>
          </a:p>
        </p:txBody>
      </p:sp>
      <p:sp>
        <p:nvSpPr>
          <p:cNvPr id="30726" name="Rectangle 5"/>
          <p:cNvSpPr>
            <a:spLocks noGrp="1" noChangeArrowheads="1"/>
          </p:cNvSpPr>
          <p:nvPr>
            <p:ph type="title"/>
          </p:nvPr>
        </p:nvSpPr>
        <p:spPr>
          <a:xfrm>
            <a:off x="3957638" y="146050"/>
            <a:ext cx="5184775" cy="1143000"/>
          </a:xfrm>
          <a:noFill/>
        </p:spPr>
        <p:txBody>
          <a:bodyPr/>
          <a:lstStyle/>
          <a:p>
            <a:r>
              <a:rPr lang="en-US" altLang="en-US" smtClean="0"/>
              <a:t>Tracing Client Code</a:t>
            </a:r>
          </a:p>
        </p:txBody>
      </p:sp>
      <p:sp>
        <p:nvSpPr>
          <p:cNvPr id="30727" name="Rectangle 6"/>
          <p:cNvSpPr>
            <a:spLocks noChangeArrowheads="1"/>
          </p:cNvSpPr>
          <p:nvPr/>
        </p:nvSpPr>
        <p:spPr bwMode="auto">
          <a:xfrm>
            <a:off x="485775" y="2263775"/>
            <a:ext cx="3451225" cy="4518025"/>
          </a:xfrm>
          <a:prstGeom prst="rect">
            <a:avLst/>
          </a:prstGeom>
          <a:solidFill>
            <a:srgbClr val="FFFF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0728" name="Rectangle 7"/>
          <p:cNvSpPr>
            <a:spLocks noChangeArrowheads="1"/>
          </p:cNvSpPr>
          <p:nvPr/>
        </p:nvSpPr>
        <p:spPr bwMode="auto">
          <a:xfrm>
            <a:off x="2200275" y="2792413"/>
            <a:ext cx="744538" cy="430212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grpSp>
        <p:nvGrpSpPr>
          <p:cNvPr id="30729" name="Group 13"/>
          <p:cNvGrpSpPr>
            <a:grpSpLocks/>
          </p:cNvGrpSpPr>
          <p:nvPr/>
        </p:nvGrpSpPr>
        <p:grpSpPr bwMode="auto">
          <a:xfrm>
            <a:off x="2909888" y="3536950"/>
            <a:ext cx="866775" cy="3090863"/>
            <a:chOff x="1833" y="2061"/>
            <a:chExt cx="546" cy="1947"/>
          </a:xfrm>
        </p:grpSpPr>
        <p:sp>
          <p:nvSpPr>
            <p:cNvPr id="30735" name="Rectangle 8"/>
            <p:cNvSpPr>
              <a:spLocks noChangeArrowheads="1"/>
            </p:cNvSpPr>
            <p:nvPr/>
          </p:nvSpPr>
          <p:spPr bwMode="auto">
            <a:xfrm>
              <a:off x="1842" y="2061"/>
              <a:ext cx="533" cy="1947"/>
            </a:xfrm>
            <a:prstGeom prst="rect">
              <a:avLst/>
            </a:prstGeom>
            <a:solidFill>
              <a:srgbClr val="FFCC66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30736" name="Line 9"/>
            <p:cNvSpPr>
              <a:spLocks noChangeShapeType="1"/>
            </p:cNvSpPr>
            <p:nvPr/>
          </p:nvSpPr>
          <p:spPr bwMode="auto">
            <a:xfrm>
              <a:off x="1833" y="244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737" name="Line 10"/>
            <p:cNvSpPr>
              <a:spLocks noChangeShapeType="1"/>
            </p:cNvSpPr>
            <p:nvPr/>
          </p:nvSpPr>
          <p:spPr bwMode="auto">
            <a:xfrm>
              <a:off x="1833" y="283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738" name="Line 11"/>
            <p:cNvSpPr>
              <a:spLocks noChangeShapeType="1"/>
            </p:cNvSpPr>
            <p:nvPr/>
          </p:nvSpPr>
          <p:spPr bwMode="auto">
            <a:xfrm>
              <a:off x="1833" y="3231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739" name="Line 12"/>
            <p:cNvSpPr>
              <a:spLocks noChangeShapeType="1"/>
            </p:cNvSpPr>
            <p:nvPr/>
          </p:nvSpPr>
          <p:spPr bwMode="auto">
            <a:xfrm>
              <a:off x="1833" y="3622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0730" name="Rectangle 14"/>
          <p:cNvSpPr>
            <a:spLocks noChangeArrowheads="1"/>
          </p:cNvSpPr>
          <p:nvPr/>
        </p:nvSpPr>
        <p:spPr bwMode="auto">
          <a:xfrm>
            <a:off x="409575" y="1066800"/>
            <a:ext cx="3162300" cy="10033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0731" name="Rectangle 15"/>
          <p:cNvSpPr>
            <a:spLocks noChangeArrowheads="1"/>
          </p:cNvSpPr>
          <p:nvPr/>
        </p:nvSpPr>
        <p:spPr bwMode="auto">
          <a:xfrm>
            <a:off x="771525" y="1352550"/>
            <a:ext cx="877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>
                <a:latin typeface="Times New Roman" pitchFamily="18" charset="0"/>
              </a:rPr>
              <a:t>letter</a:t>
            </a:r>
          </a:p>
        </p:txBody>
      </p:sp>
      <p:sp>
        <p:nvSpPr>
          <p:cNvPr id="30732" name="Rectangle 16"/>
          <p:cNvSpPr>
            <a:spLocks noChangeArrowheads="1"/>
          </p:cNvSpPr>
          <p:nvPr/>
        </p:nvSpPr>
        <p:spPr bwMode="auto">
          <a:xfrm>
            <a:off x="1889125" y="1301750"/>
            <a:ext cx="1152525" cy="6016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0733" name="Rectangle 17"/>
          <p:cNvSpPr>
            <a:spLocks noChangeArrowheads="1"/>
          </p:cNvSpPr>
          <p:nvPr/>
        </p:nvSpPr>
        <p:spPr bwMode="auto">
          <a:xfrm>
            <a:off x="2147888" y="1327150"/>
            <a:ext cx="638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 b="1"/>
              <a:t>‘C’</a:t>
            </a:r>
          </a:p>
        </p:txBody>
      </p:sp>
      <p:sp>
        <p:nvSpPr>
          <p:cNvPr id="30734" name="Rectangle 18"/>
          <p:cNvSpPr>
            <a:spLocks noChangeArrowheads="1"/>
          </p:cNvSpPr>
          <p:nvPr/>
        </p:nvSpPr>
        <p:spPr bwMode="auto">
          <a:xfrm>
            <a:off x="609600" y="2197100"/>
            <a:ext cx="3260725" cy="43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>
                <a:latin typeface="Times New Roman" pitchFamily="18" charset="0"/>
              </a:rPr>
              <a:t>Private data: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top           0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12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[</a:t>
            </a:r>
            <a:r>
              <a:rPr lang="en-US" altLang="en-US" sz="1800" b="1">
                <a:latin typeface="Times New Roman" pitchFamily="18" charset="0"/>
              </a:rPr>
              <a:t>MAX_ITEMS-1</a:t>
            </a:r>
            <a:r>
              <a:rPr lang="en-US" altLang="en-US" b="1">
                <a:latin typeface="Times New Roman" pitchFamily="18" charset="0"/>
              </a:rPr>
              <a:t>]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Arial Black" pitchFamily="34" charset="0"/>
            </a:endParaRP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  <a:endParaRPr lang="en-US" altLang="en-US" sz="800" b="1">
              <a:latin typeface="Arial Black" pitchFamily="34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[ 2 ]     ‘K’</a:t>
            </a:r>
          </a:p>
          <a:p>
            <a:r>
              <a:rPr lang="en-US" altLang="en-US" sz="800" b="1">
                <a:latin typeface="Times New Roman" pitchFamily="18" charset="0"/>
              </a:rPr>
              <a:t>  </a:t>
            </a:r>
            <a:endParaRPr lang="en-US" altLang="en-US" sz="1000" b="1">
              <a:latin typeface="Times New Roman" pitchFamily="18" charset="0"/>
            </a:endParaRPr>
          </a:p>
          <a:p>
            <a:endParaRPr lang="en-US" altLang="en-US" sz="10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[ 1 ]     ‘C’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items   [ 0 ]     ‘V’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DE8E2EB-8FEC-4100-8E3C-2370D8920F80}" type="slidenum">
              <a:rPr lang="en-US" altLang="en-US" sz="1400"/>
              <a:pPr/>
              <a:t>29</a:t>
            </a:fld>
            <a:endParaRPr lang="en-US" altLang="en-US" sz="1400"/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4494213" y="1700213"/>
            <a:ext cx="4538662" cy="4665662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4492625" y="5870575"/>
            <a:ext cx="4538663" cy="474663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4651375" y="1776413"/>
            <a:ext cx="4491038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/>
              <a:t>char	letter = ‘V’;</a:t>
            </a:r>
          </a:p>
          <a:p>
            <a:r>
              <a:rPr lang="en-US" altLang="en-US" b="1"/>
              <a:t>StackType  charStack;</a:t>
            </a:r>
          </a:p>
          <a:p>
            <a:endParaRPr lang="en-US" altLang="en-US" sz="800" b="1"/>
          </a:p>
          <a:p>
            <a:r>
              <a:rPr lang="en-US" altLang="en-US" b="1"/>
              <a:t>charStack.Push(letter);</a:t>
            </a:r>
          </a:p>
          <a:p>
            <a:endParaRPr lang="en-US" altLang="en-US" sz="800" b="1"/>
          </a:p>
          <a:p>
            <a:r>
              <a:rPr lang="en-US" altLang="en-US" b="1"/>
              <a:t>charStack.Push(‘C’);</a:t>
            </a:r>
          </a:p>
          <a:p>
            <a:endParaRPr lang="en-US" altLang="en-US" sz="800" b="1"/>
          </a:p>
          <a:p>
            <a:r>
              <a:rPr lang="en-US" altLang="en-US" b="1"/>
              <a:t>charStack.Push(‘S’);</a:t>
            </a:r>
          </a:p>
          <a:p>
            <a:endParaRPr lang="en-US" altLang="en-US" sz="800" b="1"/>
          </a:p>
          <a:p>
            <a:r>
              <a:rPr lang="en-US" altLang="en-US" b="1"/>
              <a:t>if ( !charStack.IsEmpty( ))</a:t>
            </a:r>
          </a:p>
          <a:p>
            <a:r>
              <a:rPr lang="en-US" altLang="en-US" b="1"/>
              <a:t>      charStack.Pop(letter);</a:t>
            </a:r>
          </a:p>
          <a:p>
            <a:endParaRPr lang="en-US" altLang="en-US" sz="800" b="1"/>
          </a:p>
          <a:p>
            <a:r>
              <a:rPr lang="en-US" altLang="en-US" b="1"/>
              <a:t>charStack.Push(‘K’);</a:t>
            </a:r>
          </a:p>
          <a:p>
            <a:endParaRPr lang="en-US" altLang="en-US" sz="800" b="1"/>
          </a:p>
          <a:p>
            <a:r>
              <a:rPr lang="en-US" altLang="en-US" b="1"/>
              <a:t>while (!charStack.IsEmpty( ))</a:t>
            </a:r>
          </a:p>
          <a:p>
            <a:r>
              <a:rPr lang="en-US" altLang="en-US" b="1">
                <a:solidFill>
                  <a:srgbClr val="990000"/>
                </a:solidFill>
              </a:rPr>
              <a:t>      charStack.Pop(letter);</a:t>
            </a:r>
          </a:p>
        </p:txBody>
      </p:sp>
      <p:sp>
        <p:nvSpPr>
          <p:cNvPr id="31750" name="Rectangle 5"/>
          <p:cNvSpPr>
            <a:spLocks noGrp="1" noChangeArrowheads="1"/>
          </p:cNvSpPr>
          <p:nvPr>
            <p:ph type="title"/>
          </p:nvPr>
        </p:nvSpPr>
        <p:spPr>
          <a:xfrm>
            <a:off x="3957638" y="146050"/>
            <a:ext cx="5184775" cy="1143000"/>
          </a:xfrm>
          <a:noFill/>
        </p:spPr>
        <p:txBody>
          <a:bodyPr/>
          <a:lstStyle/>
          <a:p>
            <a:r>
              <a:rPr lang="en-US" altLang="en-US" smtClean="0"/>
              <a:t>Tracing Client Code</a:t>
            </a:r>
          </a:p>
        </p:txBody>
      </p:sp>
      <p:sp>
        <p:nvSpPr>
          <p:cNvPr id="31751" name="Rectangle 6"/>
          <p:cNvSpPr>
            <a:spLocks noChangeArrowheads="1"/>
          </p:cNvSpPr>
          <p:nvPr/>
        </p:nvSpPr>
        <p:spPr bwMode="auto">
          <a:xfrm>
            <a:off x="485775" y="2286000"/>
            <a:ext cx="3451225" cy="4518025"/>
          </a:xfrm>
          <a:prstGeom prst="rect">
            <a:avLst/>
          </a:prstGeom>
          <a:solidFill>
            <a:srgbClr val="FFFF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1752" name="Rectangle 7"/>
          <p:cNvSpPr>
            <a:spLocks noChangeArrowheads="1"/>
          </p:cNvSpPr>
          <p:nvPr/>
        </p:nvSpPr>
        <p:spPr bwMode="auto">
          <a:xfrm>
            <a:off x="2200275" y="2814638"/>
            <a:ext cx="744538" cy="430212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grpSp>
        <p:nvGrpSpPr>
          <p:cNvPr id="31753" name="Group 13"/>
          <p:cNvGrpSpPr>
            <a:grpSpLocks/>
          </p:cNvGrpSpPr>
          <p:nvPr/>
        </p:nvGrpSpPr>
        <p:grpSpPr bwMode="auto">
          <a:xfrm>
            <a:off x="2909888" y="3559175"/>
            <a:ext cx="866775" cy="3090863"/>
            <a:chOff x="1833" y="2061"/>
            <a:chExt cx="546" cy="1947"/>
          </a:xfrm>
        </p:grpSpPr>
        <p:sp>
          <p:nvSpPr>
            <p:cNvPr id="31759" name="Rectangle 8"/>
            <p:cNvSpPr>
              <a:spLocks noChangeArrowheads="1"/>
            </p:cNvSpPr>
            <p:nvPr/>
          </p:nvSpPr>
          <p:spPr bwMode="auto">
            <a:xfrm>
              <a:off x="1842" y="2061"/>
              <a:ext cx="533" cy="1947"/>
            </a:xfrm>
            <a:prstGeom prst="rect">
              <a:avLst/>
            </a:prstGeom>
            <a:solidFill>
              <a:srgbClr val="FFCC66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31760" name="Line 9"/>
            <p:cNvSpPr>
              <a:spLocks noChangeShapeType="1"/>
            </p:cNvSpPr>
            <p:nvPr/>
          </p:nvSpPr>
          <p:spPr bwMode="auto">
            <a:xfrm>
              <a:off x="1833" y="244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761" name="Line 10"/>
            <p:cNvSpPr>
              <a:spLocks noChangeShapeType="1"/>
            </p:cNvSpPr>
            <p:nvPr/>
          </p:nvSpPr>
          <p:spPr bwMode="auto">
            <a:xfrm>
              <a:off x="1833" y="283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762" name="Line 11"/>
            <p:cNvSpPr>
              <a:spLocks noChangeShapeType="1"/>
            </p:cNvSpPr>
            <p:nvPr/>
          </p:nvSpPr>
          <p:spPr bwMode="auto">
            <a:xfrm>
              <a:off x="1833" y="3231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763" name="Line 12"/>
            <p:cNvSpPr>
              <a:spLocks noChangeShapeType="1"/>
            </p:cNvSpPr>
            <p:nvPr/>
          </p:nvSpPr>
          <p:spPr bwMode="auto">
            <a:xfrm>
              <a:off x="1833" y="3622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1754" name="Rectangle 14"/>
          <p:cNvSpPr>
            <a:spLocks noChangeArrowheads="1"/>
          </p:cNvSpPr>
          <p:nvPr/>
        </p:nvSpPr>
        <p:spPr bwMode="auto">
          <a:xfrm>
            <a:off x="409575" y="1130300"/>
            <a:ext cx="3162300" cy="10033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1755" name="Rectangle 15"/>
          <p:cNvSpPr>
            <a:spLocks noChangeArrowheads="1"/>
          </p:cNvSpPr>
          <p:nvPr/>
        </p:nvSpPr>
        <p:spPr bwMode="auto">
          <a:xfrm>
            <a:off x="771525" y="1416050"/>
            <a:ext cx="877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>
                <a:latin typeface="Times New Roman" pitchFamily="18" charset="0"/>
              </a:rPr>
              <a:t>letter</a:t>
            </a:r>
          </a:p>
        </p:txBody>
      </p:sp>
      <p:sp>
        <p:nvSpPr>
          <p:cNvPr id="31756" name="Rectangle 16"/>
          <p:cNvSpPr>
            <a:spLocks noChangeArrowheads="1"/>
          </p:cNvSpPr>
          <p:nvPr/>
        </p:nvSpPr>
        <p:spPr bwMode="auto">
          <a:xfrm>
            <a:off x="1889125" y="1365250"/>
            <a:ext cx="1152525" cy="6016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1757" name="Rectangle 17"/>
          <p:cNvSpPr>
            <a:spLocks noChangeArrowheads="1"/>
          </p:cNvSpPr>
          <p:nvPr/>
        </p:nvSpPr>
        <p:spPr bwMode="auto">
          <a:xfrm>
            <a:off x="2147888" y="1390650"/>
            <a:ext cx="619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 b="1"/>
              <a:t>‘V’</a:t>
            </a:r>
          </a:p>
        </p:txBody>
      </p:sp>
      <p:sp>
        <p:nvSpPr>
          <p:cNvPr id="31758" name="Rectangle 18"/>
          <p:cNvSpPr>
            <a:spLocks noChangeArrowheads="1"/>
          </p:cNvSpPr>
          <p:nvPr/>
        </p:nvSpPr>
        <p:spPr bwMode="auto">
          <a:xfrm>
            <a:off x="457200" y="2209800"/>
            <a:ext cx="3260725" cy="43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>
                <a:latin typeface="Times New Roman" pitchFamily="18" charset="0"/>
              </a:rPr>
              <a:t>Private data: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top          -1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12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[</a:t>
            </a:r>
            <a:r>
              <a:rPr lang="en-US" altLang="en-US" sz="1800" b="1">
                <a:latin typeface="Times New Roman" pitchFamily="18" charset="0"/>
              </a:rPr>
              <a:t>MAX_ITEMS-1</a:t>
            </a:r>
            <a:r>
              <a:rPr lang="en-US" altLang="en-US" b="1">
                <a:latin typeface="Times New Roman" pitchFamily="18" charset="0"/>
              </a:rPr>
              <a:t>]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Arial Black" pitchFamily="34" charset="0"/>
            </a:endParaRP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  <a:endParaRPr lang="en-US" altLang="en-US" sz="800" b="1">
              <a:latin typeface="Arial Black" pitchFamily="34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[ 2 ]     ‘K’</a:t>
            </a:r>
          </a:p>
          <a:p>
            <a:r>
              <a:rPr lang="en-US" altLang="en-US" sz="800" b="1">
                <a:latin typeface="Times New Roman" pitchFamily="18" charset="0"/>
              </a:rPr>
              <a:t>  </a:t>
            </a:r>
            <a:endParaRPr lang="en-US" altLang="en-US" sz="1000" b="1">
              <a:latin typeface="Times New Roman" pitchFamily="18" charset="0"/>
            </a:endParaRPr>
          </a:p>
          <a:p>
            <a:endParaRPr lang="en-US" altLang="en-US" sz="10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[ 1 ]     ‘C’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items   [ 0 ]     ‘V’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8EF64AF-F56B-4B23-BAB8-904CECF061B5}" type="slidenum">
              <a:rPr lang="en-US" altLang="en-US" sz="1400"/>
              <a:pPr/>
              <a:t>3</a:t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763000" cy="1219200"/>
          </a:xfrm>
        </p:spPr>
        <p:txBody>
          <a:bodyPr/>
          <a:lstStyle/>
          <a:p>
            <a:r>
              <a:rPr lang="en-US" altLang="en-US" smtClean="0">
                <a:solidFill>
                  <a:schemeClr val="accent2"/>
                </a:solidFill>
              </a:rPr>
              <a:t/>
            </a:r>
            <a:br>
              <a:rPr lang="en-US" altLang="en-US" smtClean="0">
                <a:solidFill>
                  <a:schemeClr val="accent2"/>
                </a:solidFill>
              </a:rPr>
            </a:br>
            <a:r>
              <a:rPr lang="en-US" altLang="en-US" smtClean="0"/>
              <a:t>What is a Stack?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09750"/>
            <a:ext cx="7696200" cy="4114800"/>
          </a:xfrm>
          <a:noFill/>
        </p:spPr>
        <p:txBody>
          <a:bodyPr/>
          <a:lstStyle/>
          <a:p>
            <a:r>
              <a:rPr lang="en-US" altLang="en-US" sz="2800" b="1" i="1" smtClean="0">
                <a:solidFill>
                  <a:srgbClr val="660066"/>
                </a:solidFill>
              </a:rPr>
              <a:t>Logical (or ADT) level:</a:t>
            </a:r>
            <a:r>
              <a:rPr lang="en-US" altLang="en-US" sz="2800" b="1" smtClean="0"/>
              <a:t>  </a:t>
            </a:r>
            <a:r>
              <a:rPr lang="en-US" altLang="en-US" smtClean="0"/>
              <a:t>A stack is an ordered group of </a:t>
            </a:r>
            <a:r>
              <a:rPr lang="en-US" altLang="en-US" smtClean="0">
                <a:solidFill>
                  <a:srgbClr val="990066"/>
                </a:solidFill>
              </a:rPr>
              <a:t>homogeneous items</a:t>
            </a:r>
            <a:r>
              <a:rPr lang="en-US" altLang="en-US" smtClean="0"/>
              <a:t> (elements), in which the removal and addition of stack items can take place only at the top of the stack. </a:t>
            </a:r>
          </a:p>
          <a:p>
            <a:pPr>
              <a:buFontTx/>
              <a:buNone/>
            </a:pPr>
            <a:endParaRPr lang="en-US" altLang="en-US" sz="1800" smtClean="0"/>
          </a:p>
          <a:p>
            <a:r>
              <a:rPr lang="en-US" altLang="en-US" smtClean="0"/>
              <a:t>A stack is a </a:t>
            </a:r>
            <a:r>
              <a:rPr lang="en-US" altLang="en-US" smtClean="0">
                <a:solidFill>
                  <a:srgbClr val="990066"/>
                </a:solidFill>
              </a:rPr>
              <a:t>LIFO</a:t>
            </a:r>
            <a:r>
              <a:rPr lang="en-US" altLang="en-US" smtClean="0"/>
              <a:t> “last in, first out” structure.</a:t>
            </a:r>
          </a:p>
          <a:p>
            <a:pPr>
              <a:buFontTx/>
              <a:buNone/>
            </a:pPr>
            <a:endParaRPr lang="en-US" altLang="en-US" sz="1600" smtClean="0"/>
          </a:p>
          <a:p>
            <a:pPr>
              <a:buFontTx/>
              <a:buNone/>
            </a:pPr>
            <a:endParaRPr lang="en-US" altLang="en-US" sz="160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BC82792-82BD-4970-9570-780EE351A98F}" type="slidenum">
              <a:rPr lang="en-US" altLang="en-US" sz="1400"/>
              <a:pPr/>
              <a:t>30</a:t>
            </a:fld>
            <a:endParaRPr lang="en-US" altLang="en-US" sz="1400"/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4494213" y="1700213"/>
            <a:ext cx="4538662" cy="4665662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4492625" y="5375275"/>
            <a:ext cx="4538663" cy="474663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4651375" y="1776413"/>
            <a:ext cx="4491038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/>
              <a:t>char	letter = ‘V’;</a:t>
            </a:r>
          </a:p>
          <a:p>
            <a:r>
              <a:rPr lang="en-US" altLang="en-US" b="1"/>
              <a:t>StackType  charStack;</a:t>
            </a:r>
          </a:p>
          <a:p>
            <a:endParaRPr lang="en-US" altLang="en-US" sz="800" b="1"/>
          </a:p>
          <a:p>
            <a:r>
              <a:rPr lang="en-US" altLang="en-US" b="1"/>
              <a:t>charStack.Push(letter);</a:t>
            </a:r>
          </a:p>
          <a:p>
            <a:endParaRPr lang="en-US" altLang="en-US" sz="800" b="1"/>
          </a:p>
          <a:p>
            <a:r>
              <a:rPr lang="en-US" altLang="en-US" b="1"/>
              <a:t>charStack.Push(‘C’);</a:t>
            </a:r>
          </a:p>
          <a:p>
            <a:endParaRPr lang="en-US" altLang="en-US" sz="800" b="1"/>
          </a:p>
          <a:p>
            <a:r>
              <a:rPr lang="en-US" altLang="en-US" b="1"/>
              <a:t>charStack.Push(‘S’);</a:t>
            </a:r>
          </a:p>
          <a:p>
            <a:endParaRPr lang="en-US" altLang="en-US" sz="800" b="1"/>
          </a:p>
          <a:p>
            <a:r>
              <a:rPr lang="en-US" altLang="en-US" b="1"/>
              <a:t>if ( !charStack.IsEmpty( ))</a:t>
            </a:r>
          </a:p>
          <a:p>
            <a:r>
              <a:rPr lang="en-US" altLang="en-US" b="1"/>
              <a:t>      charStack.Pop(letter);</a:t>
            </a:r>
          </a:p>
          <a:p>
            <a:endParaRPr lang="en-US" altLang="en-US" sz="800" b="1"/>
          </a:p>
          <a:p>
            <a:r>
              <a:rPr lang="en-US" altLang="en-US" b="1"/>
              <a:t>charStack.Push(‘K’);</a:t>
            </a:r>
          </a:p>
          <a:p>
            <a:endParaRPr lang="en-US" altLang="en-US" sz="800" b="1"/>
          </a:p>
          <a:p>
            <a:r>
              <a:rPr lang="en-US" altLang="en-US" b="1">
                <a:solidFill>
                  <a:srgbClr val="990000"/>
                </a:solidFill>
              </a:rPr>
              <a:t>while (!charStack.IsEmpty( ))</a:t>
            </a:r>
            <a:endParaRPr lang="en-US" altLang="en-US" b="1"/>
          </a:p>
          <a:p>
            <a:r>
              <a:rPr lang="en-US" altLang="en-US" b="1"/>
              <a:t>      charStack.Pop(letter);</a:t>
            </a:r>
          </a:p>
        </p:txBody>
      </p:sp>
      <p:sp>
        <p:nvSpPr>
          <p:cNvPr id="32774" name="Rectangle 5"/>
          <p:cNvSpPr>
            <a:spLocks noGrp="1" noChangeArrowheads="1"/>
          </p:cNvSpPr>
          <p:nvPr>
            <p:ph type="title"/>
          </p:nvPr>
        </p:nvSpPr>
        <p:spPr>
          <a:xfrm>
            <a:off x="3957638" y="146050"/>
            <a:ext cx="5184775" cy="1143000"/>
          </a:xfrm>
          <a:noFill/>
        </p:spPr>
        <p:txBody>
          <a:bodyPr/>
          <a:lstStyle/>
          <a:p>
            <a:r>
              <a:rPr lang="en-US" altLang="en-US" smtClean="0"/>
              <a:t>End of Trace</a:t>
            </a:r>
          </a:p>
        </p:txBody>
      </p:sp>
      <p:sp>
        <p:nvSpPr>
          <p:cNvPr id="32775" name="Rectangle 6"/>
          <p:cNvSpPr>
            <a:spLocks noChangeArrowheads="1"/>
          </p:cNvSpPr>
          <p:nvPr/>
        </p:nvSpPr>
        <p:spPr bwMode="auto">
          <a:xfrm>
            <a:off x="485775" y="2286000"/>
            <a:ext cx="3451225" cy="4518025"/>
          </a:xfrm>
          <a:prstGeom prst="rect">
            <a:avLst/>
          </a:prstGeom>
          <a:solidFill>
            <a:srgbClr val="FFFF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2776" name="Rectangle 7"/>
          <p:cNvSpPr>
            <a:spLocks noChangeArrowheads="1"/>
          </p:cNvSpPr>
          <p:nvPr/>
        </p:nvSpPr>
        <p:spPr bwMode="auto">
          <a:xfrm>
            <a:off x="2200275" y="2814638"/>
            <a:ext cx="744538" cy="430212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grpSp>
        <p:nvGrpSpPr>
          <p:cNvPr id="32777" name="Group 13"/>
          <p:cNvGrpSpPr>
            <a:grpSpLocks/>
          </p:cNvGrpSpPr>
          <p:nvPr/>
        </p:nvGrpSpPr>
        <p:grpSpPr bwMode="auto">
          <a:xfrm>
            <a:off x="2909888" y="3559175"/>
            <a:ext cx="866775" cy="3090863"/>
            <a:chOff x="1833" y="2061"/>
            <a:chExt cx="546" cy="1947"/>
          </a:xfrm>
        </p:grpSpPr>
        <p:sp>
          <p:nvSpPr>
            <p:cNvPr id="32783" name="Rectangle 8"/>
            <p:cNvSpPr>
              <a:spLocks noChangeArrowheads="1"/>
            </p:cNvSpPr>
            <p:nvPr/>
          </p:nvSpPr>
          <p:spPr bwMode="auto">
            <a:xfrm>
              <a:off x="1842" y="2061"/>
              <a:ext cx="533" cy="1947"/>
            </a:xfrm>
            <a:prstGeom prst="rect">
              <a:avLst/>
            </a:prstGeom>
            <a:solidFill>
              <a:srgbClr val="FFCC66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32784" name="Line 9"/>
            <p:cNvSpPr>
              <a:spLocks noChangeShapeType="1"/>
            </p:cNvSpPr>
            <p:nvPr/>
          </p:nvSpPr>
          <p:spPr bwMode="auto">
            <a:xfrm>
              <a:off x="1833" y="244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785" name="Line 10"/>
            <p:cNvSpPr>
              <a:spLocks noChangeShapeType="1"/>
            </p:cNvSpPr>
            <p:nvPr/>
          </p:nvSpPr>
          <p:spPr bwMode="auto">
            <a:xfrm>
              <a:off x="1833" y="283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786" name="Line 11"/>
            <p:cNvSpPr>
              <a:spLocks noChangeShapeType="1"/>
            </p:cNvSpPr>
            <p:nvPr/>
          </p:nvSpPr>
          <p:spPr bwMode="auto">
            <a:xfrm>
              <a:off x="1833" y="3231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787" name="Line 12"/>
            <p:cNvSpPr>
              <a:spLocks noChangeShapeType="1"/>
            </p:cNvSpPr>
            <p:nvPr/>
          </p:nvSpPr>
          <p:spPr bwMode="auto">
            <a:xfrm>
              <a:off x="1833" y="3622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2778" name="Rectangle 14"/>
          <p:cNvSpPr>
            <a:spLocks noChangeArrowheads="1"/>
          </p:cNvSpPr>
          <p:nvPr/>
        </p:nvSpPr>
        <p:spPr bwMode="auto">
          <a:xfrm>
            <a:off x="409575" y="1130300"/>
            <a:ext cx="3162300" cy="10033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2779" name="Rectangle 15"/>
          <p:cNvSpPr>
            <a:spLocks noChangeArrowheads="1"/>
          </p:cNvSpPr>
          <p:nvPr/>
        </p:nvSpPr>
        <p:spPr bwMode="auto">
          <a:xfrm>
            <a:off x="771525" y="1416050"/>
            <a:ext cx="877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>
                <a:latin typeface="Times New Roman" pitchFamily="18" charset="0"/>
              </a:rPr>
              <a:t>letter</a:t>
            </a:r>
          </a:p>
        </p:txBody>
      </p:sp>
      <p:sp>
        <p:nvSpPr>
          <p:cNvPr id="32780" name="Rectangle 16"/>
          <p:cNvSpPr>
            <a:spLocks noChangeArrowheads="1"/>
          </p:cNvSpPr>
          <p:nvPr/>
        </p:nvSpPr>
        <p:spPr bwMode="auto">
          <a:xfrm>
            <a:off x="1889125" y="1365250"/>
            <a:ext cx="1152525" cy="6016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2781" name="Rectangle 17"/>
          <p:cNvSpPr>
            <a:spLocks noChangeArrowheads="1"/>
          </p:cNvSpPr>
          <p:nvPr/>
        </p:nvSpPr>
        <p:spPr bwMode="auto">
          <a:xfrm>
            <a:off x="2147888" y="1390650"/>
            <a:ext cx="619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 b="1"/>
              <a:t>‘V’</a:t>
            </a:r>
          </a:p>
        </p:txBody>
      </p:sp>
      <p:sp>
        <p:nvSpPr>
          <p:cNvPr id="32782" name="Rectangle 18"/>
          <p:cNvSpPr>
            <a:spLocks noChangeArrowheads="1"/>
          </p:cNvSpPr>
          <p:nvPr/>
        </p:nvSpPr>
        <p:spPr bwMode="auto">
          <a:xfrm>
            <a:off x="609600" y="2209800"/>
            <a:ext cx="3260725" cy="43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>
                <a:latin typeface="Times New Roman" pitchFamily="18" charset="0"/>
              </a:rPr>
              <a:t>Private data: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top          -1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12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[</a:t>
            </a:r>
            <a:r>
              <a:rPr lang="en-US" altLang="en-US" sz="1800" b="1">
                <a:latin typeface="Times New Roman" pitchFamily="18" charset="0"/>
              </a:rPr>
              <a:t>MAX_ITEMS-1</a:t>
            </a:r>
            <a:r>
              <a:rPr lang="en-US" altLang="en-US" b="1">
                <a:latin typeface="Times New Roman" pitchFamily="18" charset="0"/>
              </a:rPr>
              <a:t>]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Arial Black" pitchFamily="34" charset="0"/>
            </a:endParaRP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  <a:endParaRPr lang="en-US" altLang="en-US" sz="800" b="1">
              <a:latin typeface="Arial Black" pitchFamily="34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[ 2 ]     ‘K’</a:t>
            </a:r>
          </a:p>
          <a:p>
            <a:r>
              <a:rPr lang="en-US" altLang="en-US" sz="800" b="1">
                <a:latin typeface="Times New Roman" pitchFamily="18" charset="0"/>
              </a:rPr>
              <a:t>  </a:t>
            </a:r>
            <a:endParaRPr lang="en-US" altLang="en-US" sz="1000" b="1">
              <a:latin typeface="Times New Roman" pitchFamily="18" charset="0"/>
            </a:endParaRPr>
          </a:p>
          <a:p>
            <a:endParaRPr lang="en-US" altLang="en-US" sz="10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[ 1 ]     ‘C’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items   [ 0 ]     ‘V’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9368E92-7ABC-42B3-BDB5-C862ED54A2D8}" type="slidenum">
              <a:rPr lang="en-US" altLang="en-US" sz="1400"/>
              <a:pPr/>
              <a:t>31</a:t>
            </a:fld>
            <a:endParaRPr lang="en-US" altLang="en-US" sz="14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763000" cy="1219200"/>
          </a:xfrm>
        </p:spPr>
        <p:txBody>
          <a:bodyPr/>
          <a:lstStyle/>
          <a:p>
            <a:r>
              <a:rPr lang="en-US" altLang="en-US" smtClean="0">
                <a:solidFill>
                  <a:schemeClr val="accent2"/>
                </a:solidFill>
              </a:rPr>
              <a:t/>
            </a:r>
            <a:br>
              <a:rPr lang="en-US" altLang="en-US" smtClean="0">
                <a:solidFill>
                  <a:schemeClr val="accent2"/>
                </a:solidFill>
              </a:rPr>
            </a:br>
            <a:r>
              <a:rPr lang="en-US" altLang="en-US" smtClean="0"/>
              <a:t>What is a Class Template?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63725"/>
            <a:ext cx="7696200" cy="4114800"/>
          </a:xfrm>
          <a:noFill/>
        </p:spPr>
        <p:txBody>
          <a:bodyPr/>
          <a:lstStyle/>
          <a:p>
            <a:r>
              <a:rPr lang="en-US" altLang="en-US" sz="2800" b="1" smtClean="0"/>
              <a:t>A class template allows the compiler to generate </a:t>
            </a:r>
            <a:r>
              <a:rPr lang="en-US" altLang="en-US" sz="2800" b="1" smtClean="0">
                <a:solidFill>
                  <a:srgbClr val="990000"/>
                </a:solidFill>
              </a:rPr>
              <a:t>multiple versions of a class type</a:t>
            </a:r>
            <a:r>
              <a:rPr lang="en-US" altLang="en-US" sz="2800" b="1" smtClean="0"/>
              <a:t> by using type parameters.</a:t>
            </a:r>
            <a:r>
              <a:rPr lang="en-US" altLang="en-US" smtClean="0"/>
              <a:t> </a:t>
            </a:r>
          </a:p>
          <a:p>
            <a:pPr>
              <a:buFontTx/>
              <a:buNone/>
            </a:pPr>
            <a:endParaRPr lang="en-US" altLang="en-US" sz="1600" smtClean="0"/>
          </a:p>
          <a:p>
            <a:r>
              <a:rPr lang="en-US" altLang="en-US" sz="2800" b="1" smtClean="0"/>
              <a:t>The formal parameter appears in the class template definition, and the actual parameter appears in the client code. Both are enclosed in pointed brackets,      &lt;   &gt;.</a:t>
            </a:r>
            <a:r>
              <a:rPr lang="en-US" altLang="en-US" smtClean="0"/>
              <a:t> </a:t>
            </a:r>
          </a:p>
          <a:p>
            <a:pPr>
              <a:buFontTx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990600"/>
            <a:ext cx="8913813" cy="838200"/>
          </a:xfrm>
          <a:noFill/>
        </p:spPr>
        <p:txBody>
          <a:bodyPr/>
          <a:lstStyle/>
          <a:p>
            <a:r>
              <a:rPr lang="en-US" altLang="en-US" sz="3200" smtClean="0">
                <a:latin typeface="Courier New" pitchFamily="49" charset="0"/>
              </a:rPr>
              <a:t>StackType&lt;int&gt; numStack;</a:t>
            </a:r>
          </a:p>
        </p:txBody>
      </p:sp>
      <p:grpSp>
        <p:nvGrpSpPr>
          <p:cNvPr id="34819" name="Group 13"/>
          <p:cNvGrpSpPr>
            <a:grpSpLocks/>
          </p:cNvGrpSpPr>
          <p:nvPr/>
        </p:nvGrpSpPr>
        <p:grpSpPr bwMode="auto">
          <a:xfrm>
            <a:off x="2328863" y="1758950"/>
            <a:ext cx="4406900" cy="4864100"/>
            <a:chOff x="1467" y="1108"/>
            <a:chExt cx="2776" cy="3064"/>
          </a:xfrm>
        </p:grpSpPr>
        <p:sp>
          <p:nvSpPr>
            <p:cNvPr id="34824" name="Rectangle 3"/>
            <p:cNvSpPr>
              <a:spLocks noChangeArrowheads="1"/>
            </p:cNvSpPr>
            <p:nvPr/>
          </p:nvSpPr>
          <p:spPr bwMode="auto">
            <a:xfrm>
              <a:off x="1467" y="1108"/>
              <a:ext cx="2776" cy="3064"/>
            </a:xfrm>
            <a:prstGeom prst="rect">
              <a:avLst/>
            </a:prstGeom>
            <a:solidFill>
              <a:srgbClr val="FFFF66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34825" name="Rectangle 4"/>
            <p:cNvSpPr>
              <a:spLocks noChangeArrowheads="1"/>
            </p:cNvSpPr>
            <p:nvPr/>
          </p:nvSpPr>
          <p:spPr bwMode="auto">
            <a:xfrm>
              <a:off x="3363" y="1283"/>
              <a:ext cx="601" cy="271"/>
            </a:xfrm>
            <a:prstGeom prst="rect">
              <a:avLst/>
            </a:prstGeom>
            <a:solidFill>
              <a:srgbClr val="FFCC66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34826" name="Rectangle 5"/>
            <p:cNvSpPr>
              <a:spLocks noChangeArrowheads="1"/>
            </p:cNvSpPr>
            <p:nvPr/>
          </p:nvSpPr>
          <p:spPr bwMode="auto">
            <a:xfrm>
              <a:off x="2619" y="1771"/>
              <a:ext cx="1393" cy="2065"/>
            </a:xfrm>
            <a:prstGeom prst="rect">
              <a:avLst/>
            </a:prstGeom>
            <a:solidFill>
              <a:srgbClr val="FFCC66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34827" name="Line 6"/>
            <p:cNvSpPr>
              <a:spLocks noChangeShapeType="1"/>
            </p:cNvSpPr>
            <p:nvPr/>
          </p:nvSpPr>
          <p:spPr bwMode="auto">
            <a:xfrm>
              <a:off x="2615" y="2042"/>
              <a:ext cx="1401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28" name="Line 7"/>
            <p:cNvSpPr>
              <a:spLocks noChangeShapeType="1"/>
            </p:cNvSpPr>
            <p:nvPr/>
          </p:nvSpPr>
          <p:spPr bwMode="auto">
            <a:xfrm>
              <a:off x="2615" y="3262"/>
              <a:ext cx="1401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29" name="Line 8"/>
            <p:cNvSpPr>
              <a:spLocks noChangeShapeType="1"/>
            </p:cNvSpPr>
            <p:nvPr/>
          </p:nvSpPr>
          <p:spPr bwMode="auto">
            <a:xfrm>
              <a:off x="2615" y="2623"/>
              <a:ext cx="1401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30" name="Line 9"/>
            <p:cNvSpPr>
              <a:spLocks noChangeShapeType="1"/>
            </p:cNvSpPr>
            <p:nvPr/>
          </p:nvSpPr>
          <p:spPr bwMode="auto">
            <a:xfrm>
              <a:off x="2615" y="3556"/>
              <a:ext cx="1401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31" name="Line 10"/>
            <p:cNvSpPr>
              <a:spLocks noChangeShapeType="1"/>
            </p:cNvSpPr>
            <p:nvPr/>
          </p:nvSpPr>
          <p:spPr bwMode="auto">
            <a:xfrm>
              <a:off x="2615" y="2946"/>
              <a:ext cx="1401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32" name="Rectangle 11"/>
            <p:cNvSpPr>
              <a:spLocks noChangeArrowheads="1"/>
            </p:cNvSpPr>
            <p:nvPr/>
          </p:nvSpPr>
          <p:spPr bwMode="auto">
            <a:xfrm>
              <a:off x="1532" y="1303"/>
              <a:ext cx="2228" cy="2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 b="1">
                  <a:latin typeface="Times New Roman" pitchFamily="18" charset="0"/>
                </a:rPr>
                <a:t>top			      3</a:t>
              </a:r>
              <a:endParaRPr lang="en-US" altLang="en-US" sz="2000" b="1">
                <a:latin typeface="Times New Roman" pitchFamily="18" charset="0"/>
              </a:endParaRPr>
            </a:p>
            <a:p>
              <a:endParaRPr lang="en-US" altLang="en-US" sz="1200" b="1">
                <a:latin typeface="Times New Roman" pitchFamily="18" charset="0"/>
              </a:endParaRPr>
            </a:p>
            <a:p>
              <a:endParaRPr lang="en-US" altLang="en-US" sz="1200" b="1">
                <a:latin typeface="Times New Roman" pitchFamily="18" charset="0"/>
              </a:endParaRPr>
            </a:p>
            <a:p>
              <a:r>
                <a:rPr lang="en-US" altLang="en-US" sz="1600" b="1">
                  <a:latin typeface="Times New Roman" pitchFamily="18" charset="0"/>
                </a:rPr>
                <a:t>[MAX_ITEMS-1]</a:t>
              </a:r>
              <a:endParaRPr lang="en-US" altLang="en-US" b="1">
                <a:latin typeface="Times New Roman" pitchFamily="18" charset="0"/>
              </a:endParaRPr>
            </a:p>
            <a:p>
              <a:r>
                <a:rPr lang="en-US" altLang="en-US" sz="1800" b="1">
                  <a:latin typeface="Arial Black" pitchFamily="34" charset="0"/>
                </a:rPr>
                <a:t>            .</a:t>
              </a:r>
            </a:p>
            <a:p>
              <a:r>
                <a:rPr lang="en-US" altLang="en-US" sz="1800" b="1">
                  <a:latin typeface="Arial Black" pitchFamily="34" charset="0"/>
                </a:rPr>
                <a:t>            .	</a:t>
              </a:r>
            </a:p>
            <a:p>
              <a:r>
                <a:rPr lang="en-US" altLang="en-US" sz="1800" b="1">
                  <a:latin typeface="Arial Black" pitchFamily="34" charset="0"/>
                </a:rPr>
                <a:t>            .</a:t>
              </a:r>
              <a:r>
                <a:rPr lang="en-US" altLang="en-US" sz="2000" b="1">
                  <a:latin typeface="Times New Roman" pitchFamily="18" charset="0"/>
                </a:rPr>
                <a:t> </a:t>
              </a:r>
            </a:p>
            <a:p>
              <a:endParaRPr lang="en-US" altLang="en-US" sz="2000" b="1">
                <a:latin typeface="Times New Roman" pitchFamily="18" charset="0"/>
              </a:endParaRPr>
            </a:p>
            <a:p>
              <a:r>
                <a:rPr lang="en-US" altLang="en-US" sz="1800" b="1">
                  <a:latin typeface="Times New Roman" pitchFamily="18" charset="0"/>
                </a:rPr>
                <a:t>                 [ 3 ]                  </a:t>
              </a:r>
              <a:r>
                <a:rPr lang="en-US" altLang="en-US" sz="2000" b="1"/>
                <a:t>789</a:t>
              </a:r>
            </a:p>
            <a:p>
              <a:endParaRPr lang="en-US" altLang="en-US" sz="1400" b="1">
                <a:latin typeface="Times New Roman" pitchFamily="18" charset="0"/>
              </a:endParaRPr>
            </a:p>
            <a:p>
              <a:r>
                <a:rPr lang="en-US" altLang="en-US" sz="1600" b="1">
                  <a:latin typeface="Times New Roman" pitchFamily="18" charset="0"/>
                </a:rPr>
                <a:t>	 </a:t>
              </a:r>
              <a:r>
                <a:rPr lang="en-US" altLang="en-US" sz="1800" b="1">
                  <a:latin typeface="Times New Roman" pitchFamily="18" charset="0"/>
                </a:rPr>
                <a:t>[ 2 ] 	          </a:t>
              </a:r>
              <a:r>
                <a:rPr lang="en-US" altLang="en-US" sz="2000" b="1"/>
                <a:t>-56</a:t>
              </a:r>
            </a:p>
            <a:p>
              <a:endParaRPr lang="en-US" altLang="en-US" sz="1400" b="1">
                <a:latin typeface="Times New Roman" pitchFamily="18" charset="0"/>
              </a:endParaRPr>
            </a:p>
            <a:p>
              <a:r>
                <a:rPr lang="en-US" altLang="en-US" sz="1600" b="1">
                  <a:latin typeface="Times New Roman" pitchFamily="18" charset="0"/>
                </a:rPr>
                <a:t>	 </a:t>
              </a:r>
              <a:r>
                <a:rPr lang="en-US" altLang="en-US" sz="1800" b="1">
                  <a:latin typeface="Times New Roman" pitchFamily="18" charset="0"/>
                </a:rPr>
                <a:t>[ 1 ] 	         </a:t>
              </a:r>
              <a:r>
                <a:rPr lang="en-US" altLang="en-US" sz="2000" b="1"/>
                <a:t>132</a:t>
              </a:r>
              <a:endParaRPr lang="en-US" altLang="en-US" sz="1400" b="1">
                <a:latin typeface="Times New Roman" pitchFamily="18" charset="0"/>
              </a:endParaRPr>
            </a:p>
            <a:p>
              <a:r>
                <a:rPr lang="en-US" altLang="en-US" b="1">
                  <a:latin typeface="Times New Roman" pitchFamily="18" charset="0"/>
                </a:rPr>
                <a:t>items </a:t>
              </a:r>
              <a:r>
                <a:rPr lang="en-US" altLang="en-US" sz="1800" b="1">
                  <a:latin typeface="Times New Roman" pitchFamily="18" charset="0"/>
                </a:rPr>
                <a:t>   [ 0 ] 	       </a:t>
              </a:r>
              <a:r>
                <a:rPr lang="en-US" altLang="en-US" sz="2000" b="1"/>
                <a:t>5670</a:t>
              </a:r>
              <a:endParaRPr lang="en-US" altLang="en-US" sz="1400" b="1"/>
            </a:p>
            <a:p>
              <a:endParaRPr lang="en-US" altLang="en-US" sz="1400" b="1"/>
            </a:p>
          </p:txBody>
        </p:sp>
        <p:sp>
          <p:nvSpPr>
            <p:cNvPr id="34833" name="Line 12"/>
            <p:cNvSpPr>
              <a:spLocks noChangeShapeType="1"/>
            </p:cNvSpPr>
            <p:nvPr/>
          </p:nvSpPr>
          <p:spPr bwMode="auto">
            <a:xfrm>
              <a:off x="2620" y="2329"/>
              <a:ext cx="1401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4820" name="Rectangle 14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26D60735-0AAC-4242-A057-7ADB7996C2EC}" type="slidenum">
              <a:rPr lang="en-US" altLang="en-US" sz="1400"/>
              <a:pPr algn="r"/>
              <a:t>32</a:t>
            </a:fld>
            <a:endParaRPr lang="en-US" altLang="en-US" sz="1400"/>
          </a:p>
        </p:txBody>
      </p:sp>
      <p:grpSp>
        <p:nvGrpSpPr>
          <p:cNvPr id="34821" name="Group 17"/>
          <p:cNvGrpSpPr>
            <a:grpSpLocks/>
          </p:cNvGrpSpPr>
          <p:nvPr/>
        </p:nvGrpSpPr>
        <p:grpSpPr bwMode="auto">
          <a:xfrm>
            <a:off x="4297363" y="762000"/>
            <a:ext cx="3881437" cy="573088"/>
            <a:chOff x="2707" y="146"/>
            <a:chExt cx="2445" cy="361"/>
          </a:xfrm>
        </p:grpSpPr>
        <p:sp>
          <p:nvSpPr>
            <p:cNvPr id="34822" name="Line 15"/>
            <p:cNvSpPr>
              <a:spLocks noChangeShapeType="1"/>
            </p:cNvSpPr>
            <p:nvPr/>
          </p:nvSpPr>
          <p:spPr bwMode="auto">
            <a:xfrm flipV="1">
              <a:off x="2707" y="293"/>
              <a:ext cx="586" cy="21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23" name="Rectangle 16"/>
            <p:cNvSpPr>
              <a:spLocks noChangeArrowheads="1"/>
            </p:cNvSpPr>
            <p:nvPr/>
          </p:nvSpPr>
          <p:spPr bwMode="auto">
            <a:xfrm>
              <a:off x="3316" y="146"/>
              <a:ext cx="18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 b="1"/>
                <a:t>ACTUAL PARAMETER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990600"/>
            <a:ext cx="8913813" cy="838200"/>
          </a:xfrm>
          <a:noFill/>
        </p:spPr>
        <p:txBody>
          <a:bodyPr/>
          <a:lstStyle/>
          <a:p>
            <a:r>
              <a:rPr lang="en-US" altLang="en-US" sz="3200" smtClean="0">
                <a:latin typeface="Courier New" pitchFamily="49" charset="0"/>
              </a:rPr>
              <a:t>StackType&lt;float&gt; myStack;</a:t>
            </a:r>
            <a:r>
              <a:rPr lang="en-US" altLang="en-US" smtClean="0">
                <a:latin typeface="Courier New" pitchFamily="49" charset="0"/>
              </a:rPr>
              <a:t> </a:t>
            </a:r>
          </a:p>
        </p:txBody>
      </p:sp>
      <p:grpSp>
        <p:nvGrpSpPr>
          <p:cNvPr id="35843" name="Group 13"/>
          <p:cNvGrpSpPr>
            <a:grpSpLocks/>
          </p:cNvGrpSpPr>
          <p:nvPr/>
        </p:nvGrpSpPr>
        <p:grpSpPr bwMode="auto">
          <a:xfrm>
            <a:off x="2328863" y="1758950"/>
            <a:ext cx="4406900" cy="4864100"/>
            <a:chOff x="1467" y="1108"/>
            <a:chExt cx="2776" cy="3064"/>
          </a:xfrm>
        </p:grpSpPr>
        <p:sp>
          <p:nvSpPr>
            <p:cNvPr id="35848" name="Rectangle 3"/>
            <p:cNvSpPr>
              <a:spLocks noChangeArrowheads="1"/>
            </p:cNvSpPr>
            <p:nvPr/>
          </p:nvSpPr>
          <p:spPr bwMode="auto">
            <a:xfrm>
              <a:off x="1467" y="1108"/>
              <a:ext cx="2776" cy="3064"/>
            </a:xfrm>
            <a:prstGeom prst="rect">
              <a:avLst/>
            </a:prstGeom>
            <a:solidFill>
              <a:srgbClr val="FFFF66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35849" name="Rectangle 4"/>
            <p:cNvSpPr>
              <a:spLocks noChangeArrowheads="1"/>
            </p:cNvSpPr>
            <p:nvPr/>
          </p:nvSpPr>
          <p:spPr bwMode="auto">
            <a:xfrm>
              <a:off x="3363" y="1283"/>
              <a:ext cx="601" cy="271"/>
            </a:xfrm>
            <a:prstGeom prst="rect">
              <a:avLst/>
            </a:prstGeom>
            <a:solidFill>
              <a:srgbClr val="FFCC66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35850" name="Rectangle 5"/>
            <p:cNvSpPr>
              <a:spLocks noChangeArrowheads="1"/>
            </p:cNvSpPr>
            <p:nvPr/>
          </p:nvSpPr>
          <p:spPr bwMode="auto">
            <a:xfrm>
              <a:off x="2619" y="1771"/>
              <a:ext cx="1393" cy="2065"/>
            </a:xfrm>
            <a:prstGeom prst="rect">
              <a:avLst/>
            </a:prstGeom>
            <a:solidFill>
              <a:srgbClr val="FFCC66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35851" name="Line 6"/>
            <p:cNvSpPr>
              <a:spLocks noChangeShapeType="1"/>
            </p:cNvSpPr>
            <p:nvPr/>
          </p:nvSpPr>
          <p:spPr bwMode="auto">
            <a:xfrm>
              <a:off x="2615" y="2042"/>
              <a:ext cx="1401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852" name="Line 7"/>
            <p:cNvSpPr>
              <a:spLocks noChangeShapeType="1"/>
            </p:cNvSpPr>
            <p:nvPr/>
          </p:nvSpPr>
          <p:spPr bwMode="auto">
            <a:xfrm>
              <a:off x="2615" y="3262"/>
              <a:ext cx="1401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853" name="Line 8"/>
            <p:cNvSpPr>
              <a:spLocks noChangeShapeType="1"/>
            </p:cNvSpPr>
            <p:nvPr/>
          </p:nvSpPr>
          <p:spPr bwMode="auto">
            <a:xfrm>
              <a:off x="2615" y="2623"/>
              <a:ext cx="1401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854" name="Line 9"/>
            <p:cNvSpPr>
              <a:spLocks noChangeShapeType="1"/>
            </p:cNvSpPr>
            <p:nvPr/>
          </p:nvSpPr>
          <p:spPr bwMode="auto">
            <a:xfrm>
              <a:off x="2615" y="3556"/>
              <a:ext cx="1401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855" name="Line 10"/>
            <p:cNvSpPr>
              <a:spLocks noChangeShapeType="1"/>
            </p:cNvSpPr>
            <p:nvPr/>
          </p:nvSpPr>
          <p:spPr bwMode="auto">
            <a:xfrm>
              <a:off x="2615" y="2946"/>
              <a:ext cx="1401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856" name="Rectangle 11"/>
            <p:cNvSpPr>
              <a:spLocks noChangeArrowheads="1"/>
            </p:cNvSpPr>
            <p:nvPr/>
          </p:nvSpPr>
          <p:spPr bwMode="auto">
            <a:xfrm>
              <a:off x="1532" y="1303"/>
              <a:ext cx="2228" cy="27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 b="1">
                  <a:latin typeface="Times New Roman" pitchFamily="18" charset="0"/>
                </a:rPr>
                <a:t>top			      3</a:t>
              </a:r>
              <a:endParaRPr lang="en-US" altLang="en-US" sz="2000" b="1">
                <a:latin typeface="Times New Roman" pitchFamily="18" charset="0"/>
              </a:endParaRPr>
            </a:p>
            <a:p>
              <a:endParaRPr lang="en-US" altLang="en-US" sz="1200" b="1">
                <a:latin typeface="Times New Roman" pitchFamily="18" charset="0"/>
              </a:endParaRPr>
            </a:p>
            <a:p>
              <a:endParaRPr lang="en-US" altLang="en-US" sz="1200" b="1">
                <a:latin typeface="Times New Roman" pitchFamily="18" charset="0"/>
              </a:endParaRPr>
            </a:p>
            <a:p>
              <a:r>
                <a:rPr lang="en-US" altLang="en-US" sz="1600" b="1">
                  <a:latin typeface="Times New Roman" pitchFamily="18" charset="0"/>
                </a:rPr>
                <a:t>[MAX_ITEMS-1]</a:t>
              </a:r>
              <a:endParaRPr lang="en-US" altLang="en-US" b="1">
                <a:latin typeface="Times New Roman" pitchFamily="18" charset="0"/>
              </a:endParaRPr>
            </a:p>
            <a:p>
              <a:r>
                <a:rPr lang="en-US" altLang="en-US" sz="1800" b="1">
                  <a:latin typeface="Arial Black" pitchFamily="34" charset="0"/>
                </a:rPr>
                <a:t>            .</a:t>
              </a:r>
            </a:p>
            <a:p>
              <a:r>
                <a:rPr lang="en-US" altLang="en-US" sz="1800" b="1">
                  <a:latin typeface="Arial Black" pitchFamily="34" charset="0"/>
                </a:rPr>
                <a:t>            .	</a:t>
              </a:r>
            </a:p>
            <a:p>
              <a:r>
                <a:rPr lang="en-US" altLang="en-US" sz="1800" b="1">
                  <a:latin typeface="Arial Black" pitchFamily="34" charset="0"/>
                </a:rPr>
                <a:t>            .</a:t>
              </a:r>
              <a:r>
                <a:rPr lang="en-US" altLang="en-US" sz="2000" b="1">
                  <a:latin typeface="Times New Roman" pitchFamily="18" charset="0"/>
                </a:rPr>
                <a:t> </a:t>
              </a:r>
            </a:p>
            <a:p>
              <a:endParaRPr lang="en-US" altLang="en-US" sz="2000" b="1">
                <a:latin typeface="Times New Roman" pitchFamily="18" charset="0"/>
              </a:endParaRPr>
            </a:p>
            <a:p>
              <a:r>
                <a:rPr lang="en-US" altLang="en-US" sz="1800" b="1">
                  <a:latin typeface="Times New Roman" pitchFamily="18" charset="0"/>
                </a:rPr>
                <a:t>                 [ 3 ]               </a:t>
              </a:r>
              <a:r>
                <a:rPr lang="en-US" altLang="en-US" sz="2000" b="1"/>
                <a:t>3456.8</a:t>
              </a:r>
            </a:p>
            <a:p>
              <a:endParaRPr lang="en-US" altLang="en-US" sz="1400" b="1">
                <a:latin typeface="Times New Roman" pitchFamily="18" charset="0"/>
              </a:endParaRPr>
            </a:p>
            <a:p>
              <a:r>
                <a:rPr lang="en-US" altLang="en-US" sz="1600" b="1">
                  <a:latin typeface="Times New Roman" pitchFamily="18" charset="0"/>
                </a:rPr>
                <a:t>	 </a:t>
              </a:r>
              <a:r>
                <a:rPr lang="en-US" altLang="en-US" sz="1800" b="1">
                  <a:latin typeface="Times New Roman" pitchFamily="18" charset="0"/>
                </a:rPr>
                <a:t>[ 2 ] 	        </a:t>
              </a:r>
              <a:r>
                <a:rPr lang="en-US" altLang="en-US" sz="2000" b="1"/>
                <a:t>-90.98</a:t>
              </a:r>
              <a:endParaRPr lang="en-US" altLang="en-US" sz="2000" b="1">
                <a:latin typeface="Times New Roman" pitchFamily="18" charset="0"/>
              </a:endParaRPr>
            </a:p>
            <a:p>
              <a:endParaRPr lang="en-US" altLang="en-US" sz="1400" b="1">
                <a:latin typeface="Times New Roman" pitchFamily="18" charset="0"/>
              </a:endParaRPr>
            </a:p>
            <a:p>
              <a:r>
                <a:rPr lang="en-US" altLang="en-US" sz="1600" b="1">
                  <a:latin typeface="Times New Roman" pitchFamily="18" charset="0"/>
                </a:rPr>
                <a:t>	 </a:t>
              </a:r>
              <a:r>
                <a:rPr lang="en-US" altLang="en-US" sz="1800" b="1">
                  <a:latin typeface="Times New Roman" pitchFamily="18" charset="0"/>
                </a:rPr>
                <a:t>[ 1 ] 	         </a:t>
              </a:r>
              <a:r>
                <a:rPr lang="en-US" altLang="en-US" sz="2000" b="1"/>
                <a:t>98.6</a:t>
              </a:r>
              <a:endParaRPr lang="en-US" altLang="en-US" sz="2000" b="1">
                <a:latin typeface="Times New Roman" pitchFamily="18" charset="0"/>
              </a:endParaRPr>
            </a:p>
            <a:p>
              <a:r>
                <a:rPr lang="en-US" altLang="en-US" b="1">
                  <a:latin typeface="Times New Roman" pitchFamily="18" charset="0"/>
                </a:rPr>
                <a:t>items </a:t>
              </a:r>
              <a:r>
                <a:rPr lang="en-US" altLang="en-US" sz="1800" b="1">
                  <a:latin typeface="Times New Roman" pitchFamily="18" charset="0"/>
                </a:rPr>
                <a:t>   [ 0 ] 	       </a:t>
              </a:r>
              <a:r>
                <a:rPr lang="en-US" altLang="en-US" sz="2000" b="1"/>
                <a:t>167.87</a:t>
              </a:r>
              <a:endParaRPr lang="en-US" altLang="en-US" sz="2000" b="1">
                <a:latin typeface="Times New Roman" pitchFamily="18" charset="0"/>
              </a:endParaRPr>
            </a:p>
            <a:p>
              <a:endParaRPr lang="en-US" altLang="en-US" sz="2000" b="1">
                <a:latin typeface="Times New Roman" pitchFamily="18" charset="0"/>
              </a:endParaRPr>
            </a:p>
          </p:txBody>
        </p:sp>
        <p:sp>
          <p:nvSpPr>
            <p:cNvPr id="35857" name="Line 12"/>
            <p:cNvSpPr>
              <a:spLocks noChangeShapeType="1"/>
            </p:cNvSpPr>
            <p:nvPr/>
          </p:nvSpPr>
          <p:spPr bwMode="auto">
            <a:xfrm>
              <a:off x="2620" y="2329"/>
              <a:ext cx="1401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5844" name="Rectangle 14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E945B306-2E0D-43F6-95C2-4879E6AC185E}" type="slidenum">
              <a:rPr lang="en-US" altLang="en-US" sz="1400"/>
              <a:pPr algn="r"/>
              <a:t>33</a:t>
            </a:fld>
            <a:endParaRPr lang="en-US" altLang="en-US" sz="1400"/>
          </a:p>
        </p:txBody>
      </p:sp>
      <p:grpSp>
        <p:nvGrpSpPr>
          <p:cNvPr id="35845" name="Group 17"/>
          <p:cNvGrpSpPr>
            <a:grpSpLocks/>
          </p:cNvGrpSpPr>
          <p:nvPr/>
        </p:nvGrpSpPr>
        <p:grpSpPr bwMode="auto">
          <a:xfrm>
            <a:off x="4297363" y="695325"/>
            <a:ext cx="3881437" cy="573088"/>
            <a:chOff x="2707" y="146"/>
            <a:chExt cx="2445" cy="361"/>
          </a:xfrm>
        </p:grpSpPr>
        <p:sp>
          <p:nvSpPr>
            <p:cNvPr id="35846" name="Line 15"/>
            <p:cNvSpPr>
              <a:spLocks noChangeShapeType="1"/>
            </p:cNvSpPr>
            <p:nvPr/>
          </p:nvSpPr>
          <p:spPr bwMode="auto">
            <a:xfrm flipV="1">
              <a:off x="2707" y="293"/>
              <a:ext cx="586" cy="21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847" name="Rectangle 16"/>
            <p:cNvSpPr>
              <a:spLocks noChangeArrowheads="1"/>
            </p:cNvSpPr>
            <p:nvPr/>
          </p:nvSpPr>
          <p:spPr bwMode="auto">
            <a:xfrm>
              <a:off x="3316" y="146"/>
              <a:ext cx="18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 b="1"/>
                <a:t>ACTUAL PARAMETER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990600"/>
            <a:ext cx="8913813" cy="838200"/>
          </a:xfrm>
          <a:noFill/>
        </p:spPr>
        <p:txBody>
          <a:bodyPr/>
          <a:lstStyle/>
          <a:p>
            <a:r>
              <a:rPr lang="en-US" altLang="en-US" sz="2800" smtClean="0">
                <a:latin typeface="Courier New" pitchFamily="49" charset="0"/>
              </a:rPr>
              <a:t>StackType&lt;StrType&gt; nameStack;</a:t>
            </a:r>
          </a:p>
        </p:txBody>
      </p:sp>
      <p:grpSp>
        <p:nvGrpSpPr>
          <p:cNvPr id="36867" name="Group 13"/>
          <p:cNvGrpSpPr>
            <a:grpSpLocks/>
          </p:cNvGrpSpPr>
          <p:nvPr/>
        </p:nvGrpSpPr>
        <p:grpSpPr bwMode="auto">
          <a:xfrm>
            <a:off x="2328863" y="1758950"/>
            <a:ext cx="4406900" cy="4864100"/>
            <a:chOff x="1467" y="1108"/>
            <a:chExt cx="2776" cy="3064"/>
          </a:xfrm>
        </p:grpSpPr>
        <p:sp>
          <p:nvSpPr>
            <p:cNvPr id="36872" name="Rectangle 3"/>
            <p:cNvSpPr>
              <a:spLocks noChangeArrowheads="1"/>
            </p:cNvSpPr>
            <p:nvPr/>
          </p:nvSpPr>
          <p:spPr bwMode="auto">
            <a:xfrm>
              <a:off x="1467" y="1108"/>
              <a:ext cx="2776" cy="3064"/>
            </a:xfrm>
            <a:prstGeom prst="rect">
              <a:avLst/>
            </a:prstGeom>
            <a:solidFill>
              <a:srgbClr val="FFFF66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36873" name="Rectangle 4"/>
            <p:cNvSpPr>
              <a:spLocks noChangeArrowheads="1"/>
            </p:cNvSpPr>
            <p:nvPr/>
          </p:nvSpPr>
          <p:spPr bwMode="auto">
            <a:xfrm>
              <a:off x="3363" y="1283"/>
              <a:ext cx="601" cy="271"/>
            </a:xfrm>
            <a:prstGeom prst="rect">
              <a:avLst/>
            </a:prstGeom>
            <a:solidFill>
              <a:srgbClr val="FFCC66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36874" name="Rectangle 5"/>
            <p:cNvSpPr>
              <a:spLocks noChangeArrowheads="1"/>
            </p:cNvSpPr>
            <p:nvPr/>
          </p:nvSpPr>
          <p:spPr bwMode="auto">
            <a:xfrm>
              <a:off x="2619" y="1771"/>
              <a:ext cx="1393" cy="2065"/>
            </a:xfrm>
            <a:prstGeom prst="rect">
              <a:avLst/>
            </a:prstGeom>
            <a:solidFill>
              <a:srgbClr val="FFCC66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36875" name="Line 6"/>
            <p:cNvSpPr>
              <a:spLocks noChangeShapeType="1"/>
            </p:cNvSpPr>
            <p:nvPr/>
          </p:nvSpPr>
          <p:spPr bwMode="auto">
            <a:xfrm>
              <a:off x="2615" y="2042"/>
              <a:ext cx="1401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876" name="Line 7"/>
            <p:cNvSpPr>
              <a:spLocks noChangeShapeType="1"/>
            </p:cNvSpPr>
            <p:nvPr/>
          </p:nvSpPr>
          <p:spPr bwMode="auto">
            <a:xfrm>
              <a:off x="2615" y="3262"/>
              <a:ext cx="1401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877" name="Line 8"/>
            <p:cNvSpPr>
              <a:spLocks noChangeShapeType="1"/>
            </p:cNvSpPr>
            <p:nvPr/>
          </p:nvSpPr>
          <p:spPr bwMode="auto">
            <a:xfrm>
              <a:off x="2615" y="2623"/>
              <a:ext cx="1401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878" name="Line 9"/>
            <p:cNvSpPr>
              <a:spLocks noChangeShapeType="1"/>
            </p:cNvSpPr>
            <p:nvPr/>
          </p:nvSpPr>
          <p:spPr bwMode="auto">
            <a:xfrm>
              <a:off x="2615" y="3556"/>
              <a:ext cx="1401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879" name="Line 10"/>
            <p:cNvSpPr>
              <a:spLocks noChangeShapeType="1"/>
            </p:cNvSpPr>
            <p:nvPr/>
          </p:nvSpPr>
          <p:spPr bwMode="auto">
            <a:xfrm>
              <a:off x="2615" y="2946"/>
              <a:ext cx="1401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880" name="Rectangle 11"/>
            <p:cNvSpPr>
              <a:spLocks noChangeArrowheads="1"/>
            </p:cNvSpPr>
            <p:nvPr/>
          </p:nvSpPr>
          <p:spPr bwMode="auto">
            <a:xfrm>
              <a:off x="1532" y="1303"/>
              <a:ext cx="2228" cy="2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 b="1">
                  <a:latin typeface="Times New Roman" pitchFamily="18" charset="0"/>
                </a:rPr>
                <a:t>top			      3</a:t>
              </a:r>
              <a:endParaRPr lang="en-US" altLang="en-US" sz="2000" b="1">
                <a:latin typeface="Times New Roman" pitchFamily="18" charset="0"/>
              </a:endParaRPr>
            </a:p>
            <a:p>
              <a:endParaRPr lang="en-US" altLang="en-US" sz="1200" b="1">
                <a:latin typeface="Times New Roman" pitchFamily="18" charset="0"/>
              </a:endParaRPr>
            </a:p>
            <a:p>
              <a:endParaRPr lang="en-US" altLang="en-US" sz="1200" b="1">
                <a:latin typeface="Times New Roman" pitchFamily="18" charset="0"/>
              </a:endParaRPr>
            </a:p>
            <a:p>
              <a:r>
                <a:rPr lang="en-US" altLang="en-US" sz="1600" b="1">
                  <a:latin typeface="Times New Roman" pitchFamily="18" charset="0"/>
                </a:rPr>
                <a:t>[MAX_ITEMS-1]</a:t>
              </a:r>
              <a:endParaRPr lang="en-US" altLang="en-US" b="1">
                <a:latin typeface="Times New Roman" pitchFamily="18" charset="0"/>
              </a:endParaRPr>
            </a:p>
            <a:p>
              <a:r>
                <a:rPr lang="en-US" altLang="en-US" sz="1800" b="1">
                  <a:latin typeface="Arial Black" pitchFamily="34" charset="0"/>
                </a:rPr>
                <a:t>            .</a:t>
              </a:r>
            </a:p>
            <a:p>
              <a:r>
                <a:rPr lang="en-US" altLang="en-US" sz="1800" b="1">
                  <a:latin typeface="Arial Black" pitchFamily="34" charset="0"/>
                </a:rPr>
                <a:t>            .	</a:t>
              </a:r>
            </a:p>
            <a:p>
              <a:r>
                <a:rPr lang="en-US" altLang="en-US" sz="1800" b="1">
                  <a:latin typeface="Arial Black" pitchFamily="34" charset="0"/>
                </a:rPr>
                <a:t>            .</a:t>
              </a:r>
              <a:r>
                <a:rPr lang="en-US" altLang="en-US" sz="2000" b="1">
                  <a:latin typeface="Times New Roman" pitchFamily="18" charset="0"/>
                </a:rPr>
                <a:t> </a:t>
              </a:r>
            </a:p>
            <a:p>
              <a:endParaRPr lang="en-US" altLang="en-US" sz="2000" b="1">
                <a:latin typeface="Times New Roman" pitchFamily="18" charset="0"/>
              </a:endParaRPr>
            </a:p>
            <a:p>
              <a:r>
                <a:rPr lang="en-US" altLang="en-US" sz="1800" b="1">
                  <a:latin typeface="Times New Roman" pitchFamily="18" charset="0"/>
                </a:rPr>
                <a:t>                 [ 3 ]           </a:t>
              </a:r>
              <a:r>
                <a:rPr lang="en-US" altLang="en-US" sz="2000" b="1">
                  <a:latin typeface="Times New Roman" pitchFamily="18" charset="0"/>
                </a:rPr>
                <a:t>Bradley</a:t>
              </a:r>
            </a:p>
            <a:p>
              <a:endParaRPr lang="en-US" altLang="en-US" sz="1400" b="1">
                <a:latin typeface="Times New Roman" pitchFamily="18" charset="0"/>
              </a:endParaRPr>
            </a:p>
            <a:p>
              <a:r>
                <a:rPr lang="en-US" altLang="en-US" sz="1600" b="1">
                  <a:latin typeface="Times New Roman" pitchFamily="18" charset="0"/>
                </a:rPr>
                <a:t>	 </a:t>
              </a:r>
              <a:r>
                <a:rPr lang="en-US" altLang="en-US" sz="1800" b="1">
                  <a:latin typeface="Times New Roman" pitchFamily="18" charset="0"/>
                </a:rPr>
                <a:t>[ 2 ] 	   </a:t>
              </a:r>
              <a:r>
                <a:rPr lang="en-US" altLang="en-US" sz="2000" b="1">
                  <a:latin typeface="Times New Roman" pitchFamily="18" charset="0"/>
                </a:rPr>
                <a:t>Asad</a:t>
              </a:r>
            </a:p>
            <a:p>
              <a:endParaRPr lang="en-US" altLang="en-US" sz="1400" b="1">
                <a:latin typeface="Times New Roman" pitchFamily="18" charset="0"/>
              </a:endParaRPr>
            </a:p>
            <a:p>
              <a:r>
                <a:rPr lang="en-US" altLang="en-US" sz="1600" b="1">
                  <a:latin typeface="Times New Roman" pitchFamily="18" charset="0"/>
                </a:rPr>
                <a:t>	 </a:t>
              </a:r>
              <a:r>
                <a:rPr lang="en-US" altLang="en-US" sz="1800" b="1">
                  <a:latin typeface="Times New Roman" pitchFamily="18" charset="0"/>
                </a:rPr>
                <a:t>[ 1 ] 	  </a:t>
              </a:r>
              <a:r>
                <a:rPr lang="en-US" altLang="en-US" sz="2000" b="1">
                  <a:latin typeface="Times New Roman" pitchFamily="18" charset="0"/>
                </a:rPr>
                <a:t>Rodrigo</a:t>
              </a:r>
              <a:endParaRPr lang="en-US" altLang="en-US" sz="1400" b="1">
                <a:latin typeface="Times New Roman" pitchFamily="18" charset="0"/>
              </a:endParaRPr>
            </a:p>
            <a:p>
              <a:r>
                <a:rPr lang="en-US" altLang="en-US" b="1">
                  <a:latin typeface="Times New Roman" pitchFamily="18" charset="0"/>
                </a:rPr>
                <a:t>items </a:t>
              </a:r>
              <a:r>
                <a:rPr lang="en-US" altLang="en-US" sz="1800" b="1">
                  <a:latin typeface="Times New Roman" pitchFamily="18" charset="0"/>
                </a:rPr>
                <a:t>   [ 0 ] 	  </a:t>
              </a:r>
              <a:r>
                <a:rPr lang="en-US" altLang="en-US" sz="2000" b="1">
                  <a:latin typeface="Times New Roman" pitchFamily="18" charset="0"/>
                </a:rPr>
                <a:t>Max</a:t>
              </a:r>
              <a:endParaRPr lang="en-US" altLang="en-US" sz="1400" b="1">
                <a:latin typeface="Times New Roman" pitchFamily="18" charset="0"/>
              </a:endParaRPr>
            </a:p>
            <a:p>
              <a:endParaRPr lang="en-US" altLang="en-US" sz="1400" b="1">
                <a:latin typeface="Times New Roman" pitchFamily="18" charset="0"/>
              </a:endParaRPr>
            </a:p>
          </p:txBody>
        </p:sp>
        <p:sp>
          <p:nvSpPr>
            <p:cNvPr id="36881" name="Line 12"/>
            <p:cNvSpPr>
              <a:spLocks noChangeShapeType="1"/>
            </p:cNvSpPr>
            <p:nvPr/>
          </p:nvSpPr>
          <p:spPr bwMode="auto">
            <a:xfrm>
              <a:off x="2620" y="2329"/>
              <a:ext cx="1401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6868" name="Rectangle 14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1DD59E0E-FBFD-43A3-9F7C-0E1CE4F203FE}" type="slidenum">
              <a:rPr lang="en-US" altLang="en-US" sz="1400"/>
              <a:pPr algn="r"/>
              <a:t>34</a:t>
            </a:fld>
            <a:endParaRPr lang="en-US" altLang="en-US" sz="1400"/>
          </a:p>
        </p:txBody>
      </p:sp>
      <p:grpSp>
        <p:nvGrpSpPr>
          <p:cNvPr id="36869" name="Group 17"/>
          <p:cNvGrpSpPr>
            <a:grpSpLocks/>
          </p:cNvGrpSpPr>
          <p:nvPr/>
        </p:nvGrpSpPr>
        <p:grpSpPr bwMode="auto">
          <a:xfrm>
            <a:off x="4297363" y="715963"/>
            <a:ext cx="3881437" cy="573087"/>
            <a:chOff x="2707" y="146"/>
            <a:chExt cx="2445" cy="361"/>
          </a:xfrm>
        </p:grpSpPr>
        <p:sp>
          <p:nvSpPr>
            <p:cNvPr id="36870" name="Line 15"/>
            <p:cNvSpPr>
              <a:spLocks noChangeShapeType="1"/>
            </p:cNvSpPr>
            <p:nvPr/>
          </p:nvSpPr>
          <p:spPr bwMode="auto">
            <a:xfrm flipV="1">
              <a:off x="2707" y="293"/>
              <a:ext cx="586" cy="21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871" name="Rectangle 16"/>
            <p:cNvSpPr>
              <a:spLocks noChangeArrowheads="1"/>
            </p:cNvSpPr>
            <p:nvPr/>
          </p:nvSpPr>
          <p:spPr bwMode="auto">
            <a:xfrm>
              <a:off x="3316" y="146"/>
              <a:ext cx="18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 b="1"/>
                <a:t>ACTUAL PARAMETER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3550" y="914400"/>
            <a:ext cx="8255000" cy="5715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009966"/>
                </a:solidFill>
                <a:latin typeface="Courier New" pitchFamily="49" charset="0"/>
              </a:rPr>
              <a:t>//--------------------------------------------------------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009966"/>
                </a:solidFill>
                <a:latin typeface="Courier New" pitchFamily="49" charset="0"/>
              </a:rPr>
              <a:t>// CLASS TEMPLATE DEFINITION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009966"/>
                </a:solidFill>
                <a:latin typeface="Courier New" pitchFamily="49" charset="0"/>
              </a:rPr>
              <a:t>//--------------------------------------------------------</a:t>
            </a: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#include "</a:t>
            </a:r>
            <a:r>
              <a:rPr lang="en-US" altLang="en-US" sz="1800" b="1" dirty="0" err="1" smtClean="0">
                <a:latin typeface="Courier New" pitchFamily="49" charset="0"/>
              </a:rPr>
              <a:t>ItemType.h</a:t>
            </a:r>
            <a:r>
              <a:rPr lang="en-US" altLang="en-US" sz="1800" b="1" dirty="0" smtClean="0">
                <a:latin typeface="Courier New" pitchFamily="49" charset="0"/>
              </a:rPr>
              <a:t>"      </a:t>
            </a:r>
            <a:r>
              <a:rPr lang="en-US" altLang="en-US" sz="1800" b="1" dirty="0" smtClean="0">
                <a:solidFill>
                  <a:srgbClr val="009966"/>
                </a:solidFill>
                <a:latin typeface="Courier New" pitchFamily="49" charset="0"/>
              </a:rPr>
              <a:t>// for MAX_ITEMS and </a:t>
            </a:r>
            <a:r>
              <a:rPr lang="en-US" altLang="en-US" sz="1800" b="1" dirty="0" err="1" smtClean="0">
                <a:solidFill>
                  <a:srgbClr val="009966"/>
                </a:solidFill>
                <a:latin typeface="Courier New" pitchFamily="49" charset="0"/>
              </a:rPr>
              <a:t>ItemType</a:t>
            </a:r>
            <a:r>
              <a:rPr lang="en-US" altLang="en-US" sz="1800" b="1" dirty="0" smtClean="0">
                <a:solidFill>
                  <a:srgbClr val="990000"/>
                </a:solidFill>
                <a:latin typeface="Courier New" pitchFamily="49" charset="0"/>
              </a:rPr>
              <a:t> 	</a:t>
            </a:r>
            <a:r>
              <a:rPr lang="en-US" altLang="en-US" sz="800" b="1" dirty="0" smtClean="0">
                <a:solidFill>
                  <a:srgbClr val="990000"/>
                </a:solidFill>
                <a:latin typeface="Courier New" pitchFamily="49" charset="0"/>
              </a:rPr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800" b="1" dirty="0" smtClean="0">
              <a:solidFill>
                <a:srgbClr val="99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template&lt;class </a:t>
            </a:r>
            <a:r>
              <a:rPr lang="en-US" altLang="en-US" sz="1800" b="1" dirty="0" err="1" smtClean="0">
                <a:solidFill>
                  <a:srgbClr val="3366FF"/>
                </a:solidFill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&gt;</a:t>
            </a:r>
            <a:r>
              <a:rPr lang="en-US" altLang="en-US" sz="1800" b="1" dirty="0" smtClean="0">
                <a:latin typeface="Courier New" pitchFamily="49" charset="0"/>
              </a:rPr>
              <a:t>   </a:t>
            </a:r>
            <a:r>
              <a:rPr lang="en-US" altLang="en-US" sz="1800" b="1" dirty="0" smtClean="0">
                <a:solidFill>
                  <a:srgbClr val="990000"/>
                </a:solidFill>
                <a:latin typeface="Courier New" pitchFamily="49" charset="0"/>
              </a:rPr>
              <a:t>// formal parameter list</a:t>
            </a: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class </a:t>
            </a:r>
            <a:r>
              <a:rPr lang="en-US" altLang="en-US" sz="1800" b="1" dirty="0" err="1" smtClean="0">
                <a:latin typeface="Courier New" pitchFamily="49" charset="0"/>
              </a:rPr>
              <a:t>StackType</a:t>
            </a:r>
            <a:r>
              <a:rPr lang="en-US" altLang="en-US" sz="1800" b="1" dirty="0" smtClean="0">
                <a:latin typeface="Courier New" pitchFamily="49" charset="0"/>
              </a:rPr>
              <a:t>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public:</a:t>
            </a:r>
            <a:endParaRPr lang="en-US" altLang="en-US" sz="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</a:t>
            </a:r>
            <a:r>
              <a:rPr lang="en-US" altLang="en-US" sz="1800" b="1" dirty="0" err="1" smtClean="0">
                <a:latin typeface="Courier New" pitchFamily="49" charset="0"/>
              </a:rPr>
              <a:t>StackType</a:t>
            </a:r>
            <a:r>
              <a:rPr lang="en-US" altLang="en-US" sz="1800" b="1" dirty="0" smtClean="0">
                <a:latin typeface="Courier New" pitchFamily="49" charset="0"/>
              </a:rPr>
              <a:t>( );  </a:t>
            </a:r>
            <a:endParaRPr lang="en-US" altLang="en-US" sz="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void </a:t>
            </a:r>
            <a:r>
              <a:rPr lang="en-US" altLang="en-US" sz="1800" b="1" dirty="0" err="1" smtClean="0">
                <a:latin typeface="Courier New" pitchFamily="49" charset="0"/>
              </a:rPr>
              <a:t>MakeEmpty</a:t>
            </a:r>
            <a:r>
              <a:rPr lang="en-US" altLang="en-US" sz="1800" b="1" dirty="0" smtClean="0">
                <a:latin typeface="Courier New" pitchFamily="49" charset="0"/>
              </a:rPr>
              <a:t>( );</a:t>
            </a:r>
            <a:endParaRPr lang="en-US" altLang="en-US" sz="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800" b="1" dirty="0" smtClean="0">
                <a:latin typeface="Courier New" pitchFamily="49" charset="0"/>
              </a:rPr>
              <a:t>	</a:t>
            </a:r>
            <a:r>
              <a:rPr lang="en-US" altLang="en-US" sz="1800" b="1" dirty="0" err="1" smtClean="0">
                <a:latin typeface="Courier New" pitchFamily="49" charset="0"/>
              </a:rPr>
              <a:t>bool</a:t>
            </a:r>
            <a:r>
              <a:rPr lang="en-US" altLang="en-US" sz="1800" b="1" dirty="0" smtClean="0">
                <a:latin typeface="Courier New" pitchFamily="49" charset="0"/>
              </a:rPr>
              <a:t> </a:t>
            </a:r>
            <a:r>
              <a:rPr lang="en-US" altLang="en-US" sz="1800" b="1" dirty="0" err="1" smtClean="0">
                <a:latin typeface="Courier New" pitchFamily="49" charset="0"/>
              </a:rPr>
              <a:t>IsEmpty</a:t>
            </a:r>
            <a:r>
              <a:rPr lang="en-US" altLang="en-US" sz="1800" b="1" dirty="0" smtClean="0">
                <a:latin typeface="Courier New" pitchFamily="49" charset="0"/>
              </a:rPr>
              <a:t>(</a:t>
            </a:r>
            <a:r>
              <a:rPr lang="en-US" altLang="en-US" sz="1800" b="1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en-US" sz="1800" b="1" dirty="0" smtClean="0">
                <a:latin typeface="Courier New" pitchFamily="49" charset="0"/>
              </a:rPr>
              <a:t>) </a:t>
            </a:r>
            <a:r>
              <a:rPr lang="en-US" altLang="en-US" sz="1800" b="1" dirty="0" err="1" smtClean="0">
                <a:latin typeface="Courier New" pitchFamily="49" charset="0"/>
              </a:rPr>
              <a:t>const</a:t>
            </a:r>
            <a:r>
              <a:rPr lang="en-US" altLang="en-US" sz="1800" b="1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</a:t>
            </a:r>
            <a:r>
              <a:rPr lang="en-US" altLang="en-US" sz="1800" b="1" dirty="0" err="1" smtClean="0">
                <a:latin typeface="Courier New" pitchFamily="49" charset="0"/>
              </a:rPr>
              <a:t>bool</a:t>
            </a:r>
            <a:r>
              <a:rPr lang="en-US" altLang="en-US" sz="1800" b="1" dirty="0" smtClean="0">
                <a:latin typeface="Courier New" pitchFamily="49" charset="0"/>
              </a:rPr>
              <a:t> </a:t>
            </a:r>
            <a:r>
              <a:rPr lang="en-US" altLang="en-US" sz="1800" b="1" dirty="0" err="1" smtClean="0">
                <a:latin typeface="Courier New" pitchFamily="49" charset="0"/>
              </a:rPr>
              <a:t>IsFull</a:t>
            </a:r>
            <a:r>
              <a:rPr lang="en-US" altLang="en-US" sz="1800" b="1" dirty="0" smtClean="0">
                <a:latin typeface="Courier New" pitchFamily="49" charset="0"/>
              </a:rPr>
              <a:t>( ) </a:t>
            </a:r>
            <a:r>
              <a:rPr lang="en-US" altLang="en-US" sz="1800" b="1" dirty="0" err="1" smtClean="0">
                <a:latin typeface="Courier New" pitchFamily="49" charset="0"/>
              </a:rPr>
              <a:t>const</a:t>
            </a:r>
            <a:r>
              <a:rPr lang="en-US" altLang="en-US" sz="1800" b="1" dirty="0" smtClean="0">
                <a:latin typeface="Courier New" pitchFamily="49" charset="0"/>
              </a:rPr>
              <a:t>;</a:t>
            </a:r>
            <a:endParaRPr lang="en-US" altLang="en-US" sz="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void Push( </a:t>
            </a:r>
            <a:r>
              <a:rPr lang="en-US" altLang="en-US" sz="1800" b="1" dirty="0" err="1" smtClean="0"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latin typeface="Courier New" pitchFamily="49" charset="0"/>
              </a:rPr>
              <a:t> item );</a:t>
            </a:r>
            <a:endParaRPr lang="en-US" altLang="en-US" sz="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void Pop( </a:t>
            </a:r>
            <a:r>
              <a:rPr lang="en-US" altLang="en-US" sz="1800" b="1" dirty="0" err="1" smtClean="0"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latin typeface="Courier New" pitchFamily="49" charset="0"/>
              </a:rPr>
              <a:t>&amp;  item );</a:t>
            </a:r>
            <a:endParaRPr lang="en-US" altLang="en-US" sz="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private: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</a:t>
            </a:r>
            <a:r>
              <a:rPr lang="en-US" altLang="en-US" sz="1800" b="1" dirty="0" err="1" smtClean="0">
                <a:latin typeface="Courier New" pitchFamily="49" charset="0"/>
              </a:rPr>
              <a:t>int</a:t>
            </a:r>
            <a:r>
              <a:rPr lang="en-US" altLang="en-US" sz="1800" b="1" dirty="0" smtClean="0">
                <a:latin typeface="Courier New" pitchFamily="49" charset="0"/>
              </a:rPr>
              <a:t>       top;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</a:t>
            </a:r>
            <a:r>
              <a:rPr lang="en-US" altLang="en-US" sz="1800" b="1" dirty="0" err="1" smtClean="0"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latin typeface="Courier New" pitchFamily="49" charset="0"/>
              </a:rPr>
              <a:t>  items[MAX_ITEMS];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};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4B433FCF-D411-4D89-9427-C09AEC4EAFBF}" type="slidenum">
              <a:rPr lang="en-US" altLang="en-US" sz="1400"/>
              <a:pPr algn="r"/>
              <a:t>35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84188" y="990600"/>
            <a:ext cx="8255000" cy="5410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009966"/>
                </a:solidFill>
                <a:latin typeface="Courier New" pitchFamily="49" charset="0"/>
              </a:rPr>
              <a:t>//--------------------------------------------------------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009966"/>
                </a:solidFill>
                <a:latin typeface="Courier New" pitchFamily="49" charset="0"/>
              </a:rPr>
              <a:t>// SAMPLE CLASS MEMBER FUNCTIONS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009966"/>
                </a:solidFill>
                <a:latin typeface="Courier New" pitchFamily="49" charset="0"/>
              </a:rPr>
              <a:t>//--------------------------------------------------------</a:t>
            </a:r>
            <a:endParaRPr lang="en-US" altLang="en-US" sz="1800" b="1" dirty="0" smtClean="0">
              <a:solidFill>
                <a:srgbClr val="CC33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800" b="1" dirty="0" smtClean="0">
              <a:solidFill>
                <a:srgbClr val="99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template&lt;class </a:t>
            </a:r>
            <a:r>
              <a:rPr lang="en-US" altLang="en-US" sz="1800" b="1" dirty="0" err="1" smtClean="0">
                <a:solidFill>
                  <a:srgbClr val="3366FF"/>
                </a:solidFill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&gt;</a:t>
            </a:r>
            <a:r>
              <a:rPr lang="en-US" altLang="en-US" sz="1800" b="1" dirty="0" smtClean="0">
                <a:latin typeface="Courier New" pitchFamily="49" charset="0"/>
              </a:rPr>
              <a:t>   </a:t>
            </a:r>
            <a:r>
              <a:rPr lang="en-US" altLang="en-US" sz="1800" b="1" dirty="0" smtClean="0">
                <a:solidFill>
                  <a:srgbClr val="990000"/>
                </a:solidFill>
                <a:latin typeface="Courier New" pitchFamily="49" charset="0"/>
              </a:rPr>
              <a:t>// formal parameter list</a:t>
            </a: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err="1" smtClean="0">
                <a:latin typeface="Courier New" pitchFamily="49" charset="0"/>
              </a:rPr>
              <a:t>StackType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&lt;</a:t>
            </a:r>
            <a:r>
              <a:rPr lang="en-US" altLang="en-US" sz="1800" b="1" dirty="0" err="1" smtClean="0">
                <a:solidFill>
                  <a:srgbClr val="3366FF"/>
                </a:solidFill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&gt;</a:t>
            </a:r>
            <a:r>
              <a:rPr lang="en-US" altLang="en-US" sz="1800" b="1" dirty="0" smtClean="0">
                <a:latin typeface="Courier New" pitchFamily="49" charset="0"/>
              </a:rPr>
              <a:t>::</a:t>
            </a:r>
            <a:r>
              <a:rPr lang="en-US" altLang="en-US" sz="1800" b="1" dirty="0" err="1" smtClean="0">
                <a:latin typeface="Courier New" pitchFamily="49" charset="0"/>
              </a:rPr>
              <a:t>StackType</a:t>
            </a:r>
            <a:r>
              <a:rPr lang="en-US" altLang="en-US" sz="1800" b="1" dirty="0" smtClean="0">
                <a:latin typeface="Courier New" pitchFamily="49" charset="0"/>
              </a:rPr>
              <a:t>(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top = -1;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}</a:t>
            </a:r>
            <a:endParaRPr lang="en-US" altLang="en-US" sz="1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template&lt;class </a:t>
            </a:r>
            <a:r>
              <a:rPr lang="en-US" altLang="en-US" sz="1800" b="1" dirty="0" err="1" smtClean="0">
                <a:solidFill>
                  <a:srgbClr val="3366FF"/>
                </a:solidFill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&gt;</a:t>
            </a:r>
            <a:r>
              <a:rPr lang="en-US" altLang="en-US" sz="1800" b="1" dirty="0" smtClean="0">
                <a:latin typeface="Courier New" pitchFamily="49" charset="0"/>
              </a:rPr>
              <a:t>   </a:t>
            </a:r>
            <a:r>
              <a:rPr lang="en-US" altLang="en-US" sz="1800" b="1" dirty="0" smtClean="0">
                <a:solidFill>
                  <a:srgbClr val="990000"/>
                </a:solidFill>
                <a:latin typeface="Courier New" pitchFamily="49" charset="0"/>
              </a:rPr>
              <a:t>// formal parameter list</a:t>
            </a:r>
            <a:r>
              <a:rPr lang="en-US" altLang="en-US" sz="1800" b="1" dirty="0" smtClean="0">
                <a:latin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void </a:t>
            </a:r>
            <a:r>
              <a:rPr lang="en-US" altLang="en-US" sz="1800" b="1" dirty="0" err="1" smtClean="0">
                <a:latin typeface="Courier New" pitchFamily="49" charset="0"/>
              </a:rPr>
              <a:t>StackType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&lt;</a:t>
            </a:r>
            <a:r>
              <a:rPr lang="en-US" altLang="en-US" sz="1800" b="1" dirty="0" err="1" smtClean="0">
                <a:solidFill>
                  <a:srgbClr val="3366FF"/>
                </a:solidFill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&gt;</a:t>
            </a:r>
            <a:r>
              <a:rPr lang="en-US" altLang="en-US" sz="1800" b="1" dirty="0" smtClean="0">
                <a:latin typeface="Courier New" pitchFamily="49" charset="0"/>
              </a:rPr>
              <a:t>::Push ( </a:t>
            </a:r>
            <a:r>
              <a:rPr lang="en-US" altLang="en-US" sz="1800" b="1" dirty="0" err="1" smtClean="0"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latin typeface="Courier New" pitchFamily="49" charset="0"/>
              </a:rPr>
              <a:t> </a:t>
            </a:r>
            <a:r>
              <a:rPr lang="en-US" altLang="en-US" sz="1800" b="1" dirty="0" err="1" smtClean="0">
                <a:latin typeface="Courier New" pitchFamily="49" charset="0"/>
              </a:rPr>
              <a:t>newItem</a:t>
            </a:r>
            <a:r>
              <a:rPr lang="en-US" altLang="en-US" sz="1800" b="1" dirty="0" smtClean="0">
                <a:latin typeface="Courier New" pitchFamily="49" charset="0"/>
              </a:rPr>
              <a:t>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if (</a:t>
            </a:r>
            <a:r>
              <a:rPr lang="en-US" altLang="en-US" sz="1800" b="1" dirty="0" err="1" smtClean="0">
                <a:latin typeface="Courier New" pitchFamily="49" charset="0"/>
              </a:rPr>
              <a:t>IsFull</a:t>
            </a:r>
            <a:r>
              <a:rPr lang="en-US" altLang="en-US" sz="1800" b="1" dirty="0" smtClean="0">
                <a:latin typeface="Courier New" pitchFamily="49" charset="0"/>
              </a:rPr>
              <a:t>())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     throw </a:t>
            </a:r>
            <a:r>
              <a:rPr lang="en-US" altLang="en-US" sz="1800" b="1" dirty="0" err="1" smtClean="0">
                <a:latin typeface="Courier New" pitchFamily="49" charset="0"/>
              </a:rPr>
              <a:t>PushOnFullStack</a:t>
            </a:r>
            <a:r>
              <a:rPr lang="en-US" altLang="en-US" sz="1800" b="1" dirty="0" smtClean="0">
                <a:latin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   top++;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 items[top] = </a:t>
            </a:r>
            <a:r>
              <a:rPr lang="en-US" altLang="en-US" sz="1800" b="1" dirty="0" err="1" smtClean="0">
                <a:latin typeface="Courier New" pitchFamily="49" charset="0"/>
              </a:rPr>
              <a:t>newItem</a:t>
            </a:r>
            <a:r>
              <a:rPr lang="en-US" altLang="en-US" sz="1800" b="1" dirty="0" smtClean="0">
                <a:latin typeface="Courier New" pitchFamily="49" charset="0"/>
              </a:rPr>
              <a:t>;	</a:t>
            </a:r>
            <a:r>
              <a:rPr lang="en-US" altLang="en-US" sz="1800" b="1" dirty="0" smtClean="0">
                <a:solidFill>
                  <a:srgbClr val="CC0000"/>
                </a:solidFill>
                <a:latin typeface="Courier New" pitchFamily="49" charset="0"/>
              </a:rPr>
              <a:t>// STATIC ARRAY IMPLEMENTATION</a:t>
            </a: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8DDCFB47-1E5F-4C24-BD59-A7DBCCAC346E}" type="slidenum">
              <a:rPr lang="en-US" altLang="en-US" sz="1400"/>
              <a:pPr algn="r"/>
              <a:t>36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1219200"/>
          </a:xfrm>
          <a:noFill/>
        </p:spPr>
        <p:txBody>
          <a:bodyPr/>
          <a:lstStyle/>
          <a:p>
            <a:r>
              <a:rPr lang="en-US" altLang="en-US" smtClean="0"/>
              <a:t>Using class templates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2027238"/>
            <a:ext cx="7912100" cy="3848100"/>
          </a:xfrm>
          <a:noFill/>
        </p:spPr>
        <p:txBody>
          <a:bodyPr/>
          <a:lstStyle/>
          <a:p>
            <a:pPr>
              <a:lnSpc>
                <a:spcPct val="90000"/>
              </a:lnSpc>
              <a:buClr>
                <a:schemeClr val="folHlink"/>
              </a:buClr>
            </a:pPr>
            <a:r>
              <a:rPr lang="en-US" altLang="en-US" sz="2800" b="1" smtClean="0">
                <a:solidFill>
                  <a:srgbClr val="CC0000"/>
                </a:solidFill>
              </a:rPr>
              <a:t>The actual parameter </a:t>
            </a:r>
            <a:r>
              <a:rPr lang="en-US" altLang="en-US" sz="2800" b="1" smtClean="0"/>
              <a:t>to the template</a:t>
            </a:r>
            <a:r>
              <a:rPr lang="en-US" altLang="en-US" sz="2800" b="1" smtClean="0">
                <a:solidFill>
                  <a:srgbClr val="CC0000"/>
                </a:solidFill>
              </a:rPr>
              <a:t> is a data type.</a:t>
            </a:r>
            <a:r>
              <a:rPr lang="en-US" altLang="en-US" sz="2800" b="1" smtClean="0"/>
              <a:t>  Any type can be used, either built-in or user-defined. </a:t>
            </a:r>
            <a:r>
              <a:rPr lang="en-US" altLang="en-US" sz="1000" smtClean="0"/>
              <a:t>				 </a:t>
            </a:r>
            <a:r>
              <a:rPr lang="en-US" altLang="en-US" smtClean="0"/>
              <a:t>			</a:t>
            </a:r>
            <a:r>
              <a:rPr lang="en-US" altLang="en-US" sz="1000" smtClean="0"/>
              <a:t>			</a:t>
            </a:r>
            <a:r>
              <a:rPr lang="en-US" altLang="en-US" sz="1400" smtClean="0"/>
              <a:t>	</a:t>
            </a:r>
            <a:endParaRPr lang="en-US" altLang="en-US" smtClean="0"/>
          </a:p>
          <a:p>
            <a:pPr>
              <a:lnSpc>
                <a:spcPct val="90000"/>
              </a:lnSpc>
              <a:buClr>
                <a:schemeClr val="folHlink"/>
              </a:buClr>
            </a:pPr>
            <a:r>
              <a:rPr lang="en-US" altLang="en-US" sz="2800" b="1" smtClean="0"/>
              <a:t>When using class templates, both the specification and implementation should be located in the same file, instead of in separate .h and .cpp files.</a:t>
            </a:r>
            <a:endParaRPr lang="en-US" altLang="en-US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000" smtClean="0"/>
              <a:t>				 </a:t>
            </a:r>
            <a:r>
              <a:rPr lang="en-US" altLang="en-US" smtClean="0"/>
              <a:t>	 </a:t>
            </a:r>
            <a:r>
              <a:rPr lang="en-US" altLang="en-US" sz="1800" smtClean="0"/>
              <a:t>		</a:t>
            </a:r>
            <a:r>
              <a:rPr lang="en-US" altLang="en-US" sz="1400" smtClean="0"/>
              <a:t>	</a:t>
            </a:r>
            <a:r>
              <a:rPr lang="en-US" altLang="en-US" sz="1000" smtClean="0"/>
              <a:t>	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519EF06E-2006-47B9-AF06-C7B2A23BC8B4}" type="slidenum">
              <a:rPr lang="en-US" altLang="en-US" sz="1400"/>
              <a:pPr algn="r"/>
              <a:t>37</a:t>
            </a:fld>
            <a:endParaRPr lang="en-US" altLang="en-US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47D0C25-8694-4EA8-8FFE-8775B251341A}" type="slidenum">
              <a:rPr lang="en-US" altLang="en-US" sz="1400"/>
              <a:pPr/>
              <a:t>38</a:t>
            </a:fld>
            <a:endParaRPr lang="en-US" altLang="en-US" sz="140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Recall that . . .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2450" y="1714500"/>
            <a:ext cx="7677150" cy="2895600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altLang="en-US" sz="2400" b="1" smtClean="0"/>
              <a:t>char  msg [ 8 ];</a:t>
            </a:r>
            <a:r>
              <a:rPr lang="en-US" altLang="en-US" sz="2800" smtClean="0"/>
              <a:t>   </a:t>
            </a:r>
            <a:endParaRPr lang="en-US" altLang="en-US" sz="2400" b="1" i="1" smtClean="0"/>
          </a:p>
          <a:p>
            <a:pPr>
              <a:buFontTx/>
              <a:buNone/>
            </a:pPr>
            <a:endParaRPr lang="en-US" altLang="en-US" sz="1400" smtClean="0"/>
          </a:p>
          <a:p>
            <a:pPr>
              <a:buFontTx/>
              <a:buNone/>
            </a:pPr>
            <a:r>
              <a:rPr lang="en-US" altLang="en-US" sz="2400" b="1" smtClean="0"/>
              <a:t>    </a:t>
            </a:r>
            <a:r>
              <a:rPr lang="en-US" altLang="en-US" sz="2400" b="1" smtClean="0">
                <a:solidFill>
                  <a:srgbClr val="CC0000"/>
                </a:solidFill>
                <a:latin typeface="Arial Rounded MT Bold" pitchFamily="34" charset="0"/>
              </a:rPr>
              <a:t>msg </a:t>
            </a:r>
            <a:r>
              <a:rPr lang="en-US" altLang="en-US" sz="2400" b="1" smtClean="0"/>
              <a:t>is the</a:t>
            </a:r>
            <a:r>
              <a:rPr lang="en-US" altLang="en-US" sz="2400" b="1" smtClean="0">
                <a:solidFill>
                  <a:srgbClr val="CC0000"/>
                </a:solidFill>
              </a:rPr>
              <a:t> base address </a:t>
            </a:r>
            <a:r>
              <a:rPr lang="en-US" altLang="en-US" sz="2400" b="1" smtClean="0"/>
              <a:t>of the array.  We say </a:t>
            </a:r>
            <a:r>
              <a:rPr lang="en-US" altLang="en-US" sz="2400" b="1" smtClean="0">
                <a:latin typeface="Arial Rounded MT Bold" pitchFamily="34" charset="0"/>
              </a:rPr>
              <a:t>msg</a:t>
            </a:r>
            <a:r>
              <a:rPr lang="en-US" altLang="en-US" sz="2400" b="1" smtClean="0"/>
              <a:t> is a pointer because its value is an address.  It is a </a:t>
            </a:r>
            <a:r>
              <a:rPr lang="en-US" altLang="en-US" sz="2400" b="1" smtClean="0">
                <a:solidFill>
                  <a:srgbClr val="0070C0"/>
                </a:solidFill>
              </a:rPr>
              <a:t>pointer constant </a:t>
            </a:r>
            <a:r>
              <a:rPr lang="en-US" altLang="en-US" sz="2400" b="1" smtClean="0"/>
              <a:t>because the value of </a:t>
            </a:r>
            <a:r>
              <a:rPr lang="en-US" altLang="en-US" sz="2400" b="1" smtClean="0">
                <a:latin typeface="Arial Rounded MT Bold" pitchFamily="34" charset="0"/>
              </a:rPr>
              <a:t>msg</a:t>
            </a:r>
            <a:r>
              <a:rPr lang="en-US" altLang="en-US" sz="2400" b="1" smtClean="0"/>
              <a:t> itself cannot be changed by assignment.  It “points” to the memory location of a </a:t>
            </a:r>
            <a:r>
              <a:rPr lang="en-US" altLang="en-US" sz="2400" b="1" smtClean="0">
                <a:latin typeface="Courier New" pitchFamily="49" charset="0"/>
              </a:rPr>
              <a:t>char</a:t>
            </a:r>
            <a:r>
              <a:rPr lang="en-US" altLang="en-US" sz="2400" b="1" smtClean="0"/>
              <a:t>.</a:t>
            </a:r>
          </a:p>
        </p:txBody>
      </p:sp>
      <p:grpSp>
        <p:nvGrpSpPr>
          <p:cNvPr id="40965" name="Group 19"/>
          <p:cNvGrpSpPr>
            <a:grpSpLocks/>
          </p:cNvGrpSpPr>
          <p:nvPr/>
        </p:nvGrpSpPr>
        <p:grpSpPr bwMode="auto">
          <a:xfrm>
            <a:off x="384175" y="4525963"/>
            <a:ext cx="7858125" cy="1463675"/>
            <a:chOff x="242" y="2851"/>
            <a:chExt cx="4950" cy="922"/>
          </a:xfrm>
        </p:grpSpPr>
        <p:sp>
          <p:nvSpPr>
            <p:cNvPr id="40966" name="Rectangle 4"/>
            <p:cNvSpPr>
              <a:spLocks noChangeArrowheads="1"/>
            </p:cNvSpPr>
            <p:nvPr/>
          </p:nvSpPr>
          <p:spPr bwMode="auto">
            <a:xfrm>
              <a:off x="736" y="3124"/>
              <a:ext cx="4456" cy="376"/>
            </a:xfrm>
            <a:prstGeom prst="rect">
              <a:avLst/>
            </a:prstGeom>
            <a:solidFill>
              <a:schemeClr val="bg2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grpSp>
          <p:nvGrpSpPr>
            <p:cNvPr id="40967" name="Group 18"/>
            <p:cNvGrpSpPr>
              <a:grpSpLocks/>
            </p:cNvGrpSpPr>
            <p:nvPr/>
          </p:nvGrpSpPr>
          <p:grpSpPr bwMode="auto">
            <a:xfrm>
              <a:off x="242" y="2851"/>
              <a:ext cx="4950" cy="922"/>
              <a:chOff x="242" y="2851"/>
              <a:chExt cx="4950" cy="922"/>
            </a:xfrm>
          </p:grpSpPr>
          <p:grpSp>
            <p:nvGrpSpPr>
              <p:cNvPr id="40968" name="Group 14"/>
              <p:cNvGrpSpPr>
                <a:grpSpLocks/>
              </p:cNvGrpSpPr>
              <p:nvPr/>
            </p:nvGrpSpPr>
            <p:grpSpPr bwMode="auto">
              <a:xfrm>
                <a:off x="736" y="3120"/>
                <a:ext cx="4456" cy="384"/>
                <a:chOff x="736" y="3120"/>
                <a:chExt cx="4456" cy="384"/>
              </a:xfrm>
            </p:grpSpPr>
            <p:grpSp>
              <p:nvGrpSpPr>
                <p:cNvPr id="40972" name="Group 10"/>
                <p:cNvGrpSpPr>
                  <a:grpSpLocks/>
                </p:cNvGrpSpPr>
                <p:nvPr/>
              </p:nvGrpSpPr>
              <p:grpSpPr bwMode="auto">
                <a:xfrm>
                  <a:off x="736" y="3120"/>
                  <a:ext cx="2841" cy="384"/>
                  <a:chOff x="736" y="3120"/>
                  <a:chExt cx="2841" cy="384"/>
                </a:xfrm>
              </p:grpSpPr>
              <p:sp>
                <p:nvSpPr>
                  <p:cNvPr id="40976" name="Rectangle 5"/>
                  <p:cNvSpPr>
                    <a:spLocks noChangeArrowheads="1"/>
                  </p:cNvSpPr>
                  <p:nvPr/>
                </p:nvSpPr>
                <p:spPr bwMode="auto">
                  <a:xfrm>
                    <a:off x="736" y="3124"/>
                    <a:ext cx="2841" cy="376"/>
                  </a:xfrm>
                  <a:prstGeom prst="rect">
                    <a:avLst/>
                  </a:prstGeom>
                  <a:noFill/>
                  <a:ln w="12699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>
                      <a:ea typeface="굴림" pitchFamily="50" charset="-127"/>
                    </a:endParaRPr>
                  </a:p>
                </p:txBody>
              </p:sp>
              <p:sp>
                <p:nvSpPr>
                  <p:cNvPr id="40977" name="Line 6"/>
                  <p:cNvSpPr>
                    <a:spLocks noChangeShapeType="1"/>
                  </p:cNvSpPr>
                  <p:nvPr/>
                </p:nvSpPr>
                <p:spPr bwMode="auto">
                  <a:xfrm>
                    <a:off x="1288" y="3120"/>
                    <a:ext cx="0" cy="384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0978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1845" y="3120"/>
                    <a:ext cx="0" cy="384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0979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2403" y="3120"/>
                    <a:ext cx="0" cy="384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0980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2991" y="3120"/>
                    <a:ext cx="0" cy="384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40973" name="Rectangle 11"/>
                <p:cNvSpPr>
                  <a:spLocks noChangeArrowheads="1"/>
                </p:cNvSpPr>
                <p:nvPr/>
              </p:nvSpPr>
              <p:spPr bwMode="auto">
                <a:xfrm>
                  <a:off x="3585" y="3124"/>
                  <a:ext cx="1607" cy="376"/>
                </a:xfrm>
                <a:prstGeom prst="rect">
                  <a:avLst/>
                </a:prstGeom>
                <a:noFill/>
                <a:ln w="12699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>
                    <a:ea typeface="굴림" pitchFamily="50" charset="-127"/>
                  </a:endParaRPr>
                </a:p>
              </p:txBody>
            </p:sp>
            <p:sp>
              <p:nvSpPr>
                <p:cNvPr id="40974" name="Line 12"/>
                <p:cNvSpPr>
                  <a:spLocks noChangeShapeType="1"/>
                </p:cNvSpPr>
                <p:nvPr/>
              </p:nvSpPr>
              <p:spPr bwMode="auto">
                <a:xfrm>
                  <a:off x="4140" y="3120"/>
                  <a:ext cx="0" cy="384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0975" name="Line 13"/>
                <p:cNvSpPr>
                  <a:spLocks noChangeShapeType="1"/>
                </p:cNvSpPr>
                <p:nvPr/>
              </p:nvSpPr>
              <p:spPr bwMode="auto">
                <a:xfrm>
                  <a:off x="4668" y="3120"/>
                  <a:ext cx="0" cy="384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40969" name="Rectangle 15"/>
              <p:cNvSpPr>
                <a:spLocks noChangeArrowheads="1"/>
              </p:cNvSpPr>
              <p:nvPr/>
            </p:nvSpPr>
            <p:spPr bwMode="auto">
              <a:xfrm>
                <a:off x="242" y="3523"/>
                <a:ext cx="494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sz="2000" b="1"/>
                  <a:t>         msg [0]      [1]        [2]        [3]         [4]         [5]        [6]        [7]</a:t>
                </a:r>
              </a:p>
            </p:txBody>
          </p:sp>
          <p:sp>
            <p:nvSpPr>
              <p:cNvPr id="40970" name="Rectangle 16"/>
              <p:cNvSpPr>
                <a:spLocks noChangeArrowheads="1"/>
              </p:cNvSpPr>
              <p:nvPr/>
            </p:nvSpPr>
            <p:spPr bwMode="auto">
              <a:xfrm>
                <a:off x="818" y="3206"/>
                <a:ext cx="325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b="1"/>
                  <a:t>‘H’      ‘e’       ‘l’        ‘l’       ‘o’       ‘\0’</a:t>
                </a:r>
              </a:p>
            </p:txBody>
          </p:sp>
          <p:sp>
            <p:nvSpPr>
              <p:cNvPr id="40971" name="Rectangle 17"/>
              <p:cNvSpPr>
                <a:spLocks noChangeArrowheads="1"/>
              </p:cNvSpPr>
              <p:nvPr/>
            </p:nvSpPr>
            <p:spPr bwMode="auto">
              <a:xfrm>
                <a:off x="722" y="2851"/>
                <a:ext cx="4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sz="2000" b="1">
                    <a:solidFill>
                      <a:srgbClr val="CC0000"/>
                    </a:solidFill>
                  </a:rPr>
                  <a:t>6000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122F0E5-7861-46EB-9AFC-17529C5BF39C}" type="slidenum">
              <a:rPr lang="en-US" altLang="en-US" sz="1400"/>
              <a:pPr/>
              <a:t>39</a:t>
            </a:fld>
            <a:endParaRPr lang="en-US" altLang="en-US" sz="140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Addresses in Memory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5450"/>
            <a:ext cx="7924800" cy="4781550"/>
          </a:xfrm>
          <a:noFill/>
        </p:spPr>
        <p:txBody>
          <a:bodyPr/>
          <a:lstStyle/>
          <a:p>
            <a:r>
              <a:rPr lang="en-US" altLang="en-US" sz="2400" b="1" smtClean="0"/>
              <a:t>When a variable is declared, enough memory to hold a value of that type is allocated for it at an unused memory location.  This is the address of the variable.</a:t>
            </a:r>
          </a:p>
          <a:p>
            <a:pPr>
              <a:buFontTx/>
              <a:buNone/>
            </a:pPr>
            <a:r>
              <a:rPr lang="en-US" altLang="en-US" sz="2400" b="1" smtClean="0">
                <a:latin typeface="Courier New" pitchFamily="49" charset="0"/>
              </a:rPr>
              <a:t>	   int     x;</a:t>
            </a:r>
          </a:p>
          <a:p>
            <a:pPr>
              <a:buFontTx/>
              <a:buNone/>
            </a:pPr>
            <a:r>
              <a:rPr lang="en-US" altLang="en-US" sz="2400" b="1" smtClean="0">
                <a:latin typeface="Courier New" pitchFamily="49" charset="0"/>
              </a:rPr>
              <a:t>     float   number;</a:t>
            </a:r>
          </a:p>
          <a:p>
            <a:pPr>
              <a:buFontTx/>
              <a:buNone/>
            </a:pPr>
            <a:r>
              <a:rPr lang="en-US" altLang="en-US" sz="2400" b="1" smtClean="0">
                <a:latin typeface="Courier New" pitchFamily="49" charset="0"/>
              </a:rPr>
              <a:t>     char    ch;</a:t>
            </a:r>
            <a:endParaRPr lang="en-US" altLang="en-US" sz="2400" b="1" smtClean="0"/>
          </a:p>
          <a:p>
            <a:pPr>
              <a:buFontTx/>
              <a:buNone/>
            </a:pPr>
            <a:endParaRPr lang="en-US" altLang="en-US" sz="1200" b="1" smtClean="0"/>
          </a:p>
          <a:p>
            <a:pPr>
              <a:buFontTx/>
              <a:buNone/>
            </a:pPr>
            <a:r>
              <a:rPr lang="en-US" altLang="en-US" sz="2400" b="1" smtClean="0">
                <a:solidFill>
                  <a:srgbClr val="A50021"/>
                </a:solidFill>
              </a:rPr>
              <a:t>        2000             2002                         2006</a:t>
            </a:r>
          </a:p>
          <a:p>
            <a:pPr>
              <a:buFontTx/>
              <a:buNone/>
            </a:pPr>
            <a:endParaRPr lang="en-US" altLang="en-US" sz="2400" b="1" smtClean="0">
              <a:solidFill>
                <a:srgbClr val="A50021"/>
              </a:solidFill>
            </a:endParaRPr>
          </a:p>
        </p:txBody>
      </p:sp>
      <p:grpSp>
        <p:nvGrpSpPr>
          <p:cNvPr id="41989" name="Group 9"/>
          <p:cNvGrpSpPr>
            <a:grpSpLocks/>
          </p:cNvGrpSpPr>
          <p:nvPr/>
        </p:nvGrpSpPr>
        <p:grpSpPr bwMode="auto">
          <a:xfrm>
            <a:off x="1549400" y="5226050"/>
            <a:ext cx="5399088" cy="1019175"/>
            <a:chOff x="976" y="3292"/>
            <a:chExt cx="3401" cy="642"/>
          </a:xfrm>
        </p:grpSpPr>
        <p:grpSp>
          <p:nvGrpSpPr>
            <p:cNvPr id="41990" name="Group 7"/>
            <p:cNvGrpSpPr>
              <a:grpSpLocks/>
            </p:cNvGrpSpPr>
            <p:nvPr/>
          </p:nvGrpSpPr>
          <p:grpSpPr bwMode="auto">
            <a:xfrm>
              <a:off x="976" y="3292"/>
              <a:ext cx="3348" cy="364"/>
              <a:chOff x="976" y="3292"/>
              <a:chExt cx="3348" cy="364"/>
            </a:xfrm>
          </p:grpSpPr>
          <p:sp>
            <p:nvSpPr>
              <p:cNvPr id="41992" name="Rectangle 4"/>
              <p:cNvSpPr>
                <a:spLocks noChangeArrowheads="1"/>
              </p:cNvSpPr>
              <p:nvPr/>
            </p:nvSpPr>
            <p:spPr bwMode="auto">
              <a:xfrm>
                <a:off x="976" y="3299"/>
                <a:ext cx="736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sp>
            <p:nvSpPr>
              <p:cNvPr id="41993" name="Rectangle 5"/>
              <p:cNvSpPr>
                <a:spLocks noChangeArrowheads="1"/>
              </p:cNvSpPr>
              <p:nvPr/>
            </p:nvSpPr>
            <p:spPr bwMode="auto">
              <a:xfrm>
                <a:off x="2140" y="3292"/>
                <a:ext cx="1312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sp>
            <p:nvSpPr>
              <p:cNvPr id="41994" name="Rectangle 6"/>
              <p:cNvSpPr>
                <a:spLocks noChangeArrowheads="1"/>
              </p:cNvSpPr>
              <p:nvPr/>
            </p:nvSpPr>
            <p:spPr bwMode="auto">
              <a:xfrm>
                <a:off x="3880" y="3292"/>
                <a:ext cx="444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</p:grpSp>
        <p:sp>
          <p:nvSpPr>
            <p:cNvPr id="41991" name="Rectangle 8"/>
            <p:cNvSpPr>
              <a:spLocks noChangeArrowheads="1"/>
            </p:cNvSpPr>
            <p:nvPr/>
          </p:nvSpPr>
          <p:spPr bwMode="auto">
            <a:xfrm>
              <a:off x="986" y="3684"/>
              <a:ext cx="33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 sz="2000" b="1"/>
                <a:t> x                        number                          ch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548AC96-EF4D-40B9-B1BA-26334E827612}" type="slidenum">
              <a:rPr lang="en-US" altLang="en-US" sz="1400"/>
              <a:pPr/>
              <a:t>4</a:t>
            </a:fld>
            <a:endParaRPr lang="en-US" altLang="en-US" sz="1400"/>
          </a:p>
        </p:txBody>
      </p:sp>
      <p:sp>
        <p:nvSpPr>
          <p:cNvPr id="20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Stacks of Boxes and Books</a:t>
            </a:r>
          </a:p>
        </p:txBody>
      </p:sp>
      <p:grpSp>
        <p:nvGrpSpPr>
          <p:cNvPr id="2059" name="Group 26"/>
          <p:cNvGrpSpPr>
            <a:grpSpLocks/>
          </p:cNvGrpSpPr>
          <p:nvPr/>
        </p:nvGrpSpPr>
        <p:grpSpPr bwMode="auto">
          <a:xfrm>
            <a:off x="841375" y="2540000"/>
            <a:ext cx="3044825" cy="2832100"/>
            <a:chOff x="530" y="1600"/>
            <a:chExt cx="1918" cy="1784"/>
          </a:xfrm>
        </p:grpSpPr>
        <p:graphicFrame>
          <p:nvGraphicFramePr>
            <p:cNvPr id="2054" name="Object 3"/>
            <p:cNvGraphicFramePr>
              <a:graphicFrameLocks/>
            </p:cNvGraphicFramePr>
            <p:nvPr/>
          </p:nvGraphicFramePr>
          <p:xfrm>
            <a:off x="535" y="2740"/>
            <a:ext cx="1913" cy="6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5" name="ClipArt" r:id="rId4" imgW="3657600" imgH="1236600" progId="MS_ClipArt_Gallery.2">
                    <p:embed/>
                  </p:oleObj>
                </mc:Choice>
                <mc:Fallback>
                  <p:oleObj name="ClipArt" r:id="rId4" imgW="3657600" imgH="1236600" progId="MS_ClipArt_Gallery.2">
                    <p:embed/>
                    <p:pic>
                      <p:nvPicPr>
                        <p:cNvPr id="0" name="Object 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5" y="2740"/>
                          <a:ext cx="1913" cy="6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5" name="Object 4"/>
            <p:cNvGraphicFramePr>
              <a:graphicFrameLocks/>
            </p:cNvGraphicFramePr>
            <p:nvPr/>
          </p:nvGraphicFramePr>
          <p:xfrm>
            <a:off x="530" y="2429"/>
            <a:ext cx="1904" cy="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6" name="ClipArt" r:id="rId6" imgW="3660480" imgH="2403360" progId="MS_ClipArt_Gallery.2">
                    <p:embed/>
                  </p:oleObj>
                </mc:Choice>
                <mc:Fallback>
                  <p:oleObj name="ClipArt" r:id="rId6" imgW="3660480" imgH="2403360" progId="MS_ClipArt_Gallery.2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" y="2429"/>
                          <a:ext cx="1904" cy="5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6" name="Object 5"/>
            <p:cNvGraphicFramePr>
              <a:graphicFrameLocks/>
            </p:cNvGraphicFramePr>
            <p:nvPr/>
          </p:nvGraphicFramePr>
          <p:xfrm>
            <a:off x="730" y="1905"/>
            <a:ext cx="1375" cy="7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7" name="ClipArt" r:id="rId8" imgW="3657600" imgH="2458800" progId="MS_ClipArt_Gallery.2">
                    <p:embed/>
                  </p:oleObj>
                </mc:Choice>
                <mc:Fallback>
                  <p:oleObj name="ClipArt" r:id="rId8" imgW="3657600" imgH="2458800" progId="MS_ClipArt_Gallery.2">
                    <p:embed/>
                    <p:pic>
                      <p:nvPicPr>
                        <p:cNvPr id="0" name="Object 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0" y="1905"/>
                          <a:ext cx="1375" cy="7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3" name="Oval 6"/>
            <p:cNvSpPr>
              <a:spLocks noChangeArrowheads="1"/>
            </p:cNvSpPr>
            <p:nvPr/>
          </p:nvSpPr>
          <p:spPr bwMode="auto">
            <a:xfrm>
              <a:off x="804" y="2021"/>
              <a:ext cx="1109" cy="103"/>
            </a:xfrm>
            <a:prstGeom prst="ellipse">
              <a:avLst/>
            </a:prstGeom>
            <a:solidFill>
              <a:srgbClr val="0000E0"/>
            </a:solidFill>
            <a:ln w="12699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2064" name="Freeform 7"/>
            <p:cNvSpPr>
              <a:spLocks/>
            </p:cNvSpPr>
            <p:nvPr/>
          </p:nvSpPr>
          <p:spPr bwMode="auto">
            <a:xfrm>
              <a:off x="759" y="1771"/>
              <a:ext cx="1202" cy="313"/>
            </a:xfrm>
            <a:custGeom>
              <a:avLst/>
              <a:gdLst>
                <a:gd name="T0" fmla="*/ 0 w 1202"/>
                <a:gd name="T1" fmla="*/ 0 h 313"/>
                <a:gd name="T2" fmla="*/ 49 w 1202"/>
                <a:gd name="T3" fmla="*/ 312 h 313"/>
                <a:gd name="T4" fmla="*/ 1147 w 1202"/>
                <a:gd name="T5" fmla="*/ 312 h 313"/>
                <a:gd name="T6" fmla="*/ 1201 w 1202"/>
                <a:gd name="T7" fmla="*/ 0 h 313"/>
                <a:gd name="T8" fmla="*/ 0 w 1202"/>
                <a:gd name="T9" fmla="*/ 0 h 3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2"/>
                <a:gd name="T16" fmla="*/ 0 h 313"/>
                <a:gd name="T17" fmla="*/ 1202 w 1202"/>
                <a:gd name="T18" fmla="*/ 313 h 3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2" h="313">
                  <a:moveTo>
                    <a:pt x="0" y="0"/>
                  </a:moveTo>
                  <a:lnTo>
                    <a:pt x="49" y="312"/>
                  </a:lnTo>
                  <a:lnTo>
                    <a:pt x="1147" y="312"/>
                  </a:lnTo>
                  <a:lnTo>
                    <a:pt x="1201" y="0"/>
                  </a:lnTo>
                  <a:lnTo>
                    <a:pt x="0" y="0"/>
                  </a:lnTo>
                </a:path>
              </a:pathLst>
            </a:custGeom>
            <a:solidFill>
              <a:srgbClr val="0000E0"/>
            </a:solidFill>
            <a:ln w="12699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5" name="Oval 8"/>
            <p:cNvSpPr>
              <a:spLocks noChangeArrowheads="1"/>
            </p:cNvSpPr>
            <p:nvPr/>
          </p:nvSpPr>
          <p:spPr bwMode="auto">
            <a:xfrm>
              <a:off x="725" y="1698"/>
              <a:ext cx="1259" cy="89"/>
            </a:xfrm>
            <a:prstGeom prst="ellipse">
              <a:avLst/>
            </a:prstGeom>
            <a:solidFill>
              <a:srgbClr val="0000FF"/>
            </a:solidFill>
            <a:ln w="12699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grpSp>
          <p:nvGrpSpPr>
            <p:cNvPr id="2066" name="Group 11"/>
            <p:cNvGrpSpPr>
              <a:grpSpLocks/>
            </p:cNvGrpSpPr>
            <p:nvPr/>
          </p:nvGrpSpPr>
          <p:grpSpPr bwMode="auto">
            <a:xfrm>
              <a:off x="726" y="1706"/>
              <a:ext cx="59" cy="36"/>
              <a:chOff x="726" y="1706"/>
              <a:chExt cx="59" cy="36"/>
            </a:xfrm>
          </p:grpSpPr>
          <p:sp>
            <p:nvSpPr>
              <p:cNvPr id="2081" name="Freeform 9"/>
              <p:cNvSpPr>
                <a:spLocks/>
              </p:cNvSpPr>
              <p:nvPr/>
            </p:nvSpPr>
            <p:spPr bwMode="auto">
              <a:xfrm>
                <a:off x="726" y="1712"/>
                <a:ext cx="59" cy="30"/>
              </a:xfrm>
              <a:custGeom>
                <a:avLst/>
                <a:gdLst>
                  <a:gd name="T0" fmla="*/ 58 w 59"/>
                  <a:gd name="T1" fmla="*/ 29 h 30"/>
                  <a:gd name="T2" fmla="*/ 58 w 59"/>
                  <a:gd name="T3" fmla="*/ 0 h 30"/>
                  <a:gd name="T4" fmla="*/ 0 w 59"/>
                  <a:gd name="T5" fmla="*/ 0 h 30"/>
                  <a:gd name="T6" fmla="*/ 0 w 59"/>
                  <a:gd name="T7" fmla="*/ 29 h 30"/>
                  <a:gd name="T8" fmla="*/ 58 w 59"/>
                  <a:gd name="T9" fmla="*/ 29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"/>
                  <a:gd name="T16" fmla="*/ 0 h 30"/>
                  <a:gd name="T17" fmla="*/ 59 w 59"/>
                  <a:gd name="T18" fmla="*/ 30 h 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" h="30">
                    <a:moveTo>
                      <a:pt x="58" y="29"/>
                    </a:moveTo>
                    <a:lnTo>
                      <a:pt x="58" y="0"/>
                    </a:lnTo>
                    <a:lnTo>
                      <a:pt x="0" y="0"/>
                    </a:lnTo>
                    <a:lnTo>
                      <a:pt x="0" y="29"/>
                    </a:lnTo>
                    <a:lnTo>
                      <a:pt x="58" y="29"/>
                    </a:lnTo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82" name="Line 10"/>
              <p:cNvSpPr>
                <a:spLocks noChangeShapeType="1"/>
              </p:cNvSpPr>
              <p:nvPr/>
            </p:nvSpPr>
            <p:spPr bwMode="auto">
              <a:xfrm>
                <a:off x="728" y="1706"/>
                <a:ext cx="0" cy="36"/>
              </a:xfrm>
              <a:prstGeom prst="line">
                <a:avLst/>
              </a:prstGeom>
              <a:noFill/>
              <a:ln w="12699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067" name="Group 14"/>
            <p:cNvGrpSpPr>
              <a:grpSpLocks/>
            </p:cNvGrpSpPr>
            <p:nvPr/>
          </p:nvGrpSpPr>
          <p:grpSpPr bwMode="auto">
            <a:xfrm>
              <a:off x="1928" y="1708"/>
              <a:ext cx="57" cy="37"/>
              <a:chOff x="1928" y="1708"/>
              <a:chExt cx="57" cy="37"/>
            </a:xfrm>
          </p:grpSpPr>
          <p:sp>
            <p:nvSpPr>
              <p:cNvPr id="2079" name="Freeform 12"/>
              <p:cNvSpPr>
                <a:spLocks/>
              </p:cNvSpPr>
              <p:nvPr/>
            </p:nvSpPr>
            <p:spPr bwMode="auto">
              <a:xfrm>
                <a:off x="1928" y="1714"/>
                <a:ext cx="57" cy="31"/>
              </a:xfrm>
              <a:custGeom>
                <a:avLst/>
                <a:gdLst>
                  <a:gd name="T0" fmla="*/ 0 w 57"/>
                  <a:gd name="T1" fmla="*/ 30 h 31"/>
                  <a:gd name="T2" fmla="*/ 0 w 57"/>
                  <a:gd name="T3" fmla="*/ 0 h 31"/>
                  <a:gd name="T4" fmla="*/ 56 w 57"/>
                  <a:gd name="T5" fmla="*/ 0 h 31"/>
                  <a:gd name="T6" fmla="*/ 56 w 57"/>
                  <a:gd name="T7" fmla="*/ 30 h 31"/>
                  <a:gd name="T8" fmla="*/ 0 w 57"/>
                  <a:gd name="T9" fmla="*/ 30 h 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31"/>
                  <a:gd name="T17" fmla="*/ 57 w 57"/>
                  <a:gd name="T18" fmla="*/ 31 h 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31">
                    <a:moveTo>
                      <a:pt x="0" y="30"/>
                    </a:moveTo>
                    <a:lnTo>
                      <a:pt x="0" y="0"/>
                    </a:lnTo>
                    <a:lnTo>
                      <a:pt x="56" y="0"/>
                    </a:lnTo>
                    <a:lnTo>
                      <a:pt x="56" y="30"/>
                    </a:lnTo>
                    <a:lnTo>
                      <a:pt x="0" y="30"/>
                    </a:lnTo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80" name="Line 13"/>
              <p:cNvSpPr>
                <a:spLocks noChangeShapeType="1"/>
              </p:cNvSpPr>
              <p:nvPr/>
            </p:nvSpPr>
            <p:spPr bwMode="auto">
              <a:xfrm>
                <a:off x="1985" y="1708"/>
                <a:ext cx="0" cy="37"/>
              </a:xfrm>
              <a:prstGeom prst="line">
                <a:avLst/>
              </a:prstGeom>
              <a:noFill/>
              <a:ln w="12699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068" name="Oval 15"/>
            <p:cNvSpPr>
              <a:spLocks noChangeArrowheads="1"/>
            </p:cNvSpPr>
            <p:nvPr/>
          </p:nvSpPr>
          <p:spPr bwMode="auto">
            <a:xfrm>
              <a:off x="728" y="1660"/>
              <a:ext cx="1260" cy="89"/>
            </a:xfrm>
            <a:prstGeom prst="ellipse">
              <a:avLst/>
            </a:prstGeom>
            <a:solidFill>
              <a:srgbClr val="0000FF"/>
            </a:solidFill>
            <a:ln w="12699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2069" name="Freeform 16"/>
            <p:cNvSpPr>
              <a:spLocks/>
            </p:cNvSpPr>
            <p:nvPr/>
          </p:nvSpPr>
          <p:spPr bwMode="auto">
            <a:xfrm>
              <a:off x="1174" y="1789"/>
              <a:ext cx="78" cy="335"/>
            </a:xfrm>
            <a:custGeom>
              <a:avLst/>
              <a:gdLst>
                <a:gd name="T0" fmla="*/ 0 w 78"/>
                <a:gd name="T1" fmla="*/ 0 h 335"/>
                <a:gd name="T2" fmla="*/ 0 w 78"/>
                <a:gd name="T3" fmla="*/ 331 h 335"/>
                <a:gd name="T4" fmla="*/ 76 w 78"/>
                <a:gd name="T5" fmla="*/ 334 h 335"/>
                <a:gd name="T6" fmla="*/ 77 w 78"/>
                <a:gd name="T7" fmla="*/ 1 h 335"/>
                <a:gd name="T8" fmla="*/ 0 w 78"/>
                <a:gd name="T9" fmla="*/ 0 h 3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"/>
                <a:gd name="T16" fmla="*/ 0 h 335"/>
                <a:gd name="T17" fmla="*/ 78 w 78"/>
                <a:gd name="T18" fmla="*/ 335 h 3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" h="335">
                  <a:moveTo>
                    <a:pt x="0" y="0"/>
                  </a:moveTo>
                  <a:lnTo>
                    <a:pt x="0" y="331"/>
                  </a:lnTo>
                  <a:lnTo>
                    <a:pt x="76" y="334"/>
                  </a:lnTo>
                  <a:lnTo>
                    <a:pt x="77" y="1"/>
                  </a:lnTo>
                  <a:lnTo>
                    <a:pt x="0" y="0"/>
                  </a:lnTo>
                </a:path>
              </a:pathLst>
            </a:custGeom>
            <a:solidFill>
              <a:srgbClr val="E0E000"/>
            </a:solidFill>
            <a:ln w="12699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70" name="Freeform 17"/>
            <p:cNvSpPr>
              <a:spLocks/>
            </p:cNvSpPr>
            <p:nvPr/>
          </p:nvSpPr>
          <p:spPr bwMode="auto">
            <a:xfrm>
              <a:off x="1159" y="1746"/>
              <a:ext cx="77" cy="42"/>
            </a:xfrm>
            <a:custGeom>
              <a:avLst/>
              <a:gdLst>
                <a:gd name="T0" fmla="*/ 76 w 77"/>
                <a:gd name="T1" fmla="*/ 3 h 42"/>
                <a:gd name="T2" fmla="*/ 76 w 77"/>
                <a:gd name="T3" fmla="*/ 41 h 42"/>
                <a:gd name="T4" fmla="*/ 0 w 77"/>
                <a:gd name="T5" fmla="*/ 40 h 42"/>
                <a:gd name="T6" fmla="*/ 0 w 77"/>
                <a:gd name="T7" fmla="*/ 0 h 42"/>
                <a:gd name="T8" fmla="*/ 76 w 77"/>
                <a:gd name="T9" fmla="*/ 3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7"/>
                <a:gd name="T16" fmla="*/ 0 h 42"/>
                <a:gd name="T17" fmla="*/ 77 w 7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7" h="42">
                  <a:moveTo>
                    <a:pt x="76" y="3"/>
                  </a:moveTo>
                  <a:lnTo>
                    <a:pt x="76" y="41"/>
                  </a:lnTo>
                  <a:lnTo>
                    <a:pt x="0" y="40"/>
                  </a:lnTo>
                  <a:lnTo>
                    <a:pt x="0" y="0"/>
                  </a:lnTo>
                  <a:lnTo>
                    <a:pt x="76" y="3"/>
                  </a:lnTo>
                </a:path>
              </a:pathLst>
            </a:custGeom>
            <a:solidFill>
              <a:srgbClr val="FFFF00"/>
            </a:solidFill>
            <a:ln w="12699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71" name="Freeform 18"/>
            <p:cNvSpPr>
              <a:spLocks/>
            </p:cNvSpPr>
            <p:nvPr/>
          </p:nvSpPr>
          <p:spPr bwMode="auto">
            <a:xfrm>
              <a:off x="1158" y="1662"/>
              <a:ext cx="414" cy="86"/>
            </a:xfrm>
            <a:custGeom>
              <a:avLst/>
              <a:gdLst>
                <a:gd name="T0" fmla="*/ 81 w 414"/>
                <a:gd name="T1" fmla="*/ 85 h 86"/>
                <a:gd name="T2" fmla="*/ 413 w 414"/>
                <a:gd name="T3" fmla="*/ 1 h 86"/>
                <a:gd name="T4" fmla="*/ 356 w 414"/>
                <a:gd name="T5" fmla="*/ 0 h 86"/>
                <a:gd name="T6" fmla="*/ 0 w 414"/>
                <a:gd name="T7" fmla="*/ 85 h 86"/>
                <a:gd name="T8" fmla="*/ 81 w 414"/>
                <a:gd name="T9" fmla="*/ 85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4"/>
                <a:gd name="T16" fmla="*/ 0 h 86"/>
                <a:gd name="T17" fmla="*/ 414 w 414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4" h="86">
                  <a:moveTo>
                    <a:pt x="81" y="85"/>
                  </a:moveTo>
                  <a:lnTo>
                    <a:pt x="413" y="1"/>
                  </a:lnTo>
                  <a:lnTo>
                    <a:pt x="356" y="0"/>
                  </a:lnTo>
                  <a:lnTo>
                    <a:pt x="0" y="85"/>
                  </a:lnTo>
                  <a:lnTo>
                    <a:pt x="81" y="85"/>
                  </a:lnTo>
                </a:path>
              </a:pathLst>
            </a:custGeom>
            <a:solidFill>
              <a:srgbClr val="FFFF00"/>
            </a:solidFill>
            <a:ln w="12699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2072" name="Group 25"/>
            <p:cNvGrpSpPr>
              <a:grpSpLocks/>
            </p:cNvGrpSpPr>
            <p:nvPr/>
          </p:nvGrpSpPr>
          <p:grpSpPr bwMode="auto">
            <a:xfrm>
              <a:off x="1065" y="1600"/>
              <a:ext cx="613" cy="109"/>
              <a:chOff x="1065" y="1600"/>
              <a:chExt cx="613" cy="109"/>
            </a:xfrm>
          </p:grpSpPr>
          <p:sp>
            <p:nvSpPr>
              <p:cNvPr id="2073" name="Freeform 19"/>
              <p:cNvSpPr>
                <a:spLocks/>
              </p:cNvSpPr>
              <p:nvPr/>
            </p:nvSpPr>
            <p:spPr bwMode="auto">
              <a:xfrm>
                <a:off x="1435" y="1652"/>
                <a:ext cx="243" cy="57"/>
              </a:xfrm>
              <a:custGeom>
                <a:avLst/>
                <a:gdLst>
                  <a:gd name="T0" fmla="*/ 37 w 243"/>
                  <a:gd name="T1" fmla="*/ 1 h 57"/>
                  <a:gd name="T2" fmla="*/ 15 w 243"/>
                  <a:gd name="T3" fmla="*/ 10 h 57"/>
                  <a:gd name="T4" fmla="*/ 7 w 243"/>
                  <a:gd name="T5" fmla="*/ 23 h 57"/>
                  <a:gd name="T6" fmla="*/ 0 w 243"/>
                  <a:gd name="T7" fmla="*/ 31 h 57"/>
                  <a:gd name="T8" fmla="*/ 0 w 243"/>
                  <a:gd name="T9" fmla="*/ 40 h 57"/>
                  <a:gd name="T10" fmla="*/ 93 w 243"/>
                  <a:gd name="T11" fmla="*/ 52 h 57"/>
                  <a:gd name="T12" fmla="*/ 131 w 243"/>
                  <a:gd name="T13" fmla="*/ 56 h 57"/>
                  <a:gd name="T14" fmla="*/ 174 w 243"/>
                  <a:gd name="T15" fmla="*/ 56 h 57"/>
                  <a:gd name="T16" fmla="*/ 211 w 243"/>
                  <a:gd name="T17" fmla="*/ 51 h 57"/>
                  <a:gd name="T18" fmla="*/ 232 w 243"/>
                  <a:gd name="T19" fmla="*/ 39 h 57"/>
                  <a:gd name="T20" fmla="*/ 242 w 243"/>
                  <a:gd name="T21" fmla="*/ 29 h 57"/>
                  <a:gd name="T22" fmla="*/ 236 w 243"/>
                  <a:gd name="T23" fmla="*/ 0 h 57"/>
                  <a:gd name="T24" fmla="*/ 37 w 243"/>
                  <a:gd name="T25" fmla="*/ 1 h 5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43"/>
                  <a:gd name="T40" fmla="*/ 0 h 57"/>
                  <a:gd name="T41" fmla="*/ 243 w 243"/>
                  <a:gd name="T42" fmla="*/ 57 h 5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43" h="57">
                    <a:moveTo>
                      <a:pt x="37" y="1"/>
                    </a:moveTo>
                    <a:lnTo>
                      <a:pt x="15" y="10"/>
                    </a:lnTo>
                    <a:lnTo>
                      <a:pt x="7" y="23"/>
                    </a:lnTo>
                    <a:lnTo>
                      <a:pt x="0" y="31"/>
                    </a:lnTo>
                    <a:lnTo>
                      <a:pt x="0" y="40"/>
                    </a:lnTo>
                    <a:lnTo>
                      <a:pt x="93" y="52"/>
                    </a:lnTo>
                    <a:lnTo>
                      <a:pt x="131" y="56"/>
                    </a:lnTo>
                    <a:lnTo>
                      <a:pt x="174" y="56"/>
                    </a:lnTo>
                    <a:lnTo>
                      <a:pt x="211" y="51"/>
                    </a:lnTo>
                    <a:lnTo>
                      <a:pt x="232" y="39"/>
                    </a:lnTo>
                    <a:lnTo>
                      <a:pt x="242" y="29"/>
                    </a:lnTo>
                    <a:lnTo>
                      <a:pt x="236" y="0"/>
                    </a:lnTo>
                    <a:lnTo>
                      <a:pt x="37" y="1"/>
                    </a:lnTo>
                  </a:path>
                </a:pathLst>
              </a:custGeom>
              <a:solidFill>
                <a:srgbClr val="E0E000"/>
              </a:solidFill>
              <a:ln w="12699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74" name="Freeform 20"/>
              <p:cNvSpPr>
                <a:spLocks/>
              </p:cNvSpPr>
              <p:nvPr/>
            </p:nvSpPr>
            <p:spPr bwMode="auto">
              <a:xfrm>
                <a:off x="1475" y="1639"/>
                <a:ext cx="191" cy="29"/>
              </a:xfrm>
              <a:custGeom>
                <a:avLst/>
                <a:gdLst>
                  <a:gd name="T0" fmla="*/ 0 w 191"/>
                  <a:gd name="T1" fmla="*/ 16 h 29"/>
                  <a:gd name="T2" fmla="*/ 61 w 191"/>
                  <a:gd name="T3" fmla="*/ 24 h 29"/>
                  <a:gd name="T4" fmla="*/ 111 w 191"/>
                  <a:gd name="T5" fmla="*/ 28 h 29"/>
                  <a:gd name="T6" fmla="*/ 175 w 191"/>
                  <a:gd name="T7" fmla="*/ 24 h 29"/>
                  <a:gd name="T8" fmla="*/ 190 w 191"/>
                  <a:gd name="T9" fmla="*/ 16 h 29"/>
                  <a:gd name="T10" fmla="*/ 189 w 191"/>
                  <a:gd name="T11" fmla="*/ 6 h 29"/>
                  <a:gd name="T12" fmla="*/ 158 w 191"/>
                  <a:gd name="T13" fmla="*/ 1 h 29"/>
                  <a:gd name="T14" fmla="*/ 116 w 191"/>
                  <a:gd name="T15" fmla="*/ 0 h 29"/>
                  <a:gd name="T16" fmla="*/ 56 w 191"/>
                  <a:gd name="T17" fmla="*/ 3 h 29"/>
                  <a:gd name="T18" fmla="*/ 7 w 191"/>
                  <a:gd name="T19" fmla="*/ 7 h 29"/>
                  <a:gd name="T20" fmla="*/ 0 w 191"/>
                  <a:gd name="T21" fmla="*/ 16 h 2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91"/>
                  <a:gd name="T34" fmla="*/ 0 h 29"/>
                  <a:gd name="T35" fmla="*/ 191 w 191"/>
                  <a:gd name="T36" fmla="*/ 29 h 2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91" h="29">
                    <a:moveTo>
                      <a:pt x="0" y="16"/>
                    </a:moveTo>
                    <a:lnTo>
                      <a:pt x="61" y="24"/>
                    </a:lnTo>
                    <a:lnTo>
                      <a:pt x="111" y="28"/>
                    </a:lnTo>
                    <a:lnTo>
                      <a:pt x="175" y="24"/>
                    </a:lnTo>
                    <a:lnTo>
                      <a:pt x="190" y="16"/>
                    </a:lnTo>
                    <a:lnTo>
                      <a:pt x="189" y="6"/>
                    </a:lnTo>
                    <a:lnTo>
                      <a:pt x="158" y="1"/>
                    </a:lnTo>
                    <a:lnTo>
                      <a:pt x="116" y="0"/>
                    </a:lnTo>
                    <a:lnTo>
                      <a:pt x="56" y="3"/>
                    </a:lnTo>
                    <a:lnTo>
                      <a:pt x="7" y="7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A0A000"/>
              </a:solidFill>
              <a:ln w="12699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75" name="Freeform 21"/>
              <p:cNvSpPr>
                <a:spLocks/>
              </p:cNvSpPr>
              <p:nvPr/>
            </p:nvSpPr>
            <p:spPr bwMode="auto">
              <a:xfrm>
                <a:off x="1065" y="1600"/>
                <a:ext cx="310" cy="75"/>
              </a:xfrm>
              <a:custGeom>
                <a:avLst/>
                <a:gdLst>
                  <a:gd name="T0" fmla="*/ 235 w 310"/>
                  <a:gd name="T1" fmla="*/ 74 h 75"/>
                  <a:gd name="T2" fmla="*/ 0 w 310"/>
                  <a:gd name="T3" fmla="*/ 31 h 75"/>
                  <a:gd name="T4" fmla="*/ 16 w 310"/>
                  <a:gd name="T5" fmla="*/ 15 h 75"/>
                  <a:gd name="T6" fmla="*/ 40 w 310"/>
                  <a:gd name="T7" fmla="*/ 5 h 75"/>
                  <a:gd name="T8" fmla="*/ 72 w 310"/>
                  <a:gd name="T9" fmla="*/ 0 h 75"/>
                  <a:gd name="T10" fmla="*/ 103 w 310"/>
                  <a:gd name="T11" fmla="*/ 0 h 75"/>
                  <a:gd name="T12" fmla="*/ 137 w 310"/>
                  <a:gd name="T13" fmla="*/ 0 h 75"/>
                  <a:gd name="T14" fmla="*/ 166 w 310"/>
                  <a:gd name="T15" fmla="*/ 4 h 75"/>
                  <a:gd name="T16" fmla="*/ 195 w 310"/>
                  <a:gd name="T17" fmla="*/ 12 h 75"/>
                  <a:gd name="T18" fmla="*/ 238 w 310"/>
                  <a:gd name="T19" fmla="*/ 24 h 75"/>
                  <a:gd name="T20" fmla="*/ 309 w 310"/>
                  <a:gd name="T21" fmla="*/ 53 h 75"/>
                  <a:gd name="T22" fmla="*/ 235 w 310"/>
                  <a:gd name="T23" fmla="*/ 74 h 7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10"/>
                  <a:gd name="T37" fmla="*/ 0 h 75"/>
                  <a:gd name="T38" fmla="*/ 310 w 310"/>
                  <a:gd name="T39" fmla="*/ 75 h 75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10" h="75">
                    <a:moveTo>
                      <a:pt x="235" y="74"/>
                    </a:moveTo>
                    <a:lnTo>
                      <a:pt x="0" y="31"/>
                    </a:lnTo>
                    <a:lnTo>
                      <a:pt x="16" y="15"/>
                    </a:lnTo>
                    <a:lnTo>
                      <a:pt x="40" y="5"/>
                    </a:lnTo>
                    <a:lnTo>
                      <a:pt x="72" y="0"/>
                    </a:lnTo>
                    <a:lnTo>
                      <a:pt x="103" y="0"/>
                    </a:lnTo>
                    <a:lnTo>
                      <a:pt x="137" y="0"/>
                    </a:lnTo>
                    <a:lnTo>
                      <a:pt x="166" y="4"/>
                    </a:lnTo>
                    <a:lnTo>
                      <a:pt x="195" y="12"/>
                    </a:lnTo>
                    <a:lnTo>
                      <a:pt x="238" y="24"/>
                    </a:lnTo>
                    <a:lnTo>
                      <a:pt x="309" y="53"/>
                    </a:lnTo>
                    <a:lnTo>
                      <a:pt x="235" y="74"/>
                    </a:lnTo>
                  </a:path>
                </a:pathLst>
              </a:custGeom>
              <a:solidFill>
                <a:srgbClr val="FFFF00"/>
              </a:solidFill>
              <a:ln w="12699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76" name="Freeform 22"/>
              <p:cNvSpPr>
                <a:spLocks/>
              </p:cNvSpPr>
              <p:nvPr/>
            </p:nvSpPr>
            <p:spPr bwMode="auto">
              <a:xfrm>
                <a:off x="1312" y="1645"/>
                <a:ext cx="173" cy="57"/>
              </a:xfrm>
              <a:custGeom>
                <a:avLst/>
                <a:gdLst>
                  <a:gd name="T0" fmla="*/ 43 w 173"/>
                  <a:gd name="T1" fmla="*/ 53 h 57"/>
                  <a:gd name="T2" fmla="*/ 0 w 173"/>
                  <a:gd name="T3" fmla="*/ 33 h 57"/>
                  <a:gd name="T4" fmla="*/ 0 w 173"/>
                  <a:gd name="T5" fmla="*/ 24 h 57"/>
                  <a:gd name="T6" fmla="*/ 10 w 173"/>
                  <a:gd name="T7" fmla="*/ 8 h 57"/>
                  <a:gd name="T8" fmla="*/ 35 w 173"/>
                  <a:gd name="T9" fmla="*/ 0 h 57"/>
                  <a:gd name="T10" fmla="*/ 172 w 173"/>
                  <a:gd name="T11" fmla="*/ 1 h 57"/>
                  <a:gd name="T12" fmla="*/ 143 w 173"/>
                  <a:gd name="T13" fmla="*/ 17 h 57"/>
                  <a:gd name="T14" fmla="*/ 123 w 173"/>
                  <a:gd name="T15" fmla="*/ 33 h 57"/>
                  <a:gd name="T16" fmla="*/ 130 w 173"/>
                  <a:gd name="T17" fmla="*/ 48 h 57"/>
                  <a:gd name="T18" fmla="*/ 107 w 173"/>
                  <a:gd name="T19" fmla="*/ 56 h 57"/>
                  <a:gd name="T20" fmla="*/ 43 w 173"/>
                  <a:gd name="T21" fmla="*/ 53 h 5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73"/>
                  <a:gd name="T34" fmla="*/ 0 h 57"/>
                  <a:gd name="T35" fmla="*/ 173 w 173"/>
                  <a:gd name="T36" fmla="*/ 57 h 5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73" h="57">
                    <a:moveTo>
                      <a:pt x="43" y="53"/>
                    </a:moveTo>
                    <a:lnTo>
                      <a:pt x="0" y="33"/>
                    </a:lnTo>
                    <a:lnTo>
                      <a:pt x="0" y="24"/>
                    </a:lnTo>
                    <a:lnTo>
                      <a:pt x="10" y="8"/>
                    </a:lnTo>
                    <a:lnTo>
                      <a:pt x="35" y="0"/>
                    </a:lnTo>
                    <a:lnTo>
                      <a:pt x="172" y="1"/>
                    </a:lnTo>
                    <a:lnTo>
                      <a:pt x="143" y="17"/>
                    </a:lnTo>
                    <a:lnTo>
                      <a:pt x="123" y="33"/>
                    </a:lnTo>
                    <a:lnTo>
                      <a:pt x="130" y="48"/>
                    </a:lnTo>
                    <a:lnTo>
                      <a:pt x="107" y="56"/>
                    </a:lnTo>
                    <a:lnTo>
                      <a:pt x="43" y="53"/>
                    </a:lnTo>
                  </a:path>
                </a:pathLst>
              </a:custGeom>
              <a:solidFill>
                <a:srgbClr val="FFFF00"/>
              </a:solidFill>
              <a:ln w="12699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77" name="Freeform 23"/>
              <p:cNvSpPr>
                <a:spLocks/>
              </p:cNvSpPr>
              <p:nvPr/>
            </p:nvSpPr>
            <p:spPr bwMode="auto">
              <a:xfrm>
                <a:off x="1067" y="1619"/>
                <a:ext cx="242" cy="60"/>
              </a:xfrm>
              <a:custGeom>
                <a:avLst/>
                <a:gdLst>
                  <a:gd name="T0" fmla="*/ 241 w 242"/>
                  <a:gd name="T1" fmla="*/ 59 h 60"/>
                  <a:gd name="T2" fmla="*/ 189 w 242"/>
                  <a:gd name="T3" fmla="*/ 28 h 60"/>
                  <a:gd name="T4" fmla="*/ 152 w 242"/>
                  <a:gd name="T5" fmla="*/ 15 h 60"/>
                  <a:gd name="T6" fmla="*/ 113 w 242"/>
                  <a:gd name="T7" fmla="*/ 7 h 60"/>
                  <a:gd name="T8" fmla="*/ 77 w 242"/>
                  <a:gd name="T9" fmla="*/ 3 h 60"/>
                  <a:gd name="T10" fmla="*/ 45 w 242"/>
                  <a:gd name="T11" fmla="*/ 0 h 60"/>
                  <a:gd name="T12" fmla="*/ 14 w 242"/>
                  <a:gd name="T13" fmla="*/ 3 h 60"/>
                  <a:gd name="T14" fmla="*/ 0 w 242"/>
                  <a:gd name="T15" fmla="*/ 9 h 60"/>
                  <a:gd name="T16" fmla="*/ 0 w 242"/>
                  <a:gd name="T17" fmla="*/ 17 h 60"/>
                  <a:gd name="T18" fmla="*/ 5 w 242"/>
                  <a:gd name="T19" fmla="*/ 28 h 60"/>
                  <a:gd name="T20" fmla="*/ 23 w 242"/>
                  <a:gd name="T21" fmla="*/ 40 h 60"/>
                  <a:gd name="T22" fmla="*/ 61 w 242"/>
                  <a:gd name="T23" fmla="*/ 48 h 60"/>
                  <a:gd name="T24" fmla="*/ 93 w 242"/>
                  <a:gd name="T25" fmla="*/ 53 h 60"/>
                  <a:gd name="T26" fmla="*/ 126 w 242"/>
                  <a:gd name="T27" fmla="*/ 52 h 60"/>
                  <a:gd name="T28" fmla="*/ 162 w 242"/>
                  <a:gd name="T29" fmla="*/ 51 h 60"/>
                  <a:gd name="T30" fmla="*/ 199 w 242"/>
                  <a:gd name="T31" fmla="*/ 55 h 60"/>
                  <a:gd name="T32" fmla="*/ 241 w 242"/>
                  <a:gd name="T33" fmla="*/ 59 h 6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42"/>
                  <a:gd name="T52" fmla="*/ 0 h 60"/>
                  <a:gd name="T53" fmla="*/ 242 w 242"/>
                  <a:gd name="T54" fmla="*/ 60 h 60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42" h="60">
                    <a:moveTo>
                      <a:pt x="241" y="59"/>
                    </a:moveTo>
                    <a:lnTo>
                      <a:pt x="189" y="28"/>
                    </a:lnTo>
                    <a:lnTo>
                      <a:pt x="152" y="15"/>
                    </a:lnTo>
                    <a:lnTo>
                      <a:pt x="113" y="7"/>
                    </a:lnTo>
                    <a:lnTo>
                      <a:pt x="77" y="3"/>
                    </a:lnTo>
                    <a:lnTo>
                      <a:pt x="45" y="0"/>
                    </a:lnTo>
                    <a:lnTo>
                      <a:pt x="14" y="3"/>
                    </a:lnTo>
                    <a:lnTo>
                      <a:pt x="0" y="9"/>
                    </a:lnTo>
                    <a:lnTo>
                      <a:pt x="0" y="17"/>
                    </a:lnTo>
                    <a:lnTo>
                      <a:pt x="5" y="28"/>
                    </a:lnTo>
                    <a:lnTo>
                      <a:pt x="23" y="40"/>
                    </a:lnTo>
                    <a:lnTo>
                      <a:pt x="61" y="48"/>
                    </a:lnTo>
                    <a:lnTo>
                      <a:pt x="93" y="53"/>
                    </a:lnTo>
                    <a:lnTo>
                      <a:pt x="126" y="52"/>
                    </a:lnTo>
                    <a:lnTo>
                      <a:pt x="162" y="51"/>
                    </a:lnTo>
                    <a:lnTo>
                      <a:pt x="199" y="55"/>
                    </a:lnTo>
                    <a:lnTo>
                      <a:pt x="241" y="59"/>
                    </a:lnTo>
                  </a:path>
                </a:pathLst>
              </a:custGeom>
              <a:solidFill>
                <a:srgbClr val="A0A000"/>
              </a:solidFill>
              <a:ln w="12699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78" name="Freeform 24"/>
              <p:cNvSpPr>
                <a:spLocks/>
              </p:cNvSpPr>
              <p:nvPr/>
            </p:nvSpPr>
            <p:spPr bwMode="auto">
              <a:xfrm>
                <a:off x="1394" y="1645"/>
                <a:ext cx="33" cy="54"/>
              </a:xfrm>
              <a:custGeom>
                <a:avLst/>
                <a:gdLst>
                  <a:gd name="T0" fmla="*/ 32 w 33"/>
                  <a:gd name="T1" fmla="*/ 0 h 54"/>
                  <a:gd name="T2" fmla="*/ 4 w 33"/>
                  <a:gd name="T3" fmla="*/ 9 h 54"/>
                  <a:gd name="T4" fmla="*/ 0 w 33"/>
                  <a:gd name="T5" fmla="*/ 20 h 54"/>
                  <a:gd name="T6" fmla="*/ 0 w 33"/>
                  <a:gd name="T7" fmla="*/ 29 h 54"/>
                  <a:gd name="T8" fmla="*/ 8 w 33"/>
                  <a:gd name="T9" fmla="*/ 37 h 54"/>
                  <a:gd name="T10" fmla="*/ 27 w 33"/>
                  <a:gd name="T11" fmla="*/ 53 h 5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3"/>
                  <a:gd name="T19" fmla="*/ 0 h 54"/>
                  <a:gd name="T20" fmla="*/ 33 w 33"/>
                  <a:gd name="T21" fmla="*/ 54 h 5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3" h="54">
                    <a:moveTo>
                      <a:pt x="32" y="0"/>
                    </a:moveTo>
                    <a:lnTo>
                      <a:pt x="4" y="9"/>
                    </a:lnTo>
                    <a:lnTo>
                      <a:pt x="0" y="20"/>
                    </a:lnTo>
                    <a:lnTo>
                      <a:pt x="0" y="29"/>
                    </a:lnTo>
                    <a:lnTo>
                      <a:pt x="8" y="37"/>
                    </a:lnTo>
                    <a:lnTo>
                      <a:pt x="27" y="53"/>
                    </a:lnTo>
                  </a:path>
                </a:pathLst>
              </a:custGeom>
              <a:noFill/>
              <a:ln w="12699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2060" name="Group 31"/>
          <p:cNvGrpSpPr>
            <a:grpSpLocks/>
          </p:cNvGrpSpPr>
          <p:nvPr/>
        </p:nvGrpSpPr>
        <p:grpSpPr bwMode="auto">
          <a:xfrm>
            <a:off x="4979988" y="2559050"/>
            <a:ext cx="3051175" cy="3009900"/>
            <a:chOff x="3137" y="1612"/>
            <a:chExt cx="1922" cy="1896"/>
          </a:xfrm>
        </p:grpSpPr>
        <p:graphicFrame>
          <p:nvGraphicFramePr>
            <p:cNvPr id="2050" name="Object 27"/>
            <p:cNvGraphicFramePr>
              <a:graphicFrameLocks/>
            </p:cNvGraphicFramePr>
            <p:nvPr/>
          </p:nvGraphicFramePr>
          <p:xfrm>
            <a:off x="3137" y="2344"/>
            <a:ext cx="1922" cy="1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8" name="ClipArt" r:id="rId10" imgW="3657600" imgH="2214360" progId="MS_ClipArt_Gallery.2">
                    <p:embed/>
                  </p:oleObj>
                </mc:Choice>
                <mc:Fallback>
                  <p:oleObj name="ClipArt" r:id="rId10" imgW="3657600" imgH="2214360" progId="MS_ClipArt_Gallery.2">
                    <p:embed/>
                    <p:pic>
                      <p:nvPicPr>
                        <p:cNvPr id="0" name="Object 2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7" y="2344"/>
                          <a:ext cx="1922" cy="1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" name="Object 28"/>
            <p:cNvGraphicFramePr>
              <a:graphicFrameLocks/>
            </p:cNvGraphicFramePr>
            <p:nvPr/>
          </p:nvGraphicFramePr>
          <p:xfrm>
            <a:off x="3220" y="2085"/>
            <a:ext cx="1792" cy="1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9" name="ClipArt" r:id="rId12" imgW="3657600" imgH="2214360" progId="MS_ClipArt_Gallery.2">
                    <p:embed/>
                  </p:oleObj>
                </mc:Choice>
                <mc:Fallback>
                  <p:oleObj name="ClipArt" r:id="rId12" imgW="3657600" imgH="2214360" progId="MS_ClipArt_Gallery.2">
                    <p:embed/>
                    <p:pic>
                      <p:nvPicPr>
                        <p:cNvPr id="0" name="Object 2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0" y="2085"/>
                          <a:ext cx="1792" cy="10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2" name="Object 29"/>
            <p:cNvGraphicFramePr>
              <a:graphicFrameLocks/>
            </p:cNvGraphicFramePr>
            <p:nvPr/>
          </p:nvGraphicFramePr>
          <p:xfrm>
            <a:off x="3335" y="1838"/>
            <a:ext cx="1581" cy="9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0" name="ClipArt" r:id="rId13" imgW="3657600" imgH="2214360" progId="MS_ClipArt_Gallery.2">
                    <p:embed/>
                  </p:oleObj>
                </mc:Choice>
                <mc:Fallback>
                  <p:oleObj name="ClipArt" r:id="rId13" imgW="3657600" imgH="2214360" progId="MS_ClipArt_Gallery.2">
                    <p:embed/>
                    <p:pic>
                      <p:nvPicPr>
                        <p:cNvPr id="0" name="Object 2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5" y="1838"/>
                          <a:ext cx="1581" cy="9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3" name="Object 30"/>
            <p:cNvGraphicFramePr>
              <a:graphicFrameLocks/>
            </p:cNvGraphicFramePr>
            <p:nvPr/>
          </p:nvGraphicFramePr>
          <p:xfrm>
            <a:off x="3415" y="1612"/>
            <a:ext cx="1402" cy="8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1" name="ClipArt" r:id="rId14" imgW="3657600" imgH="2214360" progId="MS_ClipArt_Gallery.2">
                    <p:embed/>
                  </p:oleObj>
                </mc:Choice>
                <mc:Fallback>
                  <p:oleObj name="ClipArt" r:id="rId14" imgW="3657600" imgH="2214360" progId="MS_ClipArt_Gallery.2">
                    <p:embed/>
                    <p:pic>
                      <p:nvPicPr>
                        <p:cNvPr id="0" name="Object 3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5" y="1612"/>
                          <a:ext cx="1402" cy="8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61" name="Rectangle 32"/>
          <p:cNvSpPr>
            <a:spLocks noChangeArrowheads="1"/>
          </p:cNvSpPr>
          <p:nvPr/>
        </p:nvSpPr>
        <p:spPr bwMode="auto">
          <a:xfrm>
            <a:off x="803275" y="1793875"/>
            <a:ext cx="3148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>
                <a:solidFill>
                  <a:srgbClr val="CC0000"/>
                </a:solidFill>
              </a:rPr>
              <a:t>TOP OF THE STACK</a:t>
            </a:r>
          </a:p>
        </p:txBody>
      </p:sp>
      <p:sp>
        <p:nvSpPr>
          <p:cNvPr id="2062" name="Rectangle 33"/>
          <p:cNvSpPr>
            <a:spLocks noChangeArrowheads="1"/>
          </p:cNvSpPr>
          <p:nvPr/>
        </p:nvSpPr>
        <p:spPr bwMode="auto">
          <a:xfrm>
            <a:off x="5108575" y="1793875"/>
            <a:ext cx="3148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>
                <a:solidFill>
                  <a:srgbClr val="CC0000"/>
                </a:solidFill>
              </a:rPr>
              <a:t>TOP OF THE STACK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FE5E224-6E9F-4376-AB4F-1D532E72ACB7}" type="slidenum">
              <a:rPr lang="en-US" altLang="en-US" sz="1400"/>
              <a:pPr/>
              <a:t>40</a:t>
            </a:fld>
            <a:endParaRPr lang="en-US" altLang="en-US" sz="140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Obtaining Memory Addresses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466850"/>
            <a:ext cx="8134350" cy="4781550"/>
          </a:xfrm>
          <a:noFill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altLang="en-US" sz="2400" b="1" smtClean="0">
              <a:solidFill>
                <a:srgbClr val="A5002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400" b="1" smtClean="0"/>
              <a:t>The address of a non-array variable can be obtained by using the </a:t>
            </a:r>
            <a:r>
              <a:rPr lang="en-US" altLang="en-US" sz="2400" b="1" smtClean="0">
                <a:solidFill>
                  <a:srgbClr val="CC0000"/>
                </a:solidFill>
              </a:rPr>
              <a:t>address-of operator &amp;.</a:t>
            </a:r>
            <a:r>
              <a:rPr lang="en-US" altLang="en-US" sz="2800" b="1" smtClean="0"/>
              <a:t> </a:t>
            </a:r>
            <a:r>
              <a:rPr lang="en-US" altLang="en-US" smtClean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itchFamily="49" charset="0"/>
              </a:rPr>
              <a:t>using namespace std;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itchFamily="49" charset="0"/>
              </a:rPr>
              <a:t>int     x;</a:t>
            </a:r>
            <a:endParaRPr lang="en-US" altLang="en-US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itchFamily="49" charset="0"/>
              </a:rPr>
              <a:t>float   number;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itchFamily="49" charset="0"/>
              </a:rPr>
              <a:t>char    ch;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0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itchFamily="49" charset="0"/>
              </a:rPr>
              <a:t>cout &lt;&lt; “Address of x is “ &lt;&lt; &amp;x &lt;&lt; endl;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0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itchFamily="49" charset="0"/>
              </a:rPr>
              <a:t>cout &lt;&lt; “Address of number is “ &lt;&lt; &amp;number &lt;&lt; endl;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0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itchFamily="49" charset="0"/>
              </a:rPr>
              <a:t>cout &lt;&lt; “Address of ch is “ &lt;&lt; &amp;ch &lt;&lt; endl;</a:t>
            </a:r>
            <a:endParaRPr lang="en-US" altLang="en-US" sz="2000" b="1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smtClean="0"/>
              <a:t>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88F1EA6-C878-4BF1-9714-5B9D13D41FFE}" type="slidenum">
              <a:rPr lang="en-US" altLang="en-US" sz="1400"/>
              <a:pPr/>
              <a:t>41</a:t>
            </a:fld>
            <a:endParaRPr lang="en-US" altLang="en-US" sz="140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What is a pointer variable?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813" y="1847850"/>
            <a:ext cx="8267700" cy="478155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b="1" smtClean="0"/>
              <a:t>A pointer variable is a </a:t>
            </a:r>
            <a:r>
              <a:rPr lang="en-US" altLang="en-US" sz="2400" b="1" smtClean="0">
                <a:solidFill>
                  <a:srgbClr val="CC0000"/>
                </a:solidFill>
              </a:rPr>
              <a:t>variable whose value is the address of a location in memory</a:t>
            </a:r>
            <a:r>
              <a:rPr lang="en-US" altLang="en-US" sz="2400" b="1" smtClean="0"/>
              <a:t>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000" b="1" smtClean="0"/>
          </a:p>
          <a:p>
            <a:pPr>
              <a:lnSpc>
                <a:spcPct val="90000"/>
              </a:lnSpc>
            </a:pPr>
            <a:r>
              <a:rPr lang="en-US" altLang="en-US" sz="2400" b="1" smtClean="0"/>
              <a:t>To declare a pointer variable, you must specify the type of value that the pointer will point to.   For example, </a:t>
            </a:r>
            <a:endParaRPr lang="en-US" altLang="en-US" smtClean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smtClean="0">
                <a:latin typeface="Courier New" pitchFamily="49" charset="0"/>
              </a:rPr>
              <a:t>int*   ptr;</a:t>
            </a:r>
            <a:r>
              <a:rPr lang="en-US" altLang="en-US" sz="2000" b="1" smtClean="0">
                <a:solidFill>
                  <a:srgbClr val="CC0000"/>
                </a:solidFill>
                <a:latin typeface="Courier New" pitchFamily="49" charset="0"/>
              </a:rPr>
              <a:t> // ptr will hold the address of an int</a:t>
            </a:r>
            <a:endParaRPr lang="en-US" altLang="en-US" sz="2000" b="1" smtClean="0">
              <a:solidFill>
                <a:srgbClr val="CC33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000" b="1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smtClean="0">
                <a:latin typeface="Courier New" pitchFamily="49" charset="0"/>
              </a:rPr>
              <a:t>char*  q;</a:t>
            </a:r>
            <a:r>
              <a:rPr lang="en-US" altLang="en-US" sz="2000" b="1" smtClean="0">
                <a:latin typeface="Courier New" pitchFamily="49" charset="0"/>
              </a:rPr>
              <a:t>   </a:t>
            </a:r>
            <a:r>
              <a:rPr lang="en-US" altLang="en-US" sz="2000" b="1" smtClean="0">
                <a:solidFill>
                  <a:srgbClr val="CC0000"/>
                </a:solidFill>
                <a:latin typeface="Courier New" pitchFamily="49" charset="0"/>
              </a:rPr>
              <a:t>// q will hold the address of a char</a:t>
            </a:r>
            <a:endParaRPr lang="en-US" altLang="en-US" sz="2000" b="1" smtClean="0">
              <a:solidFill>
                <a:srgbClr val="CC0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b="1" smtClean="0">
              <a:solidFill>
                <a:srgbClr val="CC0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smtClean="0"/>
              <a:t>       </a:t>
            </a:r>
            <a:endParaRPr lang="en-US" altLang="en-US" sz="2400" b="1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smtClean="0"/>
              <a:t>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259FCBF-5046-4883-BA74-705E8CECA9B3}" type="slidenum">
              <a:rPr lang="en-US" altLang="en-US" sz="1400"/>
              <a:pPr/>
              <a:t>42</a:t>
            </a:fld>
            <a:endParaRPr lang="en-US" altLang="en-US" sz="140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Using a pointer variable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847850"/>
            <a:ext cx="7867650" cy="4248150"/>
          </a:xfrm>
          <a:noFill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smtClean="0">
                <a:latin typeface="Courier New" pitchFamily="49" charset="0"/>
              </a:rPr>
              <a:t> </a:t>
            </a:r>
            <a:r>
              <a:rPr lang="en-US" altLang="en-US" sz="2800" b="1" smtClean="0">
                <a:latin typeface="Courier New" pitchFamily="49" charset="0"/>
              </a:rPr>
              <a:t>int 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 x = 12;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smtClean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 int*  ptr;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 ptr = &amp;x;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smtClean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12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smtClean="0"/>
              <a:t>NOTE:  Because ptr holds the address of x,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smtClean="0"/>
              <a:t>             we say that ptr “points to” x</a:t>
            </a:r>
            <a:endParaRPr lang="en-US" altLang="en-US" sz="18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 </a:t>
            </a:r>
            <a:r>
              <a:rPr lang="en-US" altLang="en-US" sz="2800" smtClean="0"/>
              <a:t> </a:t>
            </a:r>
          </a:p>
        </p:txBody>
      </p:sp>
      <p:sp>
        <p:nvSpPr>
          <p:cNvPr id="45061" name="Rectangle 4"/>
          <p:cNvSpPr>
            <a:spLocks noChangeArrowheads="1"/>
          </p:cNvSpPr>
          <p:nvPr/>
        </p:nvSpPr>
        <p:spPr bwMode="auto">
          <a:xfrm>
            <a:off x="6369050" y="2189163"/>
            <a:ext cx="1168400" cy="566737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45062" name="Rectangle 5"/>
          <p:cNvSpPr>
            <a:spLocks noChangeArrowheads="1"/>
          </p:cNvSpPr>
          <p:nvPr/>
        </p:nvSpPr>
        <p:spPr bwMode="auto">
          <a:xfrm>
            <a:off x="4959350" y="3740150"/>
            <a:ext cx="1549400" cy="566738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45063" name="Line 6"/>
          <p:cNvSpPr>
            <a:spLocks noChangeShapeType="1"/>
          </p:cNvSpPr>
          <p:nvPr/>
        </p:nvSpPr>
        <p:spPr bwMode="auto">
          <a:xfrm flipV="1">
            <a:off x="5524500" y="2476500"/>
            <a:ext cx="838200" cy="13716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64" name="Rectangle 7"/>
          <p:cNvSpPr>
            <a:spLocks noChangeArrowheads="1"/>
          </p:cNvSpPr>
          <p:nvPr/>
        </p:nvSpPr>
        <p:spPr bwMode="auto">
          <a:xfrm>
            <a:off x="4937125" y="1790700"/>
            <a:ext cx="3425825" cy="326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000" b="1">
                <a:solidFill>
                  <a:srgbClr val="CC0000"/>
                </a:solidFill>
              </a:rPr>
              <a:t>                    2000</a:t>
            </a:r>
            <a:endParaRPr lang="en-US" altLang="en-US" sz="2000" b="1"/>
          </a:p>
          <a:p>
            <a:endParaRPr lang="en-US" altLang="en-US" sz="1400" b="1"/>
          </a:p>
          <a:p>
            <a:r>
              <a:rPr lang="en-US" altLang="en-US" sz="2000" b="1"/>
              <a:t>                       12</a:t>
            </a:r>
          </a:p>
          <a:p>
            <a:endParaRPr lang="en-US" altLang="en-US" sz="1000" b="1"/>
          </a:p>
          <a:p>
            <a:r>
              <a:rPr lang="en-US" altLang="en-US" sz="2000" b="1"/>
              <a:t>                     x</a:t>
            </a:r>
          </a:p>
          <a:p>
            <a:endParaRPr lang="en-US" altLang="en-US" sz="2000" b="1"/>
          </a:p>
          <a:p>
            <a:r>
              <a:rPr lang="en-US" altLang="en-US" sz="2000" b="1">
                <a:solidFill>
                  <a:srgbClr val="CC0000"/>
                </a:solidFill>
              </a:rPr>
              <a:t>3000</a:t>
            </a:r>
            <a:endParaRPr lang="en-US" altLang="en-US" sz="2000" b="1"/>
          </a:p>
          <a:p>
            <a:endParaRPr lang="en-US" altLang="en-US" sz="1400" b="1"/>
          </a:p>
          <a:p>
            <a:r>
              <a:rPr lang="en-US" altLang="en-US" sz="2000" b="1"/>
              <a:t>    2000</a:t>
            </a:r>
          </a:p>
          <a:p>
            <a:endParaRPr lang="en-US" altLang="en-US" sz="1000" b="1"/>
          </a:p>
          <a:p>
            <a:r>
              <a:rPr lang="en-US" altLang="en-US" sz="2000" b="1"/>
              <a:t> ptr</a:t>
            </a:r>
          </a:p>
          <a:p>
            <a:r>
              <a:rPr lang="en-US" altLang="en-US" sz="2000" b="1"/>
              <a:t>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4202D58-97C4-4097-B49A-3F9D7E26F0E1}" type="slidenum">
              <a:rPr lang="en-US" altLang="en-US" sz="1400"/>
              <a:pPr/>
              <a:t>43</a:t>
            </a:fld>
            <a:endParaRPr lang="en-US" altLang="en-US" sz="1400"/>
          </a:p>
        </p:txBody>
      </p:sp>
      <p:grpSp>
        <p:nvGrpSpPr>
          <p:cNvPr id="46083" name="Group 5"/>
          <p:cNvGrpSpPr>
            <a:grpSpLocks/>
          </p:cNvGrpSpPr>
          <p:nvPr/>
        </p:nvGrpSpPr>
        <p:grpSpPr bwMode="auto">
          <a:xfrm>
            <a:off x="4959350" y="2189163"/>
            <a:ext cx="2578100" cy="2117725"/>
            <a:chOff x="3124" y="1379"/>
            <a:chExt cx="1624" cy="1334"/>
          </a:xfrm>
        </p:grpSpPr>
        <p:sp>
          <p:nvSpPr>
            <p:cNvPr id="46087" name="Rectangle 2"/>
            <p:cNvSpPr>
              <a:spLocks noChangeArrowheads="1"/>
            </p:cNvSpPr>
            <p:nvPr/>
          </p:nvSpPr>
          <p:spPr bwMode="auto">
            <a:xfrm>
              <a:off x="4012" y="1379"/>
              <a:ext cx="736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46088" name="Rectangle 3"/>
            <p:cNvSpPr>
              <a:spLocks noChangeArrowheads="1"/>
            </p:cNvSpPr>
            <p:nvPr/>
          </p:nvSpPr>
          <p:spPr bwMode="auto">
            <a:xfrm>
              <a:off x="3124" y="2356"/>
              <a:ext cx="976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46089" name="Line 4"/>
            <p:cNvSpPr>
              <a:spLocks noChangeShapeType="1"/>
            </p:cNvSpPr>
            <p:nvPr/>
          </p:nvSpPr>
          <p:spPr bwMode="auto">
            <a:xfrm flipV="1">
              <a:off x="3480" y="1560"/>
              <a:ext cx="528" cy="86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6084" name="Rectangle 6"/>
          <p:cNvSpPr>
            <a:spLocks noChangeArrowheads="1"/>
          </p:cNvSpPr>
          <p:nvPr/>
        </p:nvSpPr>
        <p:spPr bwMode="auto">
          <a:xfrm>
            <a:off x="4937125" y="1790700"/>
            <a:ext cx="3425825" cy="326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000" b="1">
                <a:solidFill>
                  <a:srgbClr val="CC0000"/>
                </a:solidFill>
              </a:rPr>
              <a:t>                    2000</a:t>
            </a:r>
            <a:endParaRPr lang="en-US" altLang="en-US" sz="2000" b="1"/>
          </a:p>
          <a:p>
            <a:endParaRPr lang="en-US" altLang="en-US" sz="1400" b="1"/>
          </a:p>
          <a:p>
            <a:r>
              <a:rPr lang="en-US" altLang="en-US" sz="2000" b="1"/>
              <a:t>                       12</a:t>
            </a:r>
          </a:p>
          <a:p>
            <a:endParaRPr lang="en-US" altLang="en-US" sz="1000" b="1"/>
          </a:p>
          <a:p>
            <a:r>
              <a:rPr lang="en-US" altLang="en-US" sz="2000" b="1"/>
              <a:t>                     x</a:t>
            </a:r>
          </a:p>
          <a:p>
            <a:endParaRPr lang="en-US" altLang="en-US" sz="2000" b="1"/>
          </a:p>
          <a:p>
            <a:r>
              <a:rPr lang="en-US" altLang="en-US" sz="2000" b="1">
                <a:solidFill>
                  <a:srgbClr val="CC0000"/>
                </a:solidFill>
              </a:rPr>
              <a:t>3000</a:t>
            </a:r>
            <a:endParaRPr lang="en-US" altLang="en-US" sz="2000" b="1"/>
          </a:p>
          <a:p>
            <a:endParaRPr lang="en-US" altLang="en-US" sz="1400" b="1"/>
          </a:p>
          <a:p>
            <a:r>
              <a:rPr lang="en-US" altLang="en-US" sz="2000" b="1"/>
              <a:t>    2000</a:t>
            </a:r>
          </a:p>
          <a:p>
            <a:endParaRPr lang="en-US" altLang="en-US" sz="1000" b="1"/>
          </a:p>
          <a:p>
            <a:r>
              <a:rPr lang="en-US" altLang="en-US" sz="2000" b="1"/>
              <a:t> ptr</a:t>
            </a:r>
          </a:p>
          <a:p>
            <a:r>
              <a:rPr lang="en-US" altLang="en-US" sz="2000" b="1"/>
              <a:t>           </a:t>
            </a:r>
          </a:p>
        </p:txBody>
      </p:sp>
      <p:sp>
        <p:nvSpPr>
          <p:cNvPr id="4608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66750" y="1866900"/>
            <a:ext cx="7867650" cy="4248150"/>
          </a:xfrm>
          <a:noFill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smtClean="0">
                <a:latin typeface="Courier New" pitchFamily="49" charset="0"/>
              </a:rPr>
              <a:t> </a:t>
            </a:r>
            <a:r>
              <a:rPr lang="en-US" altLang="en-US" sz="2800" b="1" smtClean="0">
                <a:latin typeface="Courier New" pitchFamily="49" charset="0"/>
              </a:rPr>
              <a:t>int  x;</a:t>
            </a:r>
            <a:endParaRPr lang="en-US" altLang="en-US" sz="280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 x = 12;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smtClean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 int*  ptr;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 ptr = &amp;x;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2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 std::cout  &lt;&lt;  *ptr;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smtClean="0">
                <a:solidFill>
                  <a:srgbClr val="A50021"/>
                </a:solidFill>
              </a:rPr>
              <a:t>NOTE:  The value pointed to by ptr is denoted by *ptr</a:t>
            </a:r>
            <a:r>
              <a:rPr lang="en-US" altLang="en-US" sz="2400" b="1" smtClean="0"/>
              <a:t> </a:t>
            </a:r>
            <a:endParaRPr lang="en-US" altLang="en-US" sz="18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 </a:t>
            </a:r>
            <a:r>
              <a:rPr lang="en-US" altLang="en-US" sz="2800" smtClean="0"/>
              <a:t> </a:t>
            </a:r>
          </a:p>
        </p:txBody>
      </p:sp>
      <p:sp>
        <p:nvSpPr>
          <p:cNvPr id="46086" name="Rectangle 8"/>
          <p:cNvSpPr>
            <a:spLocks noGrp="1" noChangeArrowheads="1"/>
          </p:cNvSpPr>
          <p:nvPr>
            <p:ph type="title"/>
          </p:nvPr>
        </p:nvSpPr>
        <p:spPr>
          <a:xfrm>
            <a:off x="609600" y="838200"/>
            <a:ext cx="7848600" cy="1143000"/>
          </a:xfrm>
          <a:noFill/>
        </p:spPr>
        <p:txBody>
          <a:bodyPr/>
          <a:lstStyle/>
          <a:p>
            <a:r>
              <a:rPr lang="en-US" altLang="en-US" smtClean="0"/>
              <a:t>Unary operator * is the deference (indirection) operator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853E7DE-DB57-4E8B-8839-EAF40550E60E}" type="slidenum">
              <a:rPr lang="en-US" altLang="en-US" sz="1400"/>
              <a:pPr/>
              <a:t>44</a:t>
            </a:fld>
            <a:endParaRPr lang="en-US" altLang="en-US" sz="140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6750" y="1866900"/>
            <a:ext cx="7867650" cy="4248150"/>
          </a:xfrm>
          <a:noFill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smtClean="0">
                <a:latin typeface="Courier New" pitchFamily="49" charset="0"/>
              </a:rPr>
              <a:t> </a:t>
            </a:r>
            <a:r>
              <a:rPr lang="en-US" altLang="en-US" sz="2800" b="1" smtClean="0">
                <a:latin typeface="Courier New" pitchFamily="49" charset="0"/>
              </a:rPr>
              <a:t>int 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 x = 12;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smtClean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 int*  ptr;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 ptr = &amp;x;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 *ptr = 5;   </a:t>
            </a:r>
            <a:r>
              <a:rPr lang="en-US" altLang="en-US" sz="2400" b="1" smtClean="0">
                <a:solidFill>
                  <a:srgbClr val="CC0000"/>
                </a:solidFill>
                <a:latin typeface="Courier New" pitchFamily="49" charset="0"/>
              </a:rPr>
              <a:t>// changes the value 				// at adddress ptr to 5</a:t>
            </a:r>
            <a:endParaRPr lang="en-US" altLang="en-US" sz="28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 </a:t>
            </a:r>
            <a:r>
              <a:rPr lang="en-US" altLang="en-US" sz="2800" smtClean="0"/>
              <a:t> 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848600" cy="1143000"/>
          </a:xfrm>
          <a:noFill/>
        </p:spPr>
        <p:txBody>
          <a:bodyPr/>
          <a:lstStyle/>
          <a:p>
            <a:r>
              <a:rPr lang="en-US" altLang="en-US" smtClean="0"/>
              <a:t>Using the dereference operator</a:t>
            </a:r>
          </a:p>
        </p:txBody>
      </p:sp>
      <p:sp>
        <p:nvSpPr>
          <p:cNvPr id="47109" name="Line 4"/>
          <p:cNvSpPr>
            <a:spLocks noChangeShapeType="1"/>
          </p:cNvSpPr>
          <p:nvPr/>
        </p:nvSpPr>
        <p:spPr bwMode="auto">
          <a:xfrm flipV="1">
            <a:off x="6477000" y="2381250"/>
            <a:ext cx="590550" cy="1524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47110" name="Group 8"/>
          <p:cNvGrpSpPr>
            <a:grpSpLocks/>
          </p:cNvGrpSpPr>
          <p:nvPr/>
        </p:nvGrpSpPr>
        <p:grpSpPr bwMode="auto">
          <a:xfrm>
            <a:off x="4959350" y="2189163"/>
            <a:ext cx="2578100" cy="2117725"/>
            <a:chOff x="3124" y="1379"/>
            <a:chExt cx="1624" cy="1334"/>
          </a:xfrm>
        </p:grpSpPr>
        <p:sp>
          <p:nvSpPr>
            <p:cNvPr id="47113" name="Rectangle 5"/>
            <p:cNvSpPr>
              <a:spLocks noChangeArrowheads="1"/>
            </p:cNvSpPr>
            <p:nvPr/>
          </p:nvSpPr>
          <p:spPr bwMode="auto">
            <a:xfrm>
              <a:off x="4012" y="1379"/>
              <a:ext cx="736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47114" name="Rectangle 6"/>
            <p:cNvSpPr>
              <a:spLocks noChangeArrowheads="1"/>
            </p:cNvSpPr>
            <p:nvPr/>
          </p:nvSpPr>
          <p:spPr bwMode="auto">
            <a:xfrm>
              <a:off x="3124" y="2356"/>
              <a:ext cx="976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47115" name="Line 7"/>
            <p:cNvSpPr>
              <a:spLocks noChangeShapeType="1"/>
            </p:cNvSpPr>
            <p:nvPr/>
          </p:nvSpPr>
          <p:spPr bwMode="auto">
            <a:xfrm flipV="1">
              <a:off x="3480" y="1560"/>
              <a:ext cx="528" cy="86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7111" name="Rectangle 9"/>
          <p:cNvSpPr>
            <a:spLocks noChangeArrowheads="1"/>
          </p:cNvSpPr>
          <p:nvPr/>
        </p:nvSpPr>
        <p:spPr bwMode="auto">
          <a:xfrm>
            <a:off x="5013325" y="1828800"/>
            <a:ext cx="3425825" cy="326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000" b="1">
                <a:solidFill>
                  <a:srgbClr val="CC0000"/>
                </a:solidFill>
              </a:rPr>
              <a:t>                    2000</a:t>
            </a:r>
            <a:endParaRPr lang="en-US" altLang="en-US" sz="2000" b="1"/>
          </a:p>
          <a:p>
            <a:endParaRPr lang="en-US" altLang="en-US" sz="1400" b="1"/>
          </a:p>
          <a:p>
            <a:r>
              <a:rPr lang="en-US" altLang="en-US" sz="2000" b="1"/>
              <a:t>                    12    5</a:t>
            </a:r>
          </a:p>
          <a:p>
            <a:endParaRPr lang="en-US" altLang="en-US" sz="1000" b="1"/>
          </a:p>
          <a:p>
            <a:r>
              <a:rPr lang="en-US" altLang="en-US" sz="2000" b="1"/>
              <a:t>                     x</a:t>
            </a:r>
          </a:p>
          <a:p>
            <a:endParaRPr lang="en-US" altLang="en-US" sz="2000" b="1">
              <a:solidFill>
                <a:srgbClr val="CC0000"/>
              </a:solidFill>
            </a:endParaRPr>
          </a:p>
          <a:p>
            <a:r>
              <a:rPr lang="en-US" altLang="en-US" sz="2000" b="1">
                <a:solidFill>
                  <a:srgbClr val="CC0000"/>
                </a:solidFill>
              </a:rPr>
              <a:t>3000</a:t>
            </a:r>
            <a:endParaRPr lang="en-US" altLang="en-US" sz="2000" b="1"/>
          </a:p>
          <a:p>
            <a:endParaRPr lang="en-US" altLang="en-US" sz="1400" b="1"/>
          </a:p>
          <a:p>
            <a:r>
              <a:rPr lang="en-US" altLang="en-US" sz="2000" b="1"/>
              <a:t>   2000</a:t>
            </a:r>
          </a:p>
          <a:p>
            <a:endParaRPr lang="en-US" altLang="en-US" sz="1000" b="1"/>
          </a:p>
          <a:p>
            <a:r>
              <a:rPr lang="en-US" altLang="en-US" sz="2000" b="1"/>
              <a:t> ptr</a:t>
            </a:r>
          </a:p>
          <a:p>
            <a:r>
              <a:rPr lang="en-US" altLang="en-US" sz="2000" b="1"/>
              <a:t>           </a:t>
            </a:r>
          </a:p>
        </p:txBody>
      </p:sp>
      <p:sp>
        <p:nvSpPr>
          <p:cNvPr id="47112" name="Line 10"/>
          <p:cNvSpPr>
            <a:spLocks noChangeShapeType="1"/>
          </p:cNvSpPr>
          <p:nvPr/>
        </p:nvSpPr>
        <p:spPr bwMode="auto">
          <a:xfrm flipV="1">
            <a:off x="6496050" y="2400300"/>
            <a:ext cx="400050" cy="17145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3553010-4992-44DE-B377-EF41FB604E94}" type="slidenum">
              <a:rPr lang="en-US" altLang="en-US" sz="1400"/>
              <a:pPr/>
              <a:t>45</a:t>
            </a:fld>
            <a:endParaRPr lang="en-US" altLang="en-US" sz="1400"/>
          </a:p>
        </p:txBody>
      </p:sp>
      <p:sp>
        <p:nvSpPr>
          <p:cNvPr id="48131" name="Rectangle 2"/>
          <p:cNvSpPr>
            <a:spLocks noChangeArrowheads="1"/>
          </p:cNvSpPr>
          <p:nvPr/>
        </p:nvSpPr>
        <p:spPr bwMode="auto">
          <a:xfrm>
            <a:off x="6997700" y="3759200"/>
            <a:ext cx="1549400" cy="566738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550" y="1752600"/>
            <a:ext cx="8267700" cy="4762500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altLang="en-US" sz="2800" smtClean="0">
                <a:latin typeface="Courier New" pitchFamily="49" charset="0"/>
              </a:rPr>
              <a:t> </a:t>
            </a:r>
            <a:r>
              <a:rPr lang="en-US" altLang="en-US" sz="2800" b="1" smtClean="0">
                <a:latin typeface="Courier New" pitchFamily="49" charset="0"/>
              </a:rPr>
              <a:t>char  ch;</a:t>
            </a:r>
          </a:p>
          <a:p>
            <a:pPr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 ch =  ‘A’;</a:t>
            </a:r>
          </a:p>
          <a:p>
            <a:pPr>
              <a:buFontTx/>
              <a:buNone/>
            </a:pPr>
            <a:endParaRPr lang="en-US" altLang="en-US" sz="1400" b="1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 char*  q;</a:t>
            </a:r>
          </a:p>
          <a:p>
            <a:pPr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 q  = &amp;ch;</a:t>
            </a:r>
            <a:r>
              <a:rPr lang="en-US" altLang="en-US" sz="1800" smtClean="0"/>
              <a:t> </a:t>
            </a:r>
          </a:p>
          <a:p>
            <a:pPr>
              <a:buFontTx/>
              <a:buNone/>
            </a:pPr>
            <a:endParaRPr lang="en-US" altLang="en-US" sz="1800" smtClean="0"/>
          </a:p>
          <a:p>
            <a:pPr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 *q = ‘Z’;</a:t>
            </a:r>
          </a:p>
          <a:p>
            <a:pPr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 char*  p;</a:t>
            </a:r>
          </a:p>
          <a:p>
            <a:pPr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 p = q;   </a:t>
            </a:r>
            <a:r>
              <a:rPr lang="en-US" altLang="en-US" sz="2400" b="1" smtClean="0">
                <a:solidFill>
                  <a:srgbClr val="A50021"/>
                </a:solidFill>
                <a:latin typeface="Courier New" pitchFamily="49" charset="0"/>
              </a:rPr>
              <a:t>// the right side has value 4000</a:t>
            </a:r>
          </a:p>
          <a:p>
            <a:pPr>
              <a:buFontTx/>
              <a:buNone/>
            </a:pPr>
            <a:r>
              <a:rPr lang="en-US" altLang="en-US" sz="2400" b="1" smtClean="0">
                <a:latin typeface="Courier New" pitchFamily="49" charset="0"/>
              </a:rPr>
              <a:t>           </a:t>
            </a:r>
            <a:r>
              <a:rPr lang="en-US" altLang="en-US" sz="2400" b="1" smtClean="0">
                <a:solidFill>
                  <a:srgbClr val="A50021"/>
                </a:solidFill>
                <a:latin typeface="Courier New" pitchFamily="49" charset="0"/>
              </a:rPr>
              <a:t>// now p and q both point to ch</a:t>
            </a:r>
            <a:r>
              <a:rPr lang="en-US" altLang="en-US" sz="2800" smtClean="0"/>
              <a:t> </a:t>
            </a:r>
          </a:p>
        </p:txBody>
      </p:sp>
      <p:sp>
        <p:nvSpPr>
          <p:cNvPr id="4813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Another Example</a:t>
            </a:r>
          </a:p>
        </p:txBody>
      </p:sp>
      <p:sp>
        <p:nvSpPr>
          <p:cNvPr id="48134" name="Line 5"/>
          <p:cNvSpPr>
            <a:spLocks noChangeShapeType="1"/>
          </p:cNvSpPr>
          <p:nvPr/>
        </p:nvSpPr>
        <p:spPr bwMode="auto">
          <a:xfrm flipV="1">
            <a:off x="6477000" y="2381250"/>
            <a:ext cx="590550" cy="1524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48135" name="Group 9"/>
          <p:cNvGrpSpPr>
            <a:grpSpLocks/>
          </p:cNvGrpSpPr>
          <p:nvPr/>
        </p:nvGrpSpPr>
        <p:grpSpPr bwMode="auto">
          <a:xfrm>
            <a:off x="4959350" y="2189163"/>
            <a:ext cx="2578100" cy="2117725"/>
            <a:chOff x="3124" y="1379"/>
            <a:chExt cx="1624" cy="1334"/>
          </a:xfrm>
        </p:grpSpPr>
        <p:sp>
          <p:nvSpPr>
            <p:cNvPr id="48139" name="Rectangle 6"/>
            <p:cNvSpPr>
              <a:spLocks noChangeArrowheads="1"/>
            </p:cNvSpPr>
            <p:nvPr/>
          </p:nvSpPr>
          <p:spPr bwMode="auto">
            <a:xfrm>
              <a:off x="4012" y="1379"/>
              <a:ext cx="736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48140" name="Rectangle 7"/>
            <p:cNvSpPr>
              <a:spLocks noChangeArrowheads="1"/>
            </p:cNvSpPr>
            <p:nvPr/>
          </p:nvSpPr>
          <p:spPr bwMode="auto">
            <a:xfrm>
              <a:off x="3124" y="2356"/>
              <a:ext cx="976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48141" name="Line 8"/>
            <p:cNvSpPr>
              <a:spLocks noChangeShapeType="1"/>
            </p:cNvSpPr>
            <p:nvPr/>
          </p:nvSpPr>
          <p:spPr bwMode="auto">
            <a:xfrm flipV="1">
              <a:off x="3480" y="1560"/>
              <a:ext cx="528" cy="86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8136" name="Rectangle 10"/>
          <p:cNvSpPr>
            <a:spLocks noChangeArrowheads="1"/>
          </p:cNvSpPr>
          <p:nvPr/>
        </p:nvSpPr>
        <p:spPr bwMode="auto">
          <a:xfrm>
            <a:off x="4994275" y="1771650"/>
            <a:ext cx="3425825" cy="326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000" b="1">
                <a:solidFill>
                  <a:srgbClr val="CC0000"/>
                </a:solidFill>
              </a:rPr>
              <a:t>                    4000</a:t>
            </a:r>
            <a:endParaRPr lang="en-US" altLang="en-US" sz="2000" b="1"/>
          </a:p>
          <a:p>
            <a:endParaRPr lang="en-US" altLang="en-US" sz="1400" b="1"/>
          </a:p>
          <a:p>
            <a:r>
              <a:rPr lang="en-US" altLang="en-US" sz="2000" b="1"/>
              <a:t>                     A     Z</a:t>
            </a:r>
          </a:p>
          <a:p>
            <a:endParaRPr lang="en-US" altLang="en-US" sz="1000" b="1"/>
          </a:p>
          <a:p>
            <a:r>
              <a:rPr lang="en-US" altLang="en-US" sz="2000" b="1"/>
              <a:t>                     ch</a:t>
            </a:r>
          </a:p>
          <a:p>
            <a:endParaRPr lang="en-US" altLang="en-US" sz="2000" b="1">
              <a:solidFill>
                <a:srgbClr val="CC0000"/>
              </a:solidFill>
            </a:endParaRPr>
          </a:p>
          <a:p>
            <a:r>
              <a:rPr lang="en-US" altLang="en-US" sz="2000" b="1">
                <a:solidFill>
                  <a:srgbClr val="CC0000"/>
                </a:solidFill>
              </a:rPr>
              <a:t>5000                    6000</a:t>
            </a:r>
            <a:endParaRPr lang="en-US" altLang="en-US" sz="2000" b="1"/>
          </a:p>
          <a:p>
            <a:endParaRPr lang="en-US" altLang="en-US" sz="1400" b="1"/>
          </a:p>
          <a:p>
            <a:r>
              <a:rPr lang="en-US" altLang="en-US" sz="2000" b="1"/>
              <a:t>   4000                    4000</a:t>
            </a:r>
          </a:p>
          <a:p>
            <a:endParaRPr lang="en-US" altLang="en-US" sz="1000" b="1"/>
          </a:p>
          <a:p>
            <a:r>
              <a:rPr lang="en-US" altLang="en-US" sz="2000" b="1"/>
              <a:t>  q                        p</a:t>
            </a:r>
          </a:p>
          <a:p>
            <a:r>
              <a:rPr lang="en-US" altLang="en-US" sz="2000" b="1"/>
              <a:t>           </a:t>
            </a:r>
          </a:p>
        </p:txBody>
      </p:sp>
      <p:sp>
        <p:nvSpPr>
          <p:cNvPr id="48137" name="Line 11"/>
          <p:cNvSpPr>
            <a:spLocks noChangeShapeType="1"/>
          </p:cNvSpPr>
          <p:nvPr/>
        </p:nvSpPr>
        <p:spPr bwMode="auto">
          <a:xfrm flipV="1">
            <a:off x="6419850" y="2419350"/>
            <a:ext cx="514350" cy="17145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38" name="Line 12"/>
          <p:cNvSpPr>
            <a:spLocks noChangeShapeType="1"/>
          </p:cNvSpPr>
          <p:nvPr/>
        </p:nvSpPr>
        <p:spPr bwMode="auto">
          <a:xfrm flipH="1" flipV="1">
            <a:off x="7524750" y="2514600"/>
            <a:ext cx="800100" cy="14097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EAAAFE8-7FD6-4DDF-9FEE-38FC42143380}" type="slidenum">
              <a:rPr lang="en-US" altLang="en-US" sz="1400"/>
              <a:pPr/>
              <a:t>46</a:t>
            </a:fld>
            <a:endParaRPr lang="en-US" altLang="en-US" sz="1400"/>
          </a:p>
        </p:txBody>
      </p:sp>
      <p:sp>
        <p:nvSpPr>
          <p:cNvPr id="49155" name="Oval 2"/>
          <p:cNvSpPr>
            <a:spLocks noChangeArrowheads="1"/>
          </p:cNvSpPr>
          <p:nvPr/>
        </p:nvSpPr>
        <p:spPr bwMode="auto">
          <a:xfrm>
            <a:off x="5129213" y="6102350"/>
            <a:ext cx="1341437" cy="663575"/>
          </a:xfrm>
          <a:prstGeom prst="ellipse">
            <a:avLst/>
          </a:prstGeom>
          <a:solidFill>
            <a:schemeClr val="bg2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49156" name="Rectangle 3"/>
          <p:cNvSpPr>
            <a:spLocks noChangeArrowheads="1"/>
          </p:cNvSpPr>
          <p:nvPr/>
        </p:nvSpPr>
        <p:spPr bwMode="auto">
          <a:xfrm>
            <a:off x="763588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algn="ctr"/>
            <a:r>
              <a:rPr lang="en-US" altLang="en-US" sz="3600"/>
              <a:t>C++  Data Types</a:t>
            </a:r>
          </a:p>
        </p:txBody>
      </p:sp>
      <p:sp>
        <p:nvSpPr>
          <p:cNvPr id="49157" name="Line 4"/>
          <p:cNvSpPr>
            <a:spLocks noChangeShapeType="1"/>
          </p:cNvSpPr>
          <p:nvPr/>
        </p:nvSpPr>
        <p:spPr bwMode="auto">
          <a:xfrm flipH="1">
            <a:off x="2363788" y="1524000"/>
            <a:ext cx="1065212" cy="12954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58" name="Line 5"/>
          <p:cNvSpPr>
            <a:spLocks noChangeShapeType="1"/>
          </p:cNvSpPr>
          <p:nvPr/>
        </p:nvSpPr>
        <p:spPr bwMode="auto">
          <a:xfrm>
            <a:off x="4419600" y="1447800"/>
            <a:ext cx="1601788" cy="39624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59" name="Line 6"/>
          <p:cNvSpPr>
            <a:spLocks noChangeShapeType="1"/>
          </p:cNvSpPr>
          <p:nvPr/>
        </p:nvSpPr>
        <p:spPr bwMode="auto">
          <a:xfrm>
            <a:off x="5410200" y="1371600"/>
            <a:ext cx="1951038" cy="20574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60" name="Rectangle 7"/>
          <p:cNvSpPr>
            <a:spLocks noChangeArrowheads="1"/>
          </p:cNvSpPr>
          <p:nvPr/>
        </p:nvSpPr>
        <p:spPr bwMode="auto">
          <a:xfrm>
            <a:off x="6811963" y="3336925"/>
            <a:ext cx="1725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>
                <a:solidFill>
                  <a:srgbClr val="CC0000"/>
                </a:solidFill>
              </a:rPr>
              <a:t>Structured</a:t>
            </a:r>
          </a:p>
        </p:txBody>
      </p:sp>
      <p:sp>
        <p:nvSpPr>
          <p:cNvPr id="49161" name="Rectangle 8"/>
          <p:cNvSpPr>
            <a:spLocks noChangeArrowheads="1"/>
          </p:cNvSpPr>
          <p:nvPr/>
        </p:nvSpPr>
        <p:spPr bwMode="auto">
          <a:xfrm>
            <a:off x="5670550" y="4068763"/>
            <a:ext cx="3473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/>
              <a:t>array   struct   union   class</a:t>
            </a:r>
          </a:p>
        </p:txBody>
      </p:sp>
      <p:sp>
        <p:nvSpPr>
          <p:cNvPr id="49162" name="Line 9"/>
          <p:cNvSpPr>
            <a:spLocks noChangeShapeType="1"/>
          </p:cNvSpPr>
          <p:nvPr/>
        </p:nvSpPr>
        <p:spPr bwMode="auto">
          <a:xfrm>
            <a:off x="7894638" y="3733800"/>
            <a:ext cx="685800" cy="3048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63" name="Line 10"/>
          <p:cNvSpPr>
            <a:spLocks noChangeShapeType="1"/>
          </p:cNvSpPr>
          <p:nvPr/>
        </p:nvSpPr>
        <p:spPr bwMode="auto">
          <a:xfrm>
            <a:off x="7666038" y="3733800"/>
            <a:ext cx="152400" cy="3048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64" name="Line 11"/>
          <p:cNvSpPr>
            <a:spLocks noChangeShapeType="1"/>
          </p:cNvSpPr>
          <p:nvPr/>
        </p:nvSpPr>
        <p:spPr bwMode="auto">
          <a:xfrm flipH="1">
            <a:off x="6980238" y="3733800"/>
            <a:ext cx="381000" cy="3810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65" name="Line 12"/>
          <p:cNvSpPr>
            <a:spLocks noChangeShapeType="1"/>
          </p:cNvSpPr>
          <p:nvPr/>
        </p:nvSpPr>
        <p:spPr bwMode="auto">
          <a:xfrm flipH="1">
            <a:off x="6218238" y="3733800"/>
            <a:ext cx="685800" cy="3048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49166" name="Group 17"/>
          <p:cNvGrpSpPr>
            <a:grpSpLocks/>
          </p:cNvGrpSpPr>
          <p:nvPr/>
        </p:nvGrpSpPr>
        <p:grpSpPr bwMode="auto">
          <a:xfrm>
            <a:off x="5319713" y="5394325"/>
            <a:ext cx="2471737" cy="1281113"/>
            <a:chOff x="3351" y="3398"/>
            <a:chExt cx="1557" cy="807"/>
          </a:xfrm>
        </p:grpSpPr>
        <p:sp>
          <p:nvSpPr>
            <p:cNvPr id="49182" name="Rectangle 13"/>
            <p:cNvSpPr>
              <a:spLocks noChangeArrowheads="1"/>
            </p:cNvSpPr>
            <p:nvPr/>
          </p:nvSpPr>
          <p:spPr bwMode="auto">
            <a:xfrm>
              <a:off x="3591" y="3398"/>
              <a:ext cx="9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b="1">
                  <a:solidFill>
                    <a:srgbClr val="CC0000"/>
                  </a:solidFill>
                </a:rPr>
                <a:t> Address</a:t>
              </a:r>
            </a:p>
          </p:txBody>
        </p:sp>
        <p:sp>
          <p:nvSpPr>
            <p:cNvPr id="49183" name="Line 14"/>
            <p:cNvSpPr>
              <a:spLocks noChangeShapeType="1"/>
            </p:cNvSpPr>
            <p:nvPr/>
          </p:nvSpPr>
          <p:spPr bwMode="auto">
            <a:xfrm flipH="1">
              <a:off x="3553" y="3648"/>
              <a:ext cx="288" cy="33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184" name="Line 15"/>
            <p:cNvSpPr>
              <a:spLocks noChangeShapeType="1"/>
            </p:cNvSpPr>
            <p:nvPr/>
          </p:nvSpPr>
          <p:spPr bwMode="auto">
            <a:xfrm>
              <a:off x="4177" y="3648"/>
              <a:ext cx="336" cy="288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185" name="Rectangle 16"/>
            <p:cNvSpPr>
              <a:spLocks noChangeArrowheads="1"/>
            </p:cNvSpPr>
            <p:nvPr/>
          </p:nvSpPr>
          <p:spPr bwMode="auto">
            <a:xfrm>
              <a:off x="3351" y="3955"/>
              <a:ext cx="155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 b="1">
                  <a:solidFill>
                    <a:srgbClr val="008080"/>
                  </a:solidFill>
                </a:rPr>
                <a:t>pointer </a:t>
              </a:r>
              <a:r>
                <a:rPr lang="en-US" altLang="en-US" sz="2000" b="1"/>
                <a:t>   reference</a:t>
              </a:r>
            </a:p>
          </p:txBody>
        </p:sp>
      </p:grpSp>
      <p:sp>
        <p:nvSpPr>
          <p:cNvPr id="49167" name="Rectangle 18"/>
          <p:cNvSpPr>
            <a:spLocks noChangeArrowheads="1"/>
          </p:cNvSpPr>
          <p:nvPr/>
        </p:nvSpPr>
        <p:spPr bwMode="auto">
          <a:xfrm>
            <a:off x="1738313" y="2727325"/>
            <a:ext cx="1184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>
                <a:solidFill>
                  <a:srgbClr val="CC0000"/>
                </a:solidFill>
              </a:rPr>
              <a:t>Simple</a:t>
            </a:r>
          </a:p>
        </p:txBody>
      </p:sp>
      <p:sp>
        <p:nvSpPr>
          <p:cNvPr id="49168" name="Line 19"/>
          <p:cNvSpPr>
            <a:spLocks noChangeShapeType="1"/>
          </p:cNvSpPr>
          <p:nvPr/>
        </p:nvSpPr>
        <p:spPr bwMode="auto">
          <a:xfrm flipH="1">
            <a:off x="1220788" y="3124200"/>
            <a:ext cx="762000" cy="6858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69" name="Line 20"/>
          <p:cNvSpPr>
            <a:spLocks noChangeShapeType="1"/>
          </p:cNvSpPr>
          <p:nvPr/>
        </p:nvSpPr>
        <p:spPr bwMode="auto">
          <a:xfrm>
            <a:off x="2592388" y="3124200"/>
            <a:ext cx="1447800" cy="6858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70" name="Rectangle 21"/>
          <p:cNvSpPr>
            <a:spLocks noChangeArrowheads="1"/>
          </p:cNvSpPr>
          <p:nvPr/>
        </p:nvSpPr>
        <p:spPr bwMode="auto">
          <a:xfrm>
            <a:off x="671513" y="3763963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>
                <a:solidFill>
                  <a:srgbClr val="A50021"/>
                </a:solidFill>
              </a:rPr>
              <a:t> Integral</a:t>
            </a:r>
          </a:p>
        </p:txBody>
      </p:sp>
      <p:sp>
        <p:nvSpPr>
          <p:cNvPr id="49171" name="Rectangle 22"/>
          <p:cNvSpPr>
            <a:spLocks noChangeArrowheads="1"/>
          </p:cNvSpPr>
          <p:nvPr/>
        </p:nvSpPr>
        <p:spPr bwMode="auto">
          <a:xfrm>
            <a:off x="3719513" y="3763963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>
                <a:solidFill>
                  <a:srgbClr val="A50021"/>
                </a:solidFill>
              </a:rPr>
              <a:t>Floating</a:t>
            </a:r>
          </a:p>
        </p:txBody>
      </p:sp>
      <p:sp>
        <p:nvSpPr>
          <p:cNvPr id="49172" name="Rectangle 23"/>
          <p:cNvSpPr>
            <a:spLocks noChangeArrowheads="1"/>
          </p:cNvSpPr>
          <p:nvPr/>
        </p:nvSpPr>
        <p:spPr bwMode="auto">
          <a:xfrm>
            <a:off x="1588" y="4678363"/>
            <a:ext cx="3514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/>
              <a:t>char  short   int  long  enum</a:t>
            </a:r>
          </a:p>
        </p:txBody>
      </p:sp>
      <p:sp>
        <p:nvSpPr>
          <p:cNvPr id="49173" name="Line 24"/>
          <p:cNvSpPr>
            <a:spLocks noChangeShapeType="1"/>
          </p:cNvSpPr>
          <p:nvPr/>
        </p:nvSpPr>
        <p:spPr bwMode="auto">
          <a:xfrm flipH="1">
            <a:off x="611188" y="4114800"/>
            <a:ext cx="381000" cy="6096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74" name="Line 25"/>
          <p:cNvSpPr>
            <a:spLocks noChangeShapeType="1"/>
          </p:cNvSpPr>
          <p:nvPr/>
        </p:nvSpPr>
        <p:spPr bwMode="auto">
          <a:xfrm flipH="1">
            <a:off x="1068388" y="4114800"/>
            <a:ext cx="76200" cy="6096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75" name="Line 26"/>
          <p:cNvSpPr>
            <a:spLocks noChangeShapeType="1"/>
          </p:cNvSpPr>
          <p:nvPr/>
        </p:nvSpPr>
        <p:spPr bwMode="auto">
          <a:xfrm>
            <a:off x="1373188" y="4114800"/>
            <a:ext cx="304800" cy="6096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76" name="Line 27"/>
          <p:cNvSpPr>
            <a:spLocks noChangeShapeType="1"/>
          </p:cNvSpPr>
          <p:nvPr/>
        </p:nvSpPr>
        <p:spPr bwMode="auto">
          <a:xfrm>
            <a:off x="1601788" y="4114800"/>
            <a:ext cx="685800" cy="6096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77" name="Rectangle 28"/>
          <p:cNvSpPr>
            <a:spLocks noChangeArrowheads="1"/>
          </p:cNvSpPr>
          <p:nvPr/>
        </p:nvSpPr>
        <p:spPr bwMode="auto">
          <a:xfrm>
            <a:off x="2271713" y="5592763"/>
            <a:ext cx="3344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/>
              <a:t>float  double   long double</a:t>
            </a:r>
          </a:p>
        </p:txBody>
      </p:sp>
      <p:sp>
        <p:nvSpPr>
          <p:cNvPr id="49178" name="Line 29"/>
          <p:cNvSpPr>
            <a:spLocks noChangeShapeType="1"/>
          </p:cNvSpPr>
          <p:nvPr/>
        </p:nvSpPr>
        <p:spPr bwMode="auto">
          <a:xfrm flipH="1">
            <a:off x="2820988" y="4114800"/>
            <a:ext cx="1524000" cy="15240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79" name="Line 30"/>
          <p:cNvSpPr>
            <a:spLocks noChangeShapeType="1"/>
          </p:cNvSpPr>
          <p:nvPr/>
        </p:nvSpPr>
        <p:spPr bwMode="auto">
          <a:xfrm>
            <a:off x="4497388" y="4114800"/>
            <a:ext cx="152400" cy="15240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80" name="Line 31"/>
          <p:cNvSpPr>
            <a:spLocks noChangeShapeType="1"/>
          </p:cNvSpPr>
          <p:nvPr/>
        </p:nvSpPr>
        <p:spPr bwMode="auto">
          <a:xfrm flipH="1">
            <a:off x="3506788" y="4114800"/>
            <a:ext cx="914400" cy="15240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81" name="Line 32"/>
          <p:cNvSpPr>
            <a:spLocks noChangeShapeType="1"/>
          </p:cNvSpPr>
          <p:nvPr/>
        </p:nvSpPr>
        <p:spPr bwMode="auto">
          <a:xfrm>
            <a:off x="1754188" y="4114800"/>
            <a:ext cx="1219200" cy="5334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EA1EDD3-A367-4FD9-92AA-E65C92C5ECCB}" type="slidenum">
              <a:rPr lang="en-US" altLang="en-US" sz="1400"/>
              <a:pPr/>
              <a:t>47</a:t>
            </a:fld>
            <a:endParaRPr lang="en-US" altLang="en-US" sz="1400"/>
          </a:p>
        </p:txBody>
      </p:sp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901700" y="5359400"/>
            <a:ext cx="7188200" cy="130175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495300"/>
            <a:ext cx="7848600" cy="1028700"/>
          </a:xfrm>
          <a:noFill/>
        </p:spPr>
        <p:txBody>
          <a:bodyPr/>
          <a:lstStyle/>
          <a:p>
            <a:r>
              <a:rPr lang="en-US" altLang="en-US" sz="3200" smtClean="0"/>
              <a:t>The  </a:t>
            </a:r>
            <a:r>
              <a:rPr lang="en-US" altLang="en-US" sz="3200" smtClean="0">
                <a:latin typeface="Courier New" pitchFamily="49" charset="0"/>
              </a:rPr>
              <a:t>NULL </a:t>
            </a:r>
            <a:r>
              <a:rPr lang="en-US" altLang="en-US" sz="3200" smtClean="0"/>
              <a:t>Pointer</a:t>
            </a:r>
          </a:p>
        </p:txBody>
      </p:sp>
      <p:sp>
        <p:nvSpPr>
          <p:cNvPr id="5018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1695450"/>
            <a:ext cx="7867650" cy="4972050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altLang="en-US" sz="2800" b="1" smtClean="0"/>
              <a:t>There is a pointer constant 0 called the “null pointer” denoted by NULL in cstddef.</a:t>
            </a:r>
            <a:endParaRPr lang="en-US" altLang="en-US" sz="1200" b="1" smtClean="0"/>
          </a:p>
          <a:p>
            <a:pPr>
              <a:buFontTx/>
              <a:buNone/>
            </a:pPr>
            <a:r>
              <a:rPr lang="en-US" altLang="en-US" sz="2800" b="1" smtClean="0"/>
              <a:t>But NULL is not memory address 0.</a:t>
            </a:r>
          </a:p>
          <a:p>
            <a:pPr>
              <a:buFontTx/>
              <a:buNone/>
            </a:pPr>
            <a:endParaRPr lang="en-US" altLang="en-US" sz="1200" b="1" smtClean="0"/>
          </a:p>
          <a:p>
            <a:pPr>
              <a:buFontTx/>
              <a:buNone/>
            </a:pPr>
            <a:r>
              <a:rPr lang="en-US" altLang="en-US" sz="2400" b="1" smtClean="0"/>
              <a:t>NOTE:  It is an error to dereference a pointer whose value is NULL.  Such an error may cause your program to crash, or behave erratically.   It is the programmer’s job to check for this.</a:t>
            </a:r>
            <a:endParaRPr lang="en-US" altLang="en-US" sz="140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2400" b="1" smtClean="0">
                <a:latin typeface="Courier New" pitchFamily="49" charset="0"/>
              </a:rPr>
              <a:t>	  while (ptr != NULL) </a:t>
            </a:r>
          </a:p>
          <a:p>
            <a:pPr>
              <a:buFontTx/>
              <a:buNone/>
            </a:pPr>
            <a:r>
              <a:rPr lang="en-US" altLang="en-US" sz="2400" b="1" smtClean="0">
                <a:latin typeface="Courier New" pitchFamily="49" charset="0"/>
              </a:rPr>
              <a:t>   {</a:t>
            </a:r>
          </a:p>
          <a:p>
            <a:pPr>
              <a:buFontTx/>
              <a:buNone/>
            </a:pPr>
            <a:r>
              <a:rPr lang="en-US" altLang="en-US" sz="2400" b="1" smtClean="0">
                <a:latin typeface="Courier New" pitchFamily="49" charset="0"/>
              </a:rPr>
              <a:t>     	. . .</a:t>
            </a:r>
            <a:r>
              <a:rPr lang="en-US" altLang="en-US" sz="2400" b="1" smtClean="0"/>
              <a:t> 	        </a:t>
            </a:r>
            <a:r>
              <a:rPr lang="en-US" altLang="en-US" sz="2400" b="1" i="1" smtClean="0">
                <a:solidFill>
                  <a:srgbClr val="A50021"/>
                </a:solidFill>
              </a:rPr>
              <a:t>// ok to use *ptr here</a:t>
            </a:r>
            <a:endParaRPr lang="en-US" altLang="en-US" sz="2400" b="1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2400" b="1" smtClean="0">
                <a:latin typeface="Courier New" pitchFamily="49" charset="0"/>
              </a:rPr>
              <a:t>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3635FF6-1C6D-4C2F-A535-B8497D4958C8}" type="slidenum">
              <a:rPr lang="en-US" altLang="en-US" sz="1400"/>
              <a:pPr/>
              <a:t>48</a:t>
            </a:fld>
            <a:endParaRPr lang="en-US" altLang="en-US" sz="140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Allocation of memory</a:t>
            </a:r>
          </a:p>
        </p:txBody>
      </p:sp>
      <p:sp>
        <p:nvSpPr>
          <p:cNvPr id="51204" name="Rectangle 3"/>
          <p:cNvSpPr>
            <a:spLocks noChangeArrowheads="1"/>
          </p:cNvSpPr>
          <p:nvPr/>
        </p:nvSpPr>
        <p:spPr bwMode="auto">
          <a:xfrm>
            <a:off x="615950" y="1987550"/>
            <a:ext cx="3568700" cy="4178300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1205" name="Rectangle 4"/>
          <p:cNvSpPr>
            <a:spLocks noChangeArrowheads="1"/>
          </p:cNvSpPr>
          <p:nvPr/>
        </p:nvSpPr>
        <p:spPr bwMode="auto">
          <a:xfrm>
            <a:off x="4883150" y="1987550"/>
            <a:ext cx="3568700" cy="4178300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1206" name="Rectangle 5"/>
          <p:cNvSpPr>
            <a:spLocks noChangeArrowheads="1"/>
          </p:cNvSpPr>
          <p:nvPr/>
        </p:nvSpPr>
        <p:spPr bwMode="auto">
          <a:xfrm>
            <a:off x="822325" y="2163763"/>
            <a:ext cx="3140075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/>
              <a:t>        </a:t>
            </a:r>
            <a:r>
              <a:rPr lang="en-US" altLang="en-US" b="1">
                <a:solidFill>
                  <a:srgbClr val="990066"/>
                </a:solidFill>
              </a:rPr>
              <a:t>STATIC</a:t>
            </a:r>
          </a:p>
          <a:p>
            <a:r>
              <a:rPr lang="en-US" altLang="en-US" b="1">
                <a:solidFill>
                  <a:srgbClr val="990066"/>
                </a:solidFill>
              </a:rPr>
              <a:t>       ALLOCATION</a:t>
            </a:r>
            <a:endParaRPr lang="en-US" altLang="en-US" sz="2000" b="1">
              <a:solidFill>
                <a:srgbClr val="990066"/>
              </a:solidFill>
            </a:endParaRPr>
          </a:p>
          <a:p>
            <a:endParaRPr lang="en-US" altLang="en-US" sz="1800" b="1"/>
          </a:p>
          <a:p>
            <a:r>
              <a:rPr lang="en-US" altLang="en-US" sz="2800" b="1"/>
              <a:t>Static allocation is the allocation of memory space at </a:t>
            </a:r>
            <a:r>
              <a:rPr lang="en-US" altLang="en-US" sz="2800" b="1">
                <a:solidFill>
                  <a:srgbClr val="990066"/>
                </a:solidFill>
              </a:rPr>
              <a:t>compile time</a:t>
            </a:r>
            <a:r>
              <a:rPr lang="en-US" altLang="en-US" sz="2800" b="1"/>
              <a:t>.</a:t>
            </a:r>
            <a:endParaRPr lang="en-US" altLang="en-US" sz="2000" b="1"/>
          </a:p>
          <a:p>
            <a:endParaRPr lang="en-US" altLang="en-US" sz="2000" b="1"/>
          </a:p>
        </p:txBody>
      </p:sp>
      <p:sp>
        <p:nvSpPr>
          <p:cNvPr id="51207" name="Rectangle 6"/>
          <p:cNvSpPr>
            <a:spLocks noChangeArrowheads="1"/>
          </p:cNvSpPr>
          <p:nvPr/>
        </p:nvSpPr>
        <p:spPr bwMode="auto">
          <a:xfrm>
            <a:off x="5089525" y="2163763"/>
            <a:ext cx="3335338" cy="396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/>
              <a:t>     </a:t>
            </a:r>
            <a:r>
              <a:rPr lang="en-US" altLang="en-US" b="1">
                <a:solidFill>
                  <a:srgbClr val="008080"/>
                </a:solidFill>
              </a:rPr>
              <a:t>DYNAMIC  </a:t>
            </a:r>
          </a:p>
          <a:p>
            <a:r>
              <a:rPr lang="en-US" altLang="en-US" b="1">
                <a:solidFill>
                  <a:srgbClr val="008080"/>
                </a:solidFill>
              </a:rPr>
              <a:t>     ALLOCATION</a:t>
            </a:r>
            <a:endParaRPr lang="en-US" altLang="en-US" b="1"/>
          </a:p>
          <a:p>
            <a:endParaRPr lang="en-US" altLang="en-US" sz="1800" b="1"/>
          </a:p>
          <a:p>
            <a:r>
              <a:rPr lang="en-US" altLang="en-US" sz="2800" b="1"/>
              <a:t>Dynamic allocation is the allocation of memory space at </a:t>
            </a:r>
            <a:r>
              <a:rPr lang="en-US" altLang="en-US" sz="2800" b="1">
                <a:solidFill>
                  <a:srgbClr val="008080"/>
                </a:solidFill>
              </a:rPr>
              <a:t>run time</a:t>
            </a:r>
            <a:r>
              <a:rPr lang="en-US" altLang="en-US" sz="2800" b="1"/>
              <a:t> by using operator </a:t>
            </a:r>
            <a:r>
              <a:rPr lang="en-US" altLang="en-US" sz="2800" b="1">
                <a:solidFill>
                  <a:srgbClr val="008080"/>
                </a:solidFill>
              </a:rPr>
              <a:t>new</a:t>
            </a:r>
            <a:r>
              <a:rPr lang="en-US" altLang="en-US" sz="2800" b="1"/>
              <a:t>.</a:t>
            </a:r>
            <a:endParaRPr lang="en-US" altLang="en-US" sz="2000" b="1"/>
          </a:p>
          <a:p>
            <a:endParaRPr lang="en-US" altLang="en-US" sz="2000" b="1"/>
          </a:p>
        </p:txBody>
      </p:sp>
      <p:grpSp>
        <p:nvGrpSpPr>
          <p:cNvPr id="51208" name="Group 9"/>
          <p:cNvGrpSpPr>
            <a:grpSpLocks/>
          </p:cNvGrpSpPr>
          <p:nvPr/>
        </p:nvGrpSpPr>
        <p:grpSpPr bwMode="auto">
          <a:xfrm>
            <a:off x="609600" y="3017838"/>
            <a:ext cx="7848600" cy="0"/>
            <a:chOff x="384" y="1901"/>
            <a:chExt cx="4944" cy="0"/>
          </a:xfrm>
        </p:grpSpPr>
        <p:sp>
          <p:nvSpPr>
            <p:cNvPr id="51209" name="Line 7"/>
            <p:cNvSpPr>
              <a:spLocks noChangeShapeType="1"/>
            </p:cNvSpPr>
            <p:nvPr/>
          </p:nvSpPr>
          <p:spPr bwMode="auto">
            <a:xfrm>
              <a:off x="384" y="1901"/>
              <a:ext cx="225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210" name="Line 8"/>
            <p:cNvSpPr>
              <a:spLocks noChangeShapeType="1"/>
            </p:cNvSpPr>
            <p:nvPr/>
          </p:nvSpPr>
          <p:spPr bwMode="auto">
            <a:xfrm>
              <a:off x="3072" y="1901"/>
              <a:ext cx="225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6E13760-E68D-4779-B9FF-6518FD1E3A43}" type="slidenum">
              <a:rPr lang="en-US" altLang="en-US" sz="1400"/>
              <a:pPr/>
              <a:t>49</a:t>
            </a:fld>
            <a:endParaRPr lang="en-US" altLang="en-US" sz="140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3 Kinds of Program Data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33550"/>
            <a:ext cx="7848600" cy="4724400"/>
          </a:xfrm>
          <a:noFill/>
        </p:spPr>
        <p:txBody>
          <a:bodyPr/>
          <a:lstStyle/>
          <a:p>
            <a:r>
              <a:rPr lang="en-US" altLang="en-US" sz="2400" b="1" dirty="0" smtClean="0">
                <a:solidFill>
                  <a:srgbClr val="A50021"/>
                </a:solidFill>
              </a:rPr>
              <a:t>STATIC DATA</a:t>
            </a:r>
            <a:r>
              <a:rPr lang="en-US" altLang="en-US" sz="2400" b="1" dirty="0" smtClean="0"/>
              <a:t>:  memory allocation exists throughout execution of program. </a:t>
            </a:r>
          </a:p>
          <a:p>
            <a:pPr>
              <a:buFontTx/>
              <a:buNone/>
            </a:pPr>
            <a:r>
              <a:rPr lang="en-US" altLang="en-US" sz="2000" b="1" dirty="0" smtClean="0">
                <a:latin typeface="Courier New" pitchFamily="49" charset="0"/>
              </a:rPr>
              <a:t>	static long </a:t>
            </a:r>
            <a:r>
              <a:rPr lang="en-US" altLang="en-US" sz="2000" b="1" dirty="0" err="1" smtClean="0">
                <a:latin typeface="Courier New" pitchFamily="49" charset="0"/>
              </a:rPr>
              <a:t>SeedValue</a:t>
            </a:r>
            <a:r>
              <a:rPr lang="en-US" altLang="en-US" sz="2000" b="1" dirty="0" smtClean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900" dirty="0" smtClean="0"/>
              <a:t> </a:t>
            </a:r>
          </a:p>
          <a:p>
            <a:r>
              <a:rPr lang="en-US" altLang="en-US" sz="2400" b="1" dirty="0" smtClean="0">
                <a:solidFill>
                  <a:srgbClr val="A50021"/>
                </a:solidFill>
              </a:rPr>
              <a:t>AUTOMATIC DATA</a:t>
            </a:r>
            <a:r>
              <a:rPr lang="en-US" altLang="en-US" sz="2400" b="1" dirty="0" smtClean="0"/>
              <a:t>: automatically created at function entry, resides in activation frame of the function</a:t>
            </a:r>
            <a:r>
              <a:rPr lang="en-US" altLang="en-US" sz="2800" dirty="0" smtClean="0"/>
              <a:t>, </a:t>
            </a:r>
            <a:r>
              <a:rPr lang="en-US" altLang="en-US" sz="2400" b="1" dirty="0" smtClean="0"/>
              <a:t>and is destroyed when returning from function.</a:t>
            </a:r>
          </a:p>
          <a:p>
            <a:pPr>
              <a:buFontTx/>
              <a:buNone/>
            </a:pPr>
            <a:endParaRPr lang="en-US" altLang="en-US" sz="900" b="1" dirty="0" smtClean="0"/>
          </a:p>
          <a:p>
            <a:r>
              <a:rPr lang="en-US" altLang="en-US" sz="2400" b="1" dirty="0" smtClean="0">
                <a:solidFill>
                  <a:srgbClr val="A50021"/>
                </a:solidFill>
              </a:rPr>
              <a:t>DYNAMIC DATA</a:t>
            </a:r>
            <a:r>
              <a:rPr lang="en-US" altLang="en-US" sz="2400" b="1" dirty="0" smtClean="0"/>
              <a:t>:  explicitly allocated and deallocated during program execution by C++ instructions written by programmer using unary operators </a:t>
            </a:r>
            <a:r>
              <a:rPr lang="en-US" altLang="en-US" sz="2400" b="1" dirty="0" smtClean="0">
                <a:latin typeface="Courier New" pitchFamily="49" charset="0"/>
              </a:rPr>
              <a:t>new</a:t>
            </a:r>
            <a:r>
              <a:rPr lang="en-US" altLang="en-US" sz="2400" b="1" dirty="0" smtClean="0"/>
              <a:t> and </a:t>
            </a:r>
            <a:r>
              <a:rPr lang="en-US" altLang="en-US" sz="2400" b="1" dirty="0" smtClean="0">
                <a:latin typeface="Courier New" pitchFamily="49" charset="0"/>
              </a:rPr>
              <a:t>delete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1219200"/>
          </a:xfrm>
          <a:noFill/>
        </p:spPr>
        <p:txBody>
          <a:bodyPr/>
          <a:lstStyle/>
          <a:p>
            <a:r>
              <a:rPr lang="en-US" altLang="en-US" smtClean="0"/>
              <a:t>Stack ADT Operations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790700"/>
            <a:ext cx="8439150" cy="4476750"/>
          </a:xfrm>
          <a:noFill/>
        </p:spPr>
        <p:txBody>
          <a:bodyPr/>
          <a:lstStyle/>
          <a:p>
            <a:pPr>
              <a:lnSpc>
                <a:spcPct val="90000"/>
              </a:lnSpc>
              <a:buClr>
                <a:schemeClr val="folHlink"/>
              </a:buClr>
            </a:pPr>
            <a:r>
              <a:rPr lang="en-US" altLang="en-US" sz="2400" b="1" dirty="0" err="1" smtClean="0">
                <a:solidFill>
                  <a:srgbClr val="990066"/>
                </a:solidFill>
              </a:rPr>
              <a:t>MakeEmpty</a:t>
            </a:r>
            <a:r>
              <a:rPr lang="en-US" altLang="en-US" sz="2400" b="1" dirty="0" smtClean="0"/>
              <a:t> -- Sets stack to an empty state.</a:t>
            </a:r>
            <a:r>
              <a:rPr lang="en-US" altLang="en-US" sz="1000" dirty="0" smtClean="0"/>
              <a:t>	 			 		</a:t>
            </a:r>
            <a:endParaRPr lang="en-US" altLang="en-US" dirty="0" smtClean="0"/>
          </a:p>
          <a:p>
            <a:pPr>
              <a:lnSpc>
                <a:spcPct val="90000"/>
              </a:lnSpc>
              <a:buClr>
                <a:schemeClr val="folHlink"/>
              </a:buClr>
            </a:pPr>
            <a:r>
              <a:rPr lang="en-US" altLang="en-US" sz="2400" b="1" dirty="0" err="1" smtClean="0">
                <a:solidFill>
                  <a:srgbClr val="990066"/>
                </a:solidFill>
              </a:rPr>
              <a:t>IsEmpty</a:t>
            </a:r>
            <a:r>
              <a:rPr lang="en-US" altLang="en-US" sz="2400" b="1" dirty="0" smtClean="0"/>
              <a:t> -- Determines whether the stack is currently empty.</a:t>
            </a:r>
            <a:r>
              <a:rPr lang="en-US" altLang="en-US" dirty="0" smtClean="0"/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000" dirty="0" smtClean="0"/>
              <a:t>				 </a:t>
            </a:r>
            <a:endParaRPr lang="en-US" altLang="en-US" dirty="0" smtClean="0"/>
          </a:p>
          <a:p>
            <a:pPr>
              <a:lnSpc>
                <a:spcPct val="90000"/>
              </a:lnSpc>
              <a:buClr>
                <a:schemeClr val="folHlink"/>
              </a:buClr>
            </a:pPr>
            <a:r>
              <a:rPr lang="en-US" altLang="en-US" sz="2400" b="1" dirty="0" err="1" smtClean="0">
                <a:solidFill>
                  <a:srgbClr val="990066"/>
                </a:solidFill>
              </a:rPr>
              <a:t>IsFull</a:t>
            </a:r>
            <a:r>
              <a:rPr lang="en-US" altLang="en-US" sz="2400" b="1" dirty="0" smtClean="0"/>
              <a:t> -- Determines whether the stack is currently full.</a:t>
            </a:r>
            <a:r>
              <a:rPr lang="en-US" altLang="en-US" sz="2400" dirty="0" smtClean="0"/>
              <a:t> </a:t>
            </a:r>
            <a:r>
              <a:rPr lang="en-US" altLang="en-US" sz="1000" dirty="0" smtClean="0"/>
              <a:t>			</a:t>
            </a:r>
            <a:endParaRPr lang="en-US" altLang="en-US" dirty="0" smtClean="0"/>
          </a:p>
          <a:p>
            <a:pPr>
              <a:lnSpc>
                <a:spcPct val="90000"/>
              </a:lnSpc>
              <a:buClr>
                <a:schemeClr val="folHlink"/>
              </a:buClr>
            </a:pPr>
            <a:r>
              <a:rPr lang="en-US" altLang="en-US" sz="2400" b="1" dirty="0" smtClean="0">
                <a:solidFill>
                  <a:srgbClr val="990066"/>
                </a:solidFill>
              </a:rPr>
              <a:t>Push (</a:t>
            </a:r>
            <a:r>
              <a:rPr lang="en-US" altLang="en-US" sz="2400" b="1" dirty="0" err="1" smtClean="0">
                <a:solidFill>
                  <a:srgbClr val="990066"/>
                </a:solidFill>
              </a:rPr>
              <a:t>RecordType</a:t>
            </a:r>
            <a:r>
              <a:rPr lang="en-US" altLang="en-US" sz="2400" b="1" dirty="0" smtClean="0">
                <a:solidFill>
                  <a:srgbClr val="990066"/>
                </a:solidFill>
              </a:rPr>
              <a:t>  </a:t>
            </a:r>
            <a:r>
              <a:rPr lang="en-US" altLang="en-US" sz="2400" b="1" dirty="0" err="1" smtClean="0">
                <a:solidFill>
                  <a:srgbClr val="990066"/>
                </a:solidFill>
              </a:rPr>
              <a:t>newItem</a:t>
            </a:r>
            <a:r>
              <a:rPr lang="en-US" altLang="en-US" sz="2400" b="1" dirty="0" smtClean="0">
                <a:solidFill>
                  <a:srgbClr val="990066"/>
                </a:solidFill>
              </a:rPr>
              <a:t>) </a:t>
            </a:r>
            <a:r>
              <a:rPr lang="en-US" altLang="en-US" sz="2400" b="1" dirty="0" smtClean="0"/>
              <a:t>-- Throws exception if stack is full; otherwise adds </a:t>
            </a:r>
            <a:r>
              <a:rPr lang="en-US" altLang="en-US" sz="2400" b="1" dirty="0" err="1" smtClean="0"/>
              <a:t>newItem</a:t>
            </a:r>
            <a:r>
              <a:rPr lang="en-US" altLang="en-US" sz="2400" b="1" dirty="0" smtClean="0"/>
              <a:t> to the top of the stack.</a:t>
            </a:r>
            <a:r>
              <a:rPr lang="en-US" altLang="en-US" sz="2800" b="1" dirty="0" smtClean="0"/>
              <a:t> </a:t>
            </a:r>
            <a:r>
              <a:rPr lang="en-US" altLang="en-US" sz="1400" dirty="0" smtClean="0"/>
              <a:t>	</a:t>
            </a:r>
            <a:r>
              <a:rPr lang="en-US" altLang="en-US" sz="1000" dirty="0" smtClean="0"/>
              <a:t>		</a:t>
            </a:r>
            <a:r>
              <a:rPr lang="en-US" altLang="en-US" sz="2800" b="1" dirty="0" smtClean="0"/>
              <a:t> </a:t>
            </a:r>
          </a:p>
          <a:p>
            <a:pPr>
              <a:lnSpc>
                <a:spcPct val="90000"/>
              </a:lnSpc>
              <a:buClr>
                <a:schemeClr val="folHlink"/>
              </a:buClr>
            </a:pPr>
            <a:r>
              <a:rPr lang="en-US" altLang="en-US" sz="2400" b="1" dirty="0" smtClean="0">
                <a:solidFill>
                  <a:srgbClr val="990066"/>
                </a:solidFill>
              </a:rPr>
              <a:t>Pop (</a:t>
            </a:r>
            <a:r>
              <a:rPr lang="en-US" altLang="en-US" sz="2400" b="1" dirty="0" err="1" smtClean="0">
                <a:solidFill>
                  <a:srgbClr val="990066"/>
                </a:solidFill>
              </a:rPr>
              <a:t>RecordType</a:t>
            </a:r>
            <a:r>
              <a:rPr lang="en-US" altLang="en-US" sz="2400" b="1" dirty="0" smtClean="0">
                <a:solidFill>
                  <a:srgbClr val="990066"/>
                </a:solidFill>
              </a:rPr>
              <a:t>&amp;  item)</a:t>
            </a:r>
            <a:r>
              <a:rPr lang="en-US" altLang="en-US" sz="2400" b="1" dirty="0" smtClean="0"/>
              <a:t> -- Throws exception if stack is empty; otherwise removes the item at the top of the stack and returns it in item.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E97A756B-9B9B-4CB9-A802-7E5EF5871234}" type="slidenum">
              <a:rPr lang="en-US" altLang="en-US" sz="1400"/>
              <a:pPr algn="r"/>
              <a:t>5</a:t>
            </a:fld>
            <a:endParaRPr lang="en-US" altLang="en-US" sz="1400"/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8001000" cy="990600"/>
          </a:xfrm>
          <a:noFill/>
        </p:spPr>
        <p:txBody>
          <a:bodyPr/>
          <a:lstStyle/>
          <a:p>
            <a:r>
              <a:rPr lang="en-US" altLang="en-US" smtClean="0"/>
              <a:t>Using operator </a:t>
            </a:r>
            <a:r>
              <a:rPr lang="en-US" altLang="en-US" smtClean="0">
                <a:latin typeface="Courier New" pitchFamily="49" charset="0"/>
              </a:rPr>
              <a:t>new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5950" y="1905000"/>
            <a:ext cx="7753350" cy="402113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 b="1" smtClean="0"/>
              <a:t>If memory is available in an area called the free store (or heap), operator new </a:t>
            </a:r>
            <a:r>
              <a:rPr lang="en-US" altLang="en-US" sz="2400" b="1" smtClean="0">
                <a:solidFill>
                  <a:srgbClr val="990066"/>
                </a:solidFill>
              </a:rPr>
              <a:t>allocates the requested object or array, and returns a pointer</a:t>
            </a:r>
            <a:r>
              <a:rPr lang="en-US" altLang="en-US" sz="2400" b="1" smtClean="0"/>
              <a:t> to (address of ) the memory allocated.</a:t>
            </a:r>
          </a:p>
          <a:p>
            <a:pPr>
              <a:buFontTx/>
              <a:buNone/>
            </a:pPr>
            <a:endParaRPr lang="en-US" altLang="en-US" sz="1600" b="1" smtClean="0"/>
          </a:p>
          <a:p>
            <a:pPr>
              <a:buFontTx/>
              <a:buNone/>
            </a:pPr>
            <a:r>
              <a:rPr lang="en-US" altLang="en-US" sz="2400" b="1" smtClean="0"/>
              <a:t>Otherwise, the null pointer 0 is returned.  </a:t>
            </a:r>
          </a:p>
          <a:p>
            <a:pPr>
              <a:buFontTx/>
              <a:buNone/>
            </a:pPr>
            <a:endParaRPr lang="en-US" altLang="en-US" sz="1600" b="1" smtClean="0"/>
          </a:p>
          <a:p>
            <a:pPr>
              <a:buFontTx/>
              <a:buNone/>
            </a:pPr>
            <a:r>
              <a:rPr lang="en-US" altLang="en-US" sz="2400" b="1" smtClean="0"/>
              <a:t>The dynamically allocated object exists until the delete operator destroys it.</a:t>
            </a:r>
            <a:endParaRPr lang="en-US" altLang="en-US" sz="1800" b="1" smtClean="0"/>
          </a:p>
          <a:p>
            <a:pPr>
              <a:buFontTx/>
              <a:buNone/>
            </a:pPr>
            <a:endParaRPr lang="en-US" altLang="en-US" sz="1800" b="1" smtClean="0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07BFA145-436D-43F5-8F84-ACF6111CB632}" type="slidenum">
              <a:rPr lang="en-US" altLang="en-US" sz="1400"/>
              <a:pPr algn="r"/>
              <a:t>50</a:t>
            </a:fld>
            <a:endParaRPr lang="en-US" altLang="en-US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06BDE9E-F080-4520-B6C6-200041313A3E}" type="slidenum">
              <a:rPr lang="en-US" altLang="en-US" sz="1400"/>
              <a:pPr/>
              <a:t>51</a:t>
            </a:fld>
            <a:endParaRPr lang="en-US" altLang="en-US" sz="1400"/>
          </a:p>
        </p:txBody>
      </p:sp>
      <p:sp>
        <p:nvSpPr>
          <p:cNvPr id="54275" name="Rectangle 2"/>
          <p:cNvSpPr>
            <a:spLocks noChangeArrowheads="1"/>
          </p:cNvSpPr>
          <p:nvPr/>
        </p:nvSpPr>
        <p:spPr bwMode="auto">
          <a:xfrm>
            <a:off x="557213" y="1784350"/>
            <a:ext cx="4167187" cy="37766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4276" name="Rectangle 3"/>
          <p:cNvSpPr>
            <a:spLocks noChangeArrowheads="1"/>
          </p:cNvSpPr>
          <p:nvPr/>
        </p:nvSpPr>
        <p:spPr bwMode="auto">
          <a:xfrm>
            <a:off x="4959350" y="2189163"/>
            <a:ext cx="1168400" cy="566737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4277" name="Rectangle 4"/>
          <p:cNvSpPr>
            <a:spLocks noChangeArrowheads="1"/>
          </p:cNvSpPr>
          <p:nvPr/>
        </p:nvSpPr>
        <p:spPr bwMode="auto">
          <a:xfrm>
            <a:off x="557213" y="1954213"/>
            <a:ext cx="4167187" cy="727075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4278" name="Rectangle 5"/>
          <p:cNvSpPr>
            <a:spLocks noChangeArrowheads="1"/>
          </p:cNvSpPr>
          <p:nvPr/>
        </p:nvSpPr>
        <p:spPr bwMode="auto">
          <a:xfrm>
            <a:off x="4937125" y="1790700"/>
            <a:ext cx="342582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000" b="1">
                <a:solidFill>
                  <a:srgbClr val="CC0000"/>
                </a:solidFill>
              </a:rPr>
              <a:t>2000</a:t>
            </a:r>
            <a:endParaRPr lang="en-US" altLang="en-US" sz="2000" b="1"/>
          </a:p>
          <a:p>
            <a:endParaRPr lang="en-US" altLang="en-US" sz="1400" b="1"/>
          </a:p>
          <a:p>
            <a:endParaRPr lang="en-US" altLang="en-US" sz="2000" b="1"/>
          </a:p>
          <a:p>
            <a:endParaRPr lang="en-US" altLang="en-US" sz="2000" b="1"/>
          </a:p>
          <a:p>
            <a:r>
              <a:rPr lang="en-US" altLang="en-US" sz="2000" b="1"/>
              <a:t>ptr</a:t>
            </a:r>
          </a:p>
          <a:p>
            <a:endParaRPr lang="en-US" altLang="en-US" sz="2000" b="1"/>
          </a:p>
          <a:p>
            <a:endParaRPr lang="en-US" altLang="en-US" sz="1000" b="1"/>
          </a:p>
          <a:p>
            <a:endParaRPr lang="en-US" altLang="en-US" sz="1000" b="1"/>
          </a:p>
        </p:txBody>
      </p:sp>
      <p:sp>
        <p:nvSpPr>
          <p:cNvPr id="54279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Dynamically Allocated Data</a:t>
            </a:r>
          </a:p>
        </p:txBody>
      </p:sp>
      <p:sp>
        <p:nvSpPr>
          <p:cNvPr id="5428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66750" y="1714500"/>
            <a:ext cx="7867650" cy="4248150"/>
          </a:xfrm>
          <a:noFill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altLang="en-US" sz="8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8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char*  ptr;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smtClean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ptr = new char;</a:t>
            </a:r>
            <a:endParaRPr lang="en-US" altLang="en-US" sz="1800" smtClean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8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*ptr = ‘B’; 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2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std::cout &lt;&lt; *ptr;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smtClean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 </a:t>
            </a:r>
            <a:r>
              <a:rPr lang="en-US" altLang="en-US" sz="280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6BF5A77-3C02-4E85-9625-EB363AF85658}" type="slidenum">
              <a:rPr lang="en-US" altLang="en-US" sz="1400"/>
              <a:pPr/>
              <a:t>52</a:t>
            </a:fld>
            <a:endParaRPr lang="en-US" altLang="en-US" sz="1400"/>
          </a:p>
        </p:txBody>
      </p:sp>
      <p:sp>
        <p:nvSpPr>
          <p:cNvPr id="55299" name="Rectangle 2"/>
          <p:cNvSpPr>
            <a:spLocks noChangeArrowheads="1"/>
          </p:cNvSpPr>
          <p:nvPr/>
        </p:nvSpPr>
        <p:spPr bwMode="auto">
          <a:xfrm>
            <a:off x="557213" y="1784350"/>
            <a:ext cx="4243387" cy="37766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5300" name="Rectangle 3"/>
          <p:cNvSpPr>
            <a:spLocks noChangeArrowheads="1"/>
          </p:cNvSpPr>
          <p:nvPr/>
        </p:nvSpPr>
        <p:spPr bwMode="auto">
          <a:xfrm>
            <a:off x="533400" y="3276600"/>
            <a:ext cx="4267200" cy="727075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5301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Dynamically Allocated Data</a:t>
            </a:r>
          </a:p>
        </p:txBody>
      </p:sp>
      <p:sp>
        <p:nvSpPr>
          <p:cNvPr id="5530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66750" y="1714500"/>
            <a:ext cx="7867650" cy="4248150"/>
          </a:xfrm>
          <a:noFill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altLang="en-US" sz="8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8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char*  ptr;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smtClean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ptr = new char;</a:t>
            </a:r>
            <a:endParaRPr lang="en-US" altLang="en-US" sz="1800" smtClean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8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*ptr = ‘B’; 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2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std::cout &lt;&lt; *ptr;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smtClean="0">
                <a:solidFill>
                  <a:srgbClr val="A50021"/>
                </a:solidFill>
              </a:rPr>
              <a:t>NOTE:  Dynamic data has no variable name</a:t>
            </a:r>
            <a:endParaRPr lang="en-US" altLang="en-US" sz="28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smtClean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 </a:t>
            </a:r>
            <a:r>
              <a:rPr lang="en-US" altLang="en-US" sz="2800" smtClean="0"/>
              <a:t> </a:t>
            </a:r>
          </a:p>
        </p:txBody>
      </p:sp>
      <p:sp>
        <p:nvSpPr>
          <p:cNvPr id="55303" name="Rectangle 6"/>
          <p:cNvSpPr>
            <a:spLocks noChangeArrowheads="1"/>
          </p:cNvSpPr>
          <p:nvPr/>
        </p:nvSpPr>
        <p:spPr bwMode="auto">
          <a:xfrm>
            <a:off x="4959350" y="2189163"/>
            <a:ext cx="1168400" cy="566737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5304" name="Rectangle 7"/>
          <p:cNvSpPr>
            <a:spLocks noChangeArrowheads="1"/>
          </p:cNvSpPr>
          <p:nvPr/>
        </p:nvSpPr>
        <p:spPr bwMode="auto">
          <a:xfrm>
            <a:off x="6486525" y="3905250"/>
            <a:ext cx="977900" cy="566738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5305" name="Line 8"/>
          <p:cNvSpPr>
            <a:spLocks noChangeShapeType="1"/>
          </p:cNvSpPr>
          <p:nvPr/>
        </p:nvSpPr>
        <p:spPr bwMode="auto">
          <a:xfrm flipH="1" flipV="1">
            <a:off x="5981700" y="2495550"/>
            <a:ext cx="933450" cy="12573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06" name="Rectangle 9"/>
          <p:cNvSpPr>
            <a:spLocks noChangeArrowheads="1"/>
          </p:cNvSpPr>
          <p:nvPr/>
        </p:nvSpPr>
        <p:spPr bwMode="auto">
          <a:xfrm>
            <a:off x="4937125" y="1790700"/>
            <a:ext cx="342582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000" b="1">
                <a:solidFill>
                  <a:srgbClr val="CC0000"/>
                </a:solidFill>
              </a:rPr>
              <a:t>2000</a:t>
            </a:r>
            <a:endParaRPr lang="en-US" altLang="en-US" sz="2000" b="1"/>
          </a:p>
          <a:p>
            <a:endParaRPr lang="en-US" altLang="en-US" sz="1400" b="1"/>
          </a:p>
          <a:p>
            <a:endParaRPr lang="en-US" altLang="en-US" sz="2000" b="1"/>
          </a:p>
          <a:p>
            <a:endParaRPr lang="en-US" altLang="en-US" sz="2000" b="1"/>
          </a:p>
          <a:p>
            <a:r>
              <a:rPr lang="en-US" altLang="en-US" sz="2000" b="1"/>
              <a:t>ptr</a:t>
            </a:r>
          </a:p>
          <a:p>
            <a:endParaRPr lang="en-US" altLang="en-US" sz="2000" b="1"/>
          </a:p>
          <a:p>
            <a:endParaRPr lang="en-US" altLang="en-US" sz="1000" b="1"/>
          </a:p>
          <a:p>
            <a:endParaRPr lang="en-US" altLang="en-US" sz="1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F814F4D-3CA2-40CC-9F49-409C52A00D3C}" type="slidenum">
              <a:rPr lang="en-US" altLang="en-US" sz="1400"/>
              <a:pPr/>
              <a:t>53</a:t>
            </a:fld>
            <a:endParaRPr lang="en-US" altLang="en-US" sz="1400"/>
          </a:p>
        </p:txBody>
      </p:sp>
      <p:sp>
        <p:nvSpPr>
          <p:cNvPr id="56323" name="Rectangle 2"/>
          <p:cNvSpPr>
            <a:spLocks noChangeArrowheads="1"/>
          </p:cNvSpPr>
          <p:nvPr/>
        </p:nvSpPr>
        <p:spPr bwMode="auto">
          <a:xfrm>
            <a:off x="557213" y="1784350"/>
            <a:ext cx="4167187" cy="37766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6324" name="Rectangle 3"/>
          <p:cNvSpPr>
            <a:spLocks noChangeArrowheads="1"/>
          </p:cNvSpPr>
          <p:nvPr/>
        </p:nvSpPr>
        <p:spPr bwMode="auto">
          <a:xfrm>
            <a:off x="557213" y="3935413"/>
            <a:ext cx="4167187" cy="727075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6325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Dynamically Allocated Data</a:t>
            </a:r>
          </a:p>
        </p:txBody>
      </p:sp>
      <p:sp>
        <p:nvSpPr>
          <p:cNvPr id="5632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66750" y="1714500"/>
            <a:ext cx="7867650" cy="4248150"/>
          </a:xfrm>
          <a:noFill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altLang="en-US" sz="8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8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char*  ptr;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smtClean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ptr = new char;</a:t>
            </a:r>
            <a:endParaRPr lang="en-US" altLang="en-US" sz="1800" smtClean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8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*ptr = ‘B’; 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2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std::cout &lt;&lt; *ptr;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smtClean="0">
                <a:solidFill>
                  <a:srgbClr val="A50021"/>
                </a:solidFill>
              </a:rPr>
              <a:t>NOTE:  Dynamic data has no variable name</a:t>
            </a:r>
            <a:endParaRPr lang="en-US" altLang="en-US" sz="28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smtClean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 </a:t>
            </a:r>
            <a:r>
              <a:rPr lang="en-US" altLang="en-US" sz="2800" smtClean="0"/>
              <a:t> </a:t>
            </a:r>
          </a:p>
        </p:txBody>
      </p:sp>
      <p:grpSp>
        <p:nvGrpSpPr>
          <p:cNvPr id="56327" name="Group 10"/>
          <p:cNvGrpSpPr>
            <a:grpSpLocks/>
          </p:cNvGrpSpPr>
          <p:nvPr/>
        </p:nvGrpSpPr>
        <p:grpSpPr bwMode="auto">
          <a:xfrm>
            <a:off x="4937125" y="1790700"/>
            <a:ext cx="3425825" cy="2681288"/>
            <a:chOff x="3110" y="1128"/>
            <a:chExt cx="2158" cy="1689"/>
          </a:xfrm>
        </p:grpSpPr>
        <p:sp>
          <p:nvSpPr>
            <p:cNvPr id="56328" name="Rectangle 6"/>
            <p:cNvSpPr>
              <a:spLocks noChangeArrowheads="1"/>
            </p:cNvSpPr>
            <p:nvPr/>
          </p:nvSpPr>
          <p:spPr bwMode="auto">
            <a:xfrm>
              <a:off x="3124" y="1379"/>
              <a:ext cx="736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56329" name="Rectangle 7"/>
            <p:cNvSpPr>
              <a:spLocks noChangeArrowheads="1"/>
            </p:cNvSpPr>
            <p:nvPr/>
          </p:nvSpPr>
          <p:spPr bwMode="auto">
            <a:xfrm>
              <a:off x="4086" y="2460"/>
              <a:ext cx="616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56330" name="Line 8"/>
            <p:cNvSpPr>
              <a:spLocks noChangeShapeType="1"/>
            </p:cNvSpPr>
            <p:nvPr/>
          </p:nvSpPr>
          <p:spPr bwMode="auto">
            <a:xfrm flipH="1" flipV="1">
              <a:off x="3768" y="1572"/>
              <a:ext cx="588" cy="792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331" name="Rectangle 9"/>
            <p:cNvSpPr>
              <a:spLocks noChangeArrowheads="1"/>
            </p:cNvSpPr>
            <p:nvPr/>
          </p:nvSpPr>
          <p:spPr bwMode="auto">
            <a:xfrm>
              <a:off x="3110" y="1128"/>
              <a:ext cx="2158" cy="1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 sz="2000" b="1">
                  <a:solidFill>
                    <a:srgbClr val="CC0000"/>
                  </a:solidFill>
                </a:rPr>
                <a:t>2000</a:t>
              </a:r>
              <a:endParaRPr lang="en-US" altLang="en-US" sz="2000" b="1"/>
            </a:p>
            <a:p>
              <a:endParaRPr lang="en-US" altLang="en-US" sz="1400" b="1"/>
            </a:p>
            <a:p>
              <a:endParaRPr lang="en-US" altLang="en-US" sz="2000" b="1"/>
            </a:p>
            <a:p>
              <a:endParaRPr lang="en-US" altLang="en-US" sz="2000" b="1"/>
            </a:p>
            <a:p>
              <a:r>
                <a:rPr lang="en-US" altLang="en-US" sz="2000" b="1"/>
                <a:t>ptr</a:t>
              </a:r>
            </a:p>
            <a:p>
              <a:endParaRPr lang="en-US" altLang="en-US" sz="2000" b="1"/>
            </a:p>
            <a:p>
              <a:endParaRPr lang="en-US" altLang="en-US" sz="1000" b="1"/>
            </a:p>
            <a:p>
              <a:endParaRPr lang="en-US" altLang="en-US" sz="2000" b="1"/>
            </a:p>
            <a:p>
              <a:r>
                <a:rPr lang="en-US" altLang="en-US" sz="2000" b="1"/>
                <a:t>                         ‘B’ 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AE00394-0D76-4C43-95AA-DB97AACD2048}" type="slidenum">
              <a:rPr lang="en-US" altLang="en-US" sz="1400"/>
              <a:pPr/>
              <a:t>54</a:t>
            </a:fld>
            <a:endParaRPr lang="en-US" altLang="en-US" sz="1400"/>
          </a:p>
        </p:txBody>
      </p:sp>
      <p:sp>
        <p:nvSpPr>
          <p:cNvPr id="57347" name="Rectangle 2"/>
          <p:cNvSpPr>
            <a:spLocks noChangeArrowheads="1"/>
          </p:cNvSpPr>
          <p:nvPr/>
        </p:nvSpPr>
        <p:spPr bwMode="auto">
          <a:xfrm>
            <a:off x="557213" y="1784350"/>
            <a:ext cx="4167187" cy="45386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7348" name="Rectangle 3"/>
          <p:cNvSpPr>
            <a:spLocks noChangeArrowheads="1"/>
          </p:cNvSpPr>
          <p:nvPr/>
        </p:nvSpPr>
        <p:spPr bwMode="auto">
          <a:xfrm>
            <a:off x="557213" y="5378450"/>
            <a:ext cx="4167187" cy="727075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7349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Dynamically Allocated Data</a:t>
            </a:r>
          </a:p>
        </p:txBody>
      </p:sp>
      <p:sp>
        <p:nvSpPr>
          <p:cNvPr id="5735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66750" y="1714500"/>
            <a:ext cx="7867650" cy="4248150"/>
          </a:xfrm>
          <a:noFill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altLang="en-US" sz="8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8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char*  ptr;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smtClean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ptr = new char;</a:t>
            </a:r>
            <a:endParaRPr lang="en-US" altLang="en-US" sz="1800" smtClean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8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*ptr = ‘B’; 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2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std::cout &lt;&lt; *ptr;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2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delete  ptr;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smtClean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 </a:t>
            </a:r>
            <a:r>
              <a:rPr lang="en-US" altLang="en-US" sz="2800" smtClean="0"/>
              <a:t> </a:t>
            </a:r>
          </a:p>
        </p:txBody>
      </p:sp>
      <p:sp>
        <p:nvSpPr>
          <p:cNvPr id="57351" name="Rectangle 6"/>
          <p:cNvSpPr>
            <a:spLocks noChangeArrowheads="1"/>
          </p:cNvSpPr>
          <p:nvPr/>
        </p:nvSpPr>
        <p:spPr bwMode="auto">
          <a:xfrm>
            <a:off x="4959350" y="2189163"/>
            <a:ext cx="1168400" cy="566737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7352" name="Rectangle 7"/>
          <p:cNvSpPr>
            <a:spLocks noChangeArrowheads="1"/>
          </p:cNvSpPr>
          <p:nvPr/>
        </p:nvSpPr>
        <p:spPr bwMode="auto">
          <a:xfrm>
            <a:off x="4937125" y="1790700"/>
            <a:ext cx="3425825" cy="502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000" b="1">
                <a:solidFill>
                  <a:srgbClr val="CC0000"/>
                </a:solidFill>
              </a:rPr>
              <a:t>2000</a:t>
            </a:r>
            <a:endParaRPr lang="en-US" altLang="en-US" sz="2000" b="1"/>
          </a:p>
          <a:p>
            <a:endParaRPr lang="en-US" altLang="en-US" sz="1400" b="1"/>
          </a:p>
          <a:p>
            <a:endParaRPr lang="en-US" altLang="en-US" sz="2000" b="1"/>
          </a:p>
          <a:p>
            <a:endParaRPr lang="en-US" altLang="en-US" sz="2000" b="1"/>
          </a:p>
          <a:p>
            <a:r>
              <a:rPr lang="en-US" altLang="en-US" sz="2000" b="1"/>
              <a:t>ptr</a:t>
            </a:r>
          </a:p>
          <a:p>
            <a:endParaRPr lang="en-US" altLang="en-US" sz="2000" b="1"/>
          </a:p>
          <a:p>
            <a:endParaRPr lang="en-US" altLang="en-US" sz="2000" b="1"/>
          </a:p>
          <a:p>
            <a:endParaRPr lang="en-US" altLang="en-US" sz="2000" b="1"/>
          </a:p>
          <a:p>
            <a:endParaRPr lang="en-US" altLang="en-US" sz="2000" b="1"/>
          </a:p>
          <a:p>
            <a:r>
              <a:rPr lang="en-US" altLang="en-US" b="1">
                <a:solidFill>
                  <a:srgbClr val="A50021"/>
                </a:solidFill>
              </a:rPr>
              <a:t>NOTE:  Delete   	</a:t>
            </a:r>
          </a:p>
          <a:p>
            <a:r>
              <a:rPr lang="en-US" altLang="en-US" b="1">
                <a:solidFill>
                  <a:srgbClr val="A50021"/>
                </a:solidFill>
              </a:rPr>
              <a:t>	  deallocates 	  the memory 	  pointed to</a:t>
            </a:r>
          </a:p>
          <a:p>
            <a:r>
              <a:rPr lang="en-US" altLang="en-US" b="1">
                <a:solidFill>
                  <a:srgbClr val="A50021"/>
                </a:solidFill>
              </a:rPr>
              <a:t>	  by ptr.</a:t>
            </a:r>
            <a:endParaRPr lang="en-US" altLang="en-US" sz="2000" b="1"/>
          </a:p>
          <a:p>
            <a:endParaRPr lang="en-US" altLang="en-US" sz="2000" b="1"/>
          </a:p>
          <a:p>
            <a:endParaRPr lang="en-US" altLang="en-US" sz="2000" b="1"/>
          </a:p>
        </p:txBody>
      </p:sp>
      <p:sp>
        <p:nvSpPr>
          <p:cNvPr id="57353" name="Rectangle 8"/>
          <p:cNvSpPr>
            <a:spLocks noChangeArrowheads="1"/>
          </p:cNvSpPr>
          <p:nvPr/>
        </p:nvSpPr>
        <p:spPr bwMode="auto">
          <a:xfrm>
            <a:off x="5262563" y="2257425"/>
            <a:ext cx="481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>
                <a:solidFill>
                  <a:srgbClr val="CC0000"/>
                </a:solidFill>
              </a:rPr>
              <a:t> 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693863"/>
            <a:ext cx="7753350" cy="3667125"/>
          </a:xfrm>
          <a:noFill/>
        </p:spPr>
        <p:txBody>
          <a:bodyPr/>
          <a:lstStyle/>
          <a:p>
            <a:pPr>
              <a:buFontTx/>
              <a:buNone/>
            </a:pPr>
            <a:endParaRPr lang="en-US" altLang="en-US" sz="2400" b="1" smtClean="0"/>
          </a:p>
          <a:p>
            <a:pPr>
              <a:buFontTx/>
              <a:buNone/>
            </a:pPr>
            <a:r>
              <a:rPr lang="en-US" altLang="en-US" sz="2400" b="1" smtClean="0"/>
              <a:t>The </a:t>
            </a:r>
            <a:r>
              <a:rPr lang="en-US" altLang="en-US" sz="2400" b="1" smtClean="0">
                <a:solidFill>
                  <a:srgbClr val="990066"/>
                </a:solidFill>
              </a:rPr>
              <a:t>object or array currently pointed to by the pointer is deallocated</a:t>
            </a:r>
            <a:r>
              <a:rPr lang="en-US" altLang="en-US" sz="2400" b="1" smtClean="0"/>
              <a:t>, and the pointer is considered unassigned.  The memory is returned to the free store.</a:t>
            </a:r>
            <a:endParaRPr lang="en-US" altLang="en-US" sz="1600" b="1" smtClean="0"/>
          </a:p>
          <a:p>
            <a:pPr>
              <a:buFontTx/>
              <a:buNone/>
            </a:pPr>
            <a:endParaRPr lang="en-US" altLang="en-US" sz="1600" b="1" smtClean="0"/>
          </a:p>
          <a:p>
            <a:pPr>
              <a:buFontTx/>
              <a:buNone/>
            </a:pPr>
            <a:r>
              <a:rPr lang="en-US" altLang="en-US" sz="2400" b="1" smtClean="0"/>
              <a:t>Square brackets are used with delete to deallocate a dynamically allocated array of classes. 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8001000" cy="990600"/>
          </a:xfrm>
          <a:noFill/>
        </p:spPr>
        <p:txBody>
          <a:bodyPr/>
          <a:lstStyle/>
          <a:p>
            <a:r>
              <a:rPr lang="en-US" altLang="en-US" smtClean="0"/>
              <a:t>Using operator </a:t>
            </a:r>
            <a:r>
              <a:rPr lang="en-US" altLang="en-US" smtClean="0">
                <a:latin typeface="Courier New" pitchFamily="49" charset="0"/>
              </a:rPr>
              <a:t>delete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BB57210C-8C43-49BF-9C2F-57A5FC08EEA7}" type="slidenum">
              <a:rPr lang="en-US" altLang="en-US" sz="1400"/>
              <a:pPr algn="r"/>
              <a:t>55</a:t>
            </a:fld>
            <a:endParaRPr lang="en-US" altLang="en-US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Some C++ pointer operations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600200"/>
            <a:ext cx="8648700" cy="4953000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altLang="en-US" sz="2800" b="1" smtClean="0">
                <a:solidFill>
                  <a:srgbClr val="006633"/>
                </a:solidFill>
              </a:rPr>
              <a:t>Precedence</a:t>
            </a:r>
            <a:endParaRPr lang="en-US" altLang="en-US" smtClean="0">
              <a:solidFill>
                <a:srgbClr val="006633"/>
              </a:solidFill>
            </a:endParaRPr>
          </a:p>
          <a:p>
            <a:pPr>
              <a:buFontTx/>
              <a:buNone/>
            </a:pPr>
            <a:r>
              <a:rPr lang="en-US" altLang="en-US" sz="2400" b="1" i="1" smtClean="0">
                <a:solidFill>
                  <a:srgbClr val="006633"/>
                </a:solidFill>
              </a:rPr>
              <a:t> Higher</a:t>
            </a:r>
            <a:r>
              <a:rPr lang="en-US" altLang="en-US" sz="2400" smtClean="0">
                <a:solidFill>
                  <a:schemeClr val="hlink"/>
                </a:solidFill>
              </a:rPr>
              <a:t>	</a:t>
            </a:r>
            <a:r>
              <a:rPr lang="en-US" altLang="en-US" sz="2400" smtClean="0"/>
              <a:t>      -&gt;	   	        </a:t>
            </a:r>
            <a:r>
              <a:rPr lang="en-US" altLang="en-US" sz="2000" b="1" smtClean="0"/>
              <a:t>Select member of class pointed to</a:t>
            </a:r>
            <a:endParaRPr lang="en-US" altLang="en-US" sz="2400" smtClean="0"/>
          </a:p>
          <a:p>
            <a:pPr>
              <a:buFontTx/>
              <a:buNone/>
            </a:pPr>
            <a:endParaRPr lang="en-US" altLang="en-US" sz="1000" smtClean="0"/>
          </a:p>
          <a:p>
            <a:pPr>
              <a:buFontTx/>
              <a:buNone/>
            </a:pPr>
            <a:r>
              <a:rPr lang="en-US" altLang="en-US" sz="2400" smtClean="0"/>
              <a:t>           Unary:    ++        --           !      *              new    delete </a:t>
            </a:r>
          </a:p>
          <a:p>
            <a:pPr>
              <a:buFontTx/>
              <a:buNone/>
            </a:pPr>
            <a:r>
              <a:rPr lang="en-US" altLang="en-US" sz="1600" smtClean="0"/>
              <a:t>	                                Increment,  Decrement,  NOT,  Dereference,  Allocate, Deallocate</a:t>
            </a:r>
          </a:p>
          <a:p>
            <a:pPr>
              <a:buFontTx/>
              <a:buNone/>
            </a:pPr>
            <a:r>
              <a:rPr lang="en-US" altLang="en-US" sz="1600" smtClean="0"/>
              <a:t>	</a:t>
            </a:r>
            <a:endParaRPr lang="en-US" altLang="en-US" sz="2400" smtClean="0"/>
          </a:p>
          <a:p>
            <a:pPr>
              <a:buFontTx/>
              <a:buNone/>
            </a:pPr>
            <a:r>
              <a:rPr lang="en-US" altLang="en-US" sz="2400" smtClean="0"/>
              <a:t>     		      </a:t>
            </a:r>
            <a:r>
              <a:rPr lang="en-US" altLang="en-US" sz="2400" smtClean="0">
                <a:latin typeface="Arial Rounded MT Bold" pitchFamily="34" charset="0"/>
              </a:rPr>
              <a:t>+</a:t>
            </a:r>
            <a:r>
              <a:rPr lang="en-US" altLang="en-US" sz="2400" smtClean="0"/>
              <a:t>	 -                 Add Subtract</a:t>
            </a:r>
          </a:p>
          <a:p>
            <a:pPr>
              <a:buFontTx/>
              <a:buNone/>
            </a:pPr>
            <a:endParaRPr lang="en-US" altLang="en-US" sz="1600" smtClean="0"/>
          </a:p>
          <a:p>
            <a:pPr>
              <a:buFontTx/>
              <a:buNone/>
            </a:pPr>
            <a:r>
              <a:rPr lang="en-US" altLang="en-US" sz="2400" smtClean="0"/>
              <a:t>     		  &lt;    &lt;=    &gt;    &gt;=   Relational operators</a:t>
            </a:r>
          </a:p>
          <a:p>
            <a:pPr>
              <a:buFontTx/>
              <a:buNone/>
            </a:pPr>
            <a:r>
              <a:rPr lang="en-US" altLang="en-US" sz="1600" smtClean="0"/>
              <a:t>     		</a:t>
            </a:r>
            <a:endParaRPr lang="en-US" altLang="en-US" sz="2400" smtClean="0"/>
          </a:p>
          <a:p>
            <a:pPr>
              <a:buFontTx/>
              <a:buNone/>
            </a:pPr>
            <a:r>
              <a:rPr lang="en-US" altLang="en-US" sz="2400" smtClean="0"/>
              <a:t>			      ==   !=             Tests for equality, inequality</a:t>
            </a:r>
          </a:p>
          <a:p>
            <a:pPr>
              <a:buFontTx/>
              <a:buNone/>
            </a:pPr>
            <a:endParaRPr lang="en-US" altLang="en-US" sz="1600" smtClean="0"/>
          </a:p>
          <a:p>
            <a:pPr>
              <a:buFontTx/>
              <a:buNone/>
            </a:pPr>
            <a:r>
              <a:rPr lang="en-US" altLang="en-US" sz="2400" b="1" i="1" smtClean="0">
                <a:solidFill>
                  <a:srgbClr val="006633"/>
                </a:solidFill>
              </a:rPr>
              <a:t>Lower	          	</a:t>
            </a:r>
            <a:r>
              <a:rPr lang="en-US" altLang="en-US" sz="2400" smtClean="0"/>
              <a:t>      = 		        Assignment	</a:t>
            </a:r>
          </a:p>
        </p:txBody>
      </p:sp>
      <p:sp>
        <p:nvSpPr>
          <p:cNvPr id="59396" name="Line 4"/>
          <p:cNvSpPr>
            <a:spLocks noChangeShapeType="1"/>
          </p:cNvSpPr>
          <p:nvPr/>
        </p:nvSpPr>
        <p:spPr bwMode="auto">
          <a:xfrm>
            <a:off x="1219200" y="2667000"/>
            <a:ext cx="0" cy="30480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397" name="Line 5"/>
          <p:cNvSpPr>
            <a:spLocks noChangeShapeType="1"/>
          </p:cNvSpPr>
          <p:nvPr/>
        </p:nvSpPr>
        <p:spPr bwMode="auto">
          <a:xfrm flipV="1">
            <a:off x="1219200" y="5486400"/>
            <a:ext cx="228600" cy="2286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398" name="Line 6"/>
          <p:cNvSpPr>
            <a:spLocks noChangeShapeType="1"/>
          </p:cNvSpPr>
          <p:nvPr/>
        </p:nvSpPr>
        <p:spPr bwMode="auto">
          <a:xfrm flipH="1" flipV="1">
            <a:off x="1066800" y="5486400"/>
            <a:ext cx="152400" cy="2286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59399" name="Group 14"/>
          <p:cNvGrpSpPr>
            <a:grpSpLocks/>
          </p:cNvGrpSpPr>
          <p:nvPr/>
        </p:nvGrpSpPr>
        <p:grpSpPr bwMode="auto">
          <a:xfrm>
            <a:off x="152400" y="2114550"/>
            <a:ext cx="8782050" cy="4356100"/>
            <a:chOff x="96" y="1332"/>
            <a:chExt cx="5532" cy="2744"/>
          </a:xfrm>
        </p:grpSpPr>
        <p:sp>
          <p:nvSpPr>
            <p:cNvPr id="59400" name="Line 7"/>
            <p:cNvSpPr>
              <a:spLocks noChangeShapeType="1"/>
            </p:cNvSpPr>
            <p:nvPr/>
          </p:nvSpPr>
          <p:spPr bwMode="auto">
            <a:xfrm>
              <a:off x="96" y="1332"/>
              <a:ext cx="5520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01" name="Line 8"/>
            <p:cNvSpPr>
              <a:spLocks noChangeShapeType="1"/>
            </p:cNvSpPr>
            <p:nvPr/>
          </p:nvSpPr>
          <p:spPr bwMode="auto">
            <a:xfrm>
              <a:off x="1388" y="1728"/>
              <a:ext cx="4215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02" name="Line 9"/>
            <p:cNvSpPr>
              <a:spLocks noChangeShapeType="1"/>
            </p:cNvSpPr>
            <p:nvPr/>
          </p:nvSpPr>
          <p:spPr bwMode="auto">
            <a:xfrm>
              <a:off x="1413" y="2806"/>
              <a:ext cx="4215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03" name="Line 10"/>
            <p:cNvSpPr>
              <a:spLocks noChangeShapeType="1"/>
            </p:cNvSpPr>
            <p:nvPr/>
          </p:nvSpPr>
          <p:spPr bwMode="auto">
            <a:xfrm>
              <a:off x="1414" y="3254"/>
              <a:ext cx="4202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04" name="Line 11"/>
            <p:cNvSpPr>
              <a:spLocks noChangeShapeType="1"/>
            </p:cNvSpPr>
            <p:nvPr/>
          </p:nvSpPr>
          <p:spPr bwMode="auto">
            <a:xfrm>
              <a:off x="1414" y="3682"/>
              <a:ext cx="4202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05" name="Rectangle 12"/>
            <p:cNvSpPr>
              <a:spLocks noChangeArrowheads="1"/>
            </p:cNvSpPr>
            <p:nvPr/>
          </p:nvSpPr>
          <p:spPr bwMode="auto">
            <a:xfrm>
              <a:off x="1404" y="1336"/>
              <a:ext cx="4208" cy="2740"/>
            </a:xfrm>
            <a:prstGeom prst="rect">
              <a:avLst/>
            </a:prstGeom>
            <a:noFill/>
            <a:ln w="12699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59406" name="Line 13"/>
            <p:cNvSpPr>
              <a:spLocks noChangeShapeType="1"/>
            </p:cNvSpPr>
            <p:nvPr/>
          </p:nvSpPr>
          <p:spPr bwMode="auto">
            <a:xfrm flipV="1">
              <a:off x="1420" y="2340"/>
              <a:ext cx="4196" cy="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ADC950C-A392-4451-9558-275C7960C7C3}" type="slidenum">
              <a:rPr lang="en-US" altLang="en-US" sz="1400"/>
              <a:pPr/>
              <a:t>57</a:t>
            </a:fld>
            <a:endParaRPr lang="en-US" altLang="en-US" sz="140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Dynamic Array Allocation </a:t>
            </a:r>
          </a:p>
        </p:txBody>
      </p:sp>
      <p:sp>
        <p:nvSpPr>
          <p:cNvPr id="60420" name="Rectangle 3"/>
          <p:cNvSpPr>
            <a:spLocks noChangeArrowheads="1"/>
          </p:cNvSpPr>
          <p:nvPr/>
        </p:nvSpPr>
        <p:spPr bwMode="auto">
          <a:xfrm>
            <a:off x="422275" y="1760538"/>
            <a:ext cx="8188325" cy="270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/>
              <a:t>char  *ptr;</a:t>
            </a:r>
            <a:r>
              <a:rPr lang="en-US" altLang="en-US" sz="2800" b="1"/>
              <a:t>   		</a:t>
            </a:r>
            <a:r>
              <a:rPr lang="en-US" altLang="en-US" b="1" i="1">
                <a:solidFill>
                  <a:srgbClr val="A50021"/>
                </a:solidFill>
              </a:rPr>
              <a:t>// ptr is a pointer variable that</a:t>
            </a:r>
          </a:p>
          <a:p>
            <a:r>
              <a:rPr lang="en-US" altLang="en-US" b="1" i="1">
                <a:solidFill>
                  <a:srgbClr val="A50021"/>
                </a:solidFill>
              </a:rPr>
              <a:t>                      	//  can hold the address of a char</a:t>
            </a:r>
            <a:endParaRPr lang="en-US" altLang="en-US" sz="2800" b="1" i="1">
              <a:solidFill>
                <a:srgbClr val="A50021"/>
              </a:solidFill>
            </a:endParaRPr>
          </a:p>
          <a:p>
            <a:endParaRPr lang="en-US" altLang="en-US" b="1">
              <a:solidFill>
                <a:srgbClr val="A50021"/>
              </a:solidFill>
            </a:endParaRPr>
          </a:p>
          <a:p>
            <a:r>
              <a:rPr lang="en-US" altLang="en-US" b="1"/>
              <a:t>ptr  =  new  char[ 5 ];</a:t>
            </a:r>
            <a:r>
              <a:rPr lang="en-US" altLang="en-US" sz="2800" b="1"/>
              <a:t>    </a:t>
            </a:r>
          </a:p>
          <a:p>
            <a:r>
              <a:rPr lang="en-US" altLang="en-US" b="1" i="1">
                <a:solidFill>
                  <a:srgbClr val="A50021"/>
                </a:solidFill>
              </a:rPr>
              <a:t>	      // dynamically, during run time, allocates</a:t>
            </a:r>
          </a:p>
          <a:p>
            <a:r>
              <a:rPr lang="en-US" altLang="en-US" b="1" i="1">
                <a:solidFill>
                  <a:srgbClr val="A50021"/>
                </a:solidFill>
              </a:rPr>
              <a:t> 	      // memory for 5 characters and places into 	      // the contents of ptr their beginning address</a:t>
            </a:r>
          </a:p>
        </p:txBody>
      </p:sp>
      <p:grpSp>
        <p:nvGrpSpPr>
          <p:cNvPr id="60421" name="Group 11"/>
          <p:cNvGrpSpPr>
            <a:grpSpLocks/>
          </p:cNvGrpSpPr>
          <p:nvPr/>
        </p:nvGrpSpPr>
        <p:grpSpPr bwMode="auto">
          <a:xfrm>
            <a:off x="3435350" y="5257800"/>
            <a:ext cx="4521200" cy="609600"/>
            <a:chOff x="2164" y="3312"/>
            <a:chExt cx="2848" cy="384"/>
          </a:xfrm>
        </p:grpSpPr>
        <p:sp>
          <p:nvSpPr>
            <p:cNvPr id="60427" name="Rectangle 4"/>
            <p:cNvSpPr>
              <a:spLocks noChangeArrowheads="1"/>
            </p:cNvSpPr>
            <p:nvPr/>
          </p:nvSpPr>
          <p:spPr bwMode="auto">
            <a:xfrm>
              <a:off x="2164" y="3316"/>
              <a:ext cx="2848" cy="376"/>
            </a:xfrm>
            <a:prstGeom prst="rect">
              <a:avLst/>
            </a:prstGeom>
            <a:solidFill>
              <a:schemeClr val="bg2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grpSp>
          <p:nvGrpSpPr>
            <p:cNvPr id="60428" name="Group 10"/>
            <p:cNvGrpSpPr>
              <a:grpSpLocks/>
            </p:cNvGrpSpPr>
            <p:nvPr/>
          </p:nvGrpSpPr>
          <p:grpSpPr bwMode="auto">
            <a:xfrm>
              <a:off x="2164" y="3312"/>
              <a:ext cx="2848" cy="384"/>
              <a:chOff x="2164" y="3312"/>
              <a:chExt cx="2848" cy="384"/>
            </a:xfrm>
          </p:grpSpPr>
          <p:sp>
            <p:nvSpPr>
              <p:cNvPr id="60429" name="Rectangle 5"/>
              <p:cNvSpPr>
                <a:spLocks noChangeArrowheads="1"/>
              </p:cNvSpPr>
              <p:nvPr/>
            </p:nvSpPr>
            <p:spPr bwMode="auto">
              <a:xfrm>
                <a:off x="2164" y="3316"/>
                <a:ext cx="2848" cy="376"/>
              </a:xfrm>
              <a:prstGeom prst="rect">
                <a:avLst/>
              </a:prstGeom>
              <a:noFill/>
              <a:ln w="12699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sp>
            <p:nvSpPr>
              <p:cNvPr id="60430" name="Line 6"/>
              <p:cNvSpPr>
                <a:spLocks noChangeShapeType="1"/>
              </p:cNvSpPr>
              <p:nvPr/>
            </p:nvSpPr>
            <p:spPr bwMode="auto">
              <a:xfrm>
                <a:off x="2717" y="3312"/>
                <a:ext cx="0" cy="38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0431" name="Line 7"/>
              <p:cNvSpPr>
                <a:spLocks noChangeShapeType="1"/>
              </p:cNvSpPr>
              <p:nvPr/>
            </p:nvSpPr>
            <p:spPr bwMode="auto">
              <a:xfrm>
                <a:off x="3276" y="3312"/>
                <a:ext cx="0" cy="38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0432" name="Line 8"/>
              <p:cNvSpPr>
                <a:spLocks noChangeShapeType="1"/>
              </p:cNvSpPr>
              <p:nvPr/>
            </p:nvSpPr>
            <p:spPr bwMode="auto">
              <a:xfrm>
                <a:off x="3835" y="3312"/>
                <a:ext cx="0" cy="38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0433" name="Line 9"/>
              <p:cNvSpPr>
                <a:spLocks noChangeShapeType="1"/>
              </p:cNvSpPr>
              <p:nvPr/>
            </p:nvSpPr>
            <p:spPr bwMode="auto">
              <a:xfrm>
                <a:off x="4425" y="3312"/>
                <a:ext cx="0" cy="38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60422" name="Rectangle 12"/>
          <p:cNvSpPr>
            <a:spLocks noChangeArrowheads="1"/>
          </p:cNvSpPr>
          <p:nvPr/>
        </p:nvSpPr>
        <p:spPr bwMode="auto">
          <a:xfrm>
            <a:off x="650875" y="5954713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/>
              <a:t>  ptr</a:t>
            </a:r>
          </a:p>
        </p:txBody>
      </p:sp>
      <p:sp>
        <p:nvSpPr>
          <p:cNvPr id="60423" name="Rectangle 13"/>
          <p:cNvSpPr>
            <a:spLocks noChangeArrowheads="1"/>
          </p:cNvSpPr>
          <p:nvPr/>
        </p:nvSpPr>
        <p:spPr bwMode="auto">
          <a:xfrm>
            <a:off x="3451225" y="4792663"/>
            <a:ext cx="74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>
                <a:solidFill>
                  <a:srgbClr val="CC0000"/>
                </a:solidFill>
              </a:rPr>
              <a:t>6000</a:t>
            </a:r>
          </a:p>
        </p:txBody>
      </p:sp>
      <p:sp>
        <p:nvSpPr>
          <p:cNvPr id="60424" name="Rectangle 14"/>
          <p:cNvSpPr>
            <a:spLocks noChangeArrowheads="1"/>
          </p:cNvSpPr>
          <p:nvPr/>
        </p:nvSpPr>
        <p:spPr bwMode="auto">
          <a:xfrm>
            <a:off x="711200" y="5245100"/>
            <a:ext cx="977900" cy="566738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0425" name="Rectangle 15"/>
          <p:cNvSpPr>
            <a:spLocks noChangeArrowheads="1"/>
          </p:cNvSpPr>
          <p:nvPr/>
        </p:nvSpPr>
        <p:spPr bwMode="auto">
          <a:xfrm>
            <a:off x="803275" y="5345113"/>
            <a:ext cx="74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>
                <a:solidFill>
                  <a:srgbClr val="CC0000"/>
                </a:solidFill>
              </a:rPr>
              <a:t>6000</a:t>
            </a:r>
          </a:p>
        </p:txBody>
      </p:sp>
      <p:sp>
        <p:nvSpPr>
          <p:cNvPr id="60426" name="Line 16"/>
          <p:cNvSpPr>
            <a:spLocks noChangeShapeType="1"/>
          </p:cNvSpPr>
          <p:nvPr/>
        </p:nvSpPr>
        <p:spPr bwMode="auto">
          <a:xfrm>
            <a:off x="1562100" y="5562600"/>
            <a:ext cx="184785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0C4FB1F-BAEA-43B3-9666-3B4EDD38B9C6}" type="slidenum">
              <a:rPr lang="en-US" altLang="en-US" sz="1400"/>
              <a:pPr/>
              <a:t>58</a:t>
            </a:fld>
            <a:endParaRPr lang="en-US" altLang="en-US" sz="140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Dynamic Array Allocation </a:t>
            </a:r>
          </a:p>
        </p:txBody>
      </p:sp>
      <p:sp>
        <p:nvSpPr>
          <p:cNvPr id="61444" name="Rectangle 3"/>
          <p:cNvSpPr>
            <a:spLocks noChangeArrowheads="1"/>
          </p:cNvSpPr>
          <p:nvPr/>
        </p:nvSpPr>
        <p:spPr bwMode="auto">
          <a:xfrm>
            <a:off x="422275" y="1760538"/>
            <a:ext cx="7712075" cy="326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 dirty="0"/>
              <a:t>char  *</a:t>
            </a:r>
            <a:r>
              <a:rPr lang="en-US" altLang="en-US" b="1" dirty="0" err="1"/>
              <a:t>ptr</a:t>
            </a:r>
            <a:r>
              <a:rPr lang="en-US" altLang="en-US" b="1" dirty="0"/>
              <a:t> ;</a:t>
            </a:r>
            <a:endParaRPr lang="en-US" altLang="en-US" sz="2800" b="1" i="1" dirty="0">
              <a:solidFill>
                <a:srgbClr val="A50021"/>
              </a:solidFill>
            </a:endParaRPr>
          </a:p>
          <a:p>
            <a:endParaRPr lang="en-US" altLang="en-US" sz="1600" b="1" dirty="0">
              <a:solidFill>
                <a:srgbClr val="A50021"/>
              </a:solidFill>
            </a:endParaRPr>
          </a:p>
          <a:p>
            <a:r>
              <a:rPr lang="en-US" altLang="en-US" b="1" dirty="0" err="1"/>
              <a:t>ptr</a:t>
            </a:r>
            <a:r>
              <a:rPr lang="en-US" altLang="en-US" b="1" dirty="0"/>
              <a:t>  =  new  char[ 5 ];</a:t>
            </a:r>
            <a:r>
              <a:rPr lang="en-US" altLang="en-US" sz="2800" b="1" dirty="0"/>
              <a:t>    </a:t>
            </a:r>
          </a:p>
          <a:p>
            <a:endParaRPr lang="en-US" altLang="en-US" sz="1600" b="1" dirty="0">
              <a:solidFill>
                <a:srgbClr val="A50021"/>
              </a:solidFill>
            </a:endParaRPr>
          </a:p>
          <a:p>
            <a:r>
              <a:rPr lang="en-US" altLang="en-US" b="1" dirty="0" err="1"/>
              <a:t>strcpy</a:t>
            </a:r>
            <a:r>
              <a:rPr lang="en-US" altLang="en-US" b="1" dirty="0"/>
              <a:t>( </a:t>
            </a:r>
            <a:r>
              <a:rPr lang="en-US" altLang="en-US" b="1" dirty="0" err="1"/>
              <a:t>ptr</a:t>
            </a:r>
            <a:r>
              <a:rPr lang="en-US" altLang="en-US" b="1" dirty="0"/>
              <a:t>, “Bye” );</a:t>
            </a:r>
          </a:p>
          <a:p>
            <a:endParaRPr lang="en-US" altLang="en-US" sz="1600" b="1" dirty="0">
              <a:solidFill>
                <a:srgbClr val="A50021"/>
              </a:solidFill>
            </a:endParaRPr>
          </a:p>
          <a:p>
            <a:r>
              <a:rPr lang="en-US" altLang="en-US" b="1" dirty="0" err="1"/>
              <a:t>ptr</a:t>
            </a:r>
            <a:r>
              <a:rPr lang="en-US" altLang="en-US" b="1" dirty="0"/>
              <a:t>[ 1 ] = ‘u’;		  </a:t>
            </a:r>
            <a:r>
              <a:rPr lang="en-US" altLang="en-US" b="1" i="1" dirty="0">
                <a:solidFill>
                  <a:srgbClr val="A50021"/>
                </a:solidFill>
              </a:rPr>
              <a:t>// a pointer can be subscripted</a:t>
            </a:r>
          </a:p>
          <a:p>
            <a:endParaRPr lang="en-US" altLang="en-US" sz="1600" b="1" dirty="0">
              <a:solidFill>
                <a:srgbClr val="A50021"/>
              </a:solidFill>
            </a:endParaRPr>
          </a:p>
          <a:p>
            <a:r>
              <a:rPr lang="en-US" altLang="en-US" b="1" dirty="0" err="1"/>
              <a:t>std</a:t>
            </a:r>
            <a:r>
              <a:rPr lang="en-US" altLang="en-US" b="1" dirty="0"/>
              <a:t>::</a:t>
            </a:r>
            <a:r>
              <a:rPr lang="en-US" altLang="en-US" b="1" dirty="0" err="1"/>
              <a:t>cout</a:t>
            </a:r>
            <a:r>
              <a:rPr lang="en-US" altLang="en-US" b="1" dirty="0"/>
              <a:t>  &lt;&lt; </a:t>
            </a:r>
            <a:r>
              <a:rPr lang="en-US" altLang="en-US" b="1" dirty="0" err="1"/>
              <a:t>ptr</a:t>
            </a:r>
            <a:r>
              <a:rPr lang="en-US" altLang="en-US" b="1" dirty="0"/>
              <a:t>[ 2] ;</a:t>
            </a:r>
            <a:endParaRPr lang="en-US" altLang="en-US" sz="2800" b="1" dirty="0"/>
          </a:p>
          <a:p>
            <a:r>
              <a:rPr lang="en-US" altLang="en-US" b="1" i="1" dirty="0">
                <a:solidFill>
                  <a:srgbClr val="A50021"/>
                </a:solidFill>
              </a:rPr>
              <a:t>	      </a:t>
            </a:r>
          </a:p>
        </p:txBody>
      </p:sp>
      <p:grpSp>
        <p:nvGrpSpPr>
          <p:cNvPr id="61445" name="Group 11"/>
          <p:cNvGrpSpPr>
            <a:grpSpLocks/>
          </p:cNvGrpSpPr>
          <p:nvPr/>
        </p:nvGrpSpPr>
        <p:grpSpPr bwMode="auto">
          <a:xfrm>
            <a:off x="3435350" y="5257800"/>
            <a:ext cx="4521200" cy="609600"/>
            <a:chOff x="2164" y="3312"/>
            <a:chExt cx="2848" cy="384"/>
          </a:xfrm>
        </p:grpSpPr>
        <p:sp>
          <p:nvSpPr>
            <p:cNvPr id="61454" name="Rectangle 4"/>
            <p:cNvSpPr>
              <a:spLocks noChangeArrowheads="1"/>
            </p:cNvSpPr>
            <p:nvPr/>
          </p:nvSpPr>
          <p:spPr bwMode="auto">
            <a:xfrm>
              <a:off x="2164" y="3316"/>
              <a:ext cx="2848" cy="376"/>
            </a:xfrm>
            <a:prstGeom prst="rect">
              <a:avLst/>
            </a:prstGeom>
            <a:solidFill>
              <a:schemeClr val="bg2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grpSp>
          <p:nvGrpSpPr>
            <p:cNvPr id="61455" name="Group 10"/>
            <p:cNvGrpSpPr>
              <a:grpSpLocks/>
            </p:cNvGrpSpPr>
            <p:nvPr/>
          </p:nvGrpSpPr>
          <p:grpSpPr bwMode="auto">
            <a:xfrm>
              <a:off x="2164" y="3312"/>
              <a:ext cx="2848" cy="384"/>
              <a:chOff x="2164" y="3312"/>
              <a:chExt cx="2848" cy="384"/>
            </a:xfrm>
          </p:grpSpPr>
          <p:sp>
            <p:nvSpPr>
              <p:cNvPr id="61456" name="Rectangle 5"/>
              <p:cNvSpPr>
                <a:spLocks noChangeArrowheads="1"/>
              </p:cNvSpPr>
              <p:nvPr/>
            </p:nvSpPr>
            <p:spPr bwMode="auto">
              <a:xfrm>
                <a:off x="2164" y="3316"/>
                <a:ext cx="2848" cy="376"/>
              </a:xfrm>
              <a:prstGeom prst="rect">
                <a:avLst/>
              </a:prstGeom>
              <a:noFill/>
              <a:ln w="12699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sp>
            <p:nvSpPr>
              <p:cNvPr id="61457" name="Line 6"/>
              <p:cNvSpPr>
                <a:spLocks noChangeShapeType="1"/>
              </p:cNvSpPr>
              <p:nvPr/>
            </p:nvSpPr>
            <p:spPr bwMode="auto">
              <a:xfrm>
                <a:off x="2717" y="3312"/>
                <a:ext cx="0" cy="38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458" name="Line 7"/>
              <p:cNvSpPr>
                <a:spLocks noChangeShapeType="1"/>
              </p:cNvSpPr>
              <p:nvPr/>
            </p:nvSpPr>
            <p:spPr bwMode="auto">
              <a:xfrm>
                <a:off x="3276" y="3312"/>
                <a:ext cx="0" cy="38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459" name="Line 8"/>
              <p:cNvSpPr>
                <a:spLocks noChangeShapeType="1"/>
              </p:cNvSpPr>
              <p:nvPr/>
            </p:nvSpPr>
            <p:spPr bwMode="auto">
              <a:xfrm>
                <a:off x="3835" y="3312"/>
                <a:ext cx="0" cy="38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460" name="Line 9"/>
              <p:cNvSpPr>
                <a:spLocks noChangeShapeType="1"/>
              </p:cNvSpPr>
              <p:nvPr/>
            </p:nvSpPr>
            <p:spPr bwMode="auto">
              <a:xfrm>
                <a:off x="4425" y="3312"/>
                <a:ext cx="0" cy="38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61446" name="Rectangle 12"/>
          <p:cNvSpPr>
            <a:spLocks noChangeArrowheads="1"/>
          </p:cNvSpPr>
          <p:nvPr/>
        </p:nvSpPr>
        <p:spPr bwMode="auto">
          <a:xfrm>
            <a:off x="650875" y="5878513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/>
              <a:t>  ptr</a:t>
            </a:r>
          </a:p>
        </p:txBody>
      </p:sp>
      <p:sp>
        <p:nvSpPr>
          <p:cNvPr id="61447" name="Rectangle 13"/>
          <p:cNvSpPr>
            <a:spLocks noChangeArrowheads="1"/>
          </p:cNvSpPr>
          <p:nvPr/>
        </p:nvSpPr>
        <p:spPr bwMode="auto">
          <a:xfrm>
            <a:off x="3451225" y="4792663"/>
            <a:ext cx="74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>
                <a:solidFill>
                  <a:srgbClr val="CC0000"/>
                </a:solidFill>
              </a:rPr>
              <a:t>6000</a:t>
            </a:r>
          </a:p>
        </p:txBody>
      </p:sp>
      <p:sp>
        <p:nvSpPr>
          <p:cNvPr id="61448" name="Rectangle 14"/>
          <p:cNvSpPr>
            <a:spLocks noChangeArrowheads="1"/>
          </p:cNvSpPr>
          <p:nvPr/>
        </p:nvSpPr>
        <p:spPr bwMode="auto">
          <a:xfrm>
            <a:off x="711200" y="5245100"/>
            <a:ext cx="977900" cy="566738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1449" name="Rectangle 15"/>
          <p:cNvSpPr>
            <a:spLocks noChangeArrowheads="1"/>
          </p:cNvSpPr>
          <p:nvPr/>
        </p:nvSpPr>
        <p:spPr bwMode="auto">
          <a:xfrm>
            <a:off x="803275" y="5345113"/>
            <a:ext cx="74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>
                <a:solidFill>
                  <a:srgbClr val="CC0000"/>
                </a:solidFill>
              </a:rPr>
              <a:t>6000</a:t>
            </a:r>
          </a:p>
        </p:txBody>
      </p:sp>
      <p:sp>
        <p:nvSpPr>
          <p:cNvPr id="61450" name="Line 16"/>
          <p:cNvSpPr>
            <a:spLocks noChangeShapeType="1"/>
          </p:cNvSpPr>
          <p:nvPr/>
        </p:nvSpPr>
        <p:spPr bwMode="auto">
          <a:xfrm>
            <a:off x="1562100" y="5562600"/>
            <a:ext cx="184785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51" name="Rectangle 17"/>
          <p:cNvSpPr>
            <a:spLocks noChangeArrowheads="1"/>
          </p:cNvSpPr>
          <p:nvPr/>
        </p:nvSpPr>
        <p:spPr bwMode="auto">
          <a:xfrm>
            <a:off x="3546475" y="5459413"/>
            <a:ext cx="3684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/>
              <a:t>  ‘B’       ‘y’         ‘e’        ‘\0’      </a:t>
            </a:r>
          </a:p>
        </p:txBody>
      </p:sp>
      <p:sp>
        <p:nvSpPr>
          <p:cNvPr id="61452" name="Line 18"/>
          <p:cNvSpPr>
            <a:spLocks noChangeShapeType="1"/>
          </p:cNvSpPr>
          <p:nvPr/>
        </p:nvSpPr>
        <p:spPr bwMode="auto">
          <a:xfrm flipV="1">
            <a:off x="4438650" y="5638800"/>
            <a:ext cx="552450" cy="762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53" name="Rectangle 19"/>
          <p:cNvSpPr>
            <a:spLocks noChangeArrowheads="1"/>
          </p:cNvSpPr>
          <p:nvPr/>
        </p:nvSpPr>
        <p:spPr bwMode="auto">
          <a:xfrm>
            <a:off x="4403725" y="5211763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/>
              <a:t>  ‘u’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38650" y="1760538"/>
            <a:ext cx="3157686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har </a:t>
            </a:r>
            <a:r>
              <a:rPr lang="en-US" altLang="ko-KR" dirty="0" err="1" smtClean="0"/>
              <a:t>cArry</a:t>
            </a:r>
            <a:r>
              <a:rPr lang="en-US" altLang="ko-KR" dirty="0" smtClean="0"/>
              <a:t>[5];</a:t>
            </a:r>
          </a:p>
          <a:p>
            <a:r>
              <a:rPr lang="en-US" altLang="ko-KR" dirty="0" err="1"/>
              <a:t>s</a:t>
            </a:r>
            <a:r>
              <a:rPr lang="en-US" altLang="ko-KR" dirty="0" err="1" smtClean="0"/>
              <a:t>trcpy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cArry</a:t>
            </a:r>
            <a:r>
              <a:rPr lang="en-US" altLang="ko-KR" dirty="0" smtClean="0"/>
              <a:t>, “Bye”);</a:t>
            </a:r>
          </a:p>
          <a:p>
            <a:r>
              <a:rPr lang="en-US" altLang="ko-KR" dirty="0" err="1" smtClean="0"/>
              <a:t>cArry</a:t>
            </a:r>
            <a:r>
              <a:rPr lang="en-US" altLang="ko-KR" dirty="0" smtClean="0"/>
              <a:t>[1]= ‘u’;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E69F6B8-21E0-4E85-9804-8146BC45576B}" type="slidenum">
              <a:rPr lang="en-US" altLang="en-US" sz="1400"/>
              <a:pPr/>
              <a:t>59</a:t>
            </a:fld>
            <a:endParaRPr lang="en-US" altLang="en-US" sz="140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Dynamic Array Deallocation </a:t>
            </a:r>
          </a:p>
        </p:txBody>
      </p:sp>
      <p:sp>
        <p:nvSpPr>
          <p:cNvPr id="62468" name="Rectangle 3"/>
          <p:cNvSpPr>
            <a:spLocks noChangeArrowheads="1"/>
          </p:cNvSpPr>
          <p:nvPr/>
        </p:nvSpPr>
        <p:spPr bwMode="auto">
          <a:xfrm>
            <a:off x="422275" y="1760538"/>
            <a:ext cx="8493125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/>
              <a:t>char  *ptr ;</a:t>
            </a:r>
            <a:endParaRPr lang="en-US" altLang="en-US" sz="2800" b="1" i="1">
              <a:solidFill>
                <a:srgbClr val="A50021"/>
              </a:solidFill>
            </a:endParaRPr>
          </a:p>
          <a:p>
            <a:endParaRPr lang="en-US" altLang="en-US" sz="800" b="1">
              <a:solidFill>
                <a:srgbClr val="A50021"/>
              </a:solidFill>
            </a:endParaRPr>
          </a:p>
          <a:p>
            <a:r>
              <a:rPr lang="en-US" altLang="en-US" b="1"/>
              <a:t>ptr  =  new  char[ 5 ];</a:t>
            </a:r>
            <a:r>
              <a:rPr lang="en-US" altLang="en-US" sz="2800" b="1"/>
              <a:t>    </a:t>
            </a:r>
          </a:p>
          <a:p>
            <a:endParaRPr lang="en-US" altLang="en-US" sz="800" b="1">
              <a:solidFill>
                <a:srgbClr val="A50021"/>
              </a:solidFill>
            </a:endParaRPr>
          </a:p>
          <a:p>
            <a:r>
              <a:rPr lang="en-US" altLang="en-US" b="1"/>
              <a:t>strcpy( ptr, “Bye” );</a:t>
            </a:r>
          </a:p>
          <a:p>
            <a:endParaRPr lang="en-US" altLang="en-US" sz="800" b="1">
              <a:solidFill>
                <a:srgbClr val="A50021"/>
              </a:solidFill>
            </a:endParaRPr>
          </a:p>
          <a:p>
            <a:r>
              <a:rPr lang="en-US" altLang="en-US" b="1"/>
              <a:t>ptr[ 1 ] = ‘u’;		</a:t>
            </a:r>
            <a:endParaRPr lang="en-US" altLang="en-US" b="1" i="1">
              <a:solidFill>
                <a:srgbClr val="A50021"/>
              </a:solidFill>
            </a:endParaRPr>
          </a:p>
          <a:p>
            <a:endParaRPr lang="en-US" altLang="en-US" sz="1600" b="1">
              <a:solidFill>
                <a:srgbClr val="A50021"/>
              </a:solidFill>
            </a:endParaRPr>
          </a:p>
          <a:p>
            <a:r>
              <a:rPr lang="en-US" altLang="en-US" b="1"/>
              <a:t>delete  ptr;</a:t>
            </a:r>
            <a:r>
              <a:rPr lang="en-US" altLang="en-US" sz="2800" b="1"/>
              <a:t>   </a:t>
            </a:r>
            <a:r>
              <a:rPr lang="en-US" altLang="en-US" b="1" i="1">
                <a:solidFill>
                  <a:srgbClr val="A50021"/>
                </a:solidFill>
              </a:rPr>
              <a:t>// deallocates array pointed to by ptr</a:t>
            </a:r>
          </a:p>
          <a:p>
            <a:r>
              <a:rPr lang="en-US" altLang="en-US" b="1" i="1">
                <a:solidFill>
                  <a:srgbClr val="A50021"/>
                </a:solidFill>
              </a:rPr>
              <a:t>                     // ptr itself is not deallocated, but</a:t>
            </a:r>
          </a:p>
          <a:p>
            <a:r>
              <a:rPr lang="en-US" altLang="en-US" b="1" i="1">
                <a:solidFill>
                  <a:srgbClr val="A50021"/>
                </a:solidFill>
              </a:rPr>
              <a:t>                     // the value of ptr is considered unassigned</a:t>
            </a:r>
            <a:endParaRPr lang="en-US" altLang="en-US" sz="2800" b="1"/>
          </a:p>
          <a:p>
            <a:r>
              <a:rPr lang="en-US" altLang="en-US" b="1" i="1">
                <a:solidFill>
                  <a:srgbClr val="A50021"/>
                </a:solidFill>
              </a:rPr>
              <a:t>	      </a:t>
            </a:r>
          </a:p>
        </p:txBody>
      </p:sp>
      <p:sp>
        <p:nvSpPr>
          <p:cNvPr id="62469" name="Rectangle 4"/>
          <p:cNvSpPr>
            <a:spLocks noChangeArrowheads="1"/>
          </p:cNvSpPr>
          <p:nvPr/>
        </p:nvSpPr>
        <p:spPr bwMode="auto">
          <a:xfrm>
            <a:off x="650875" y="5878513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/>
              <a:t>  ptr</a:t>
            </a:r>
          </a:p>
        </p:txBody>
      </p:sp>
      <p:sp>
        <p:nvSpPr>
          <p:cNvPr id="62470" name="Rectangle 5"/>
          <p:cNvSpPr>
            <a:spLocks noChangeArrowheads="1"/>
          </p:cNvSpPr>
          <p:nvPr/>
        </p:nvSpPr>
        <p:spPr bwMode="auto">
          <a:xfrm>
            <a:off x="711200" y="5245100"/>
            <a:ext cx="977900" cy="566738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2471" name="Rectangle 6"/>
          <p:cNvSpPr>
            <a:spLocks noChangeArrowheads="1"/>
          </p:cNvSpPr>
          <p:nvPr/>
        </p:nvSpPr>
        <p:spPr bwMode="auto">
          <a:xfrm>
            <a:off x="860425" y="5326063"/>
            <a:ext cx="481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>
                <a:solidFill>
                  <a:srgbClr val="CC0000"/>
                </a:solidFill>
              </a:rPr>
              <a:t> 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1219200"/>
          </a:xfrm>
          <a:noFill/>
        </p:spPr>
        <p:txBody>
          <a:bodyPr/>
          <a:lstStyle/>
          <a:p>
            <a:r>
              <a:rPr lang="en-US" altLang="en-US" smtClean="0"/>
              <a:t>ADT Stack Operations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885950"/>
            <a:ext cx="6477000" cy="4191000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altLang="en-US" sz="2800" b="1" smtClean="0">
                <a:solidFill>
                  <a:srgbClr val="990066"/>
                </a:solidFill>
              </a:rPr>
              <a:t>Transformers</a:t>
            </a:r>
            <a:r>
              <a:rPr lang="en-US" altLang="en-US" sz="2800" b="1" smtClean="0"/>
              <a:t> </a:t>
            </a:r>
          </a:p>
          <a:p>
            <a:pPr lvl="1"/>
            <a:r>
              <a:rPr lang="en-US" altLang="en-US" sz="2400" b="1" smtClean="0"/>
              <a:t>MakeEmpty </a:t>
            </a:r>
          </a:p>
          <a:p>
            <a:pPr lvl="1"/>
            <a:r>
              <a:rPr lang="en-US" altLang="en-US" sz="2400" b="1" smtClean="0"/>
              <a:t>Push</a:t>
            </a:r>
          </a:p>
          <a:p>
            <a:pPr lvl="1"/>
            <a:r>
              <a:rPr lang="en-US" altLang="en-US" sz="2400" b="1" smtClean="0"/>
              <a:t>Pop</a:t>
            </a:r>
          </a:p>
          <a:p>
            <a:pPr lvl="1">
              <a:buFontTx/>
              <a:buNone/>
            </a:pPr>
            <a:endParaRPr lang="en-US" altLang="en-US" sz="2000" smtClean="0"/>
          </a:p>
          <a:p>
            <a:pPr>
              <a:buFontTx/>
              <a:buNone/>
            </a:pPr>
            <a:r>
              <a:rPr lang="en-US" altLang="en-US" sz="2800" b="1" smtClean="0">
                <a:solidFill>
                  <a:srgbClr val="990066"/>
                </a:solidFill>
              </a:rPr>
              <a:t>Observers </a:t>
            </a:r>
            <a:endParaRPr lang="en-US" altLang="en-US" sz="2800" b="1" smtClean="0"/>
          </a:p>
          <a:p>
            <a:pPr lvl="1"/>
            <a:r>
              <a:rPr lang="en-US" altLang="en-US" sz="2400" b="1" smtClean="0"/>
              <a:t>IsEmpty</a:t>
            </a:r>
          </a:p>
          <a:p>
            <a:pPr lvl="1"/>
            <a:r>
              <a:rPr lang="en-US" altLang="en-US" sz="2400" b="1" smtClean="0"/>
              <a:t>IsFull</a:t>
            </a:r>
            <a:r>
              <a:rPr lang="en-US" altLang="en-US" smtClean="0"/>
              <a:t>	</a:t>
            </a:r>
          </a:p>
          <a:p>
            <a:pPr>
              <a:buFontTx/>
              <a:buNone/>
            </a:pPr>
            <a:r>
              <a:rPr lang="en-US" altLang="en-US" sz="800" smtClean="0"/>
              <a:t>		</a:t>
            </a:r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4806950" y="4183063"/>
            <a:ext cx="3111500" cy="1358900"/>
          </a:xfrm>
          <a:prstGeom prst="leftArrow">
            <a:avLst>
              <a:gd name="adj1" fmla="val 75009"/>
              <a:gd name="adj2" fmla="val 114475"/>
            </a:avLst>
          </a:prstGeom>
          <a:solidFill>
            <a:srgbClr val="FFFF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197" name="AutoShape 5"/>
          <p:cNvSpPr>
            <a:spLocks noChangeArrowheads="1"/>
          </p:cNvSpPr>
          <p:nvPr/>
        </p:nvSpPr>
        <p:spPr bwMode="auto">
          <a:xfrm>
            <a:off x="4806950" y="2063750"/>
            <a:ext cx="3111500" cy="1358900"/>
          </a:xfrm>
          <a:prstGeom prst="leftArrow">
            <a:avLst>
              <a:gd name="adj1" fmla="val 75009"/>
              <a:gd name="adj2" fmla="val 114475"/>
            </a:avLst>
          </a:prstGeom>
          <a:solidFill>
            <a:srgbClr val="FFFF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5851525" y="2544763"/>
            <a:ext cx="1822450" cy="350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/>
              <a:t>change state</a:t>
            </a:r>
          </a:p>
          <a:p>
            <a:endParaRPr lang="en-US" altLang="en-US" sz="2000" b="1"/>
          </a:p>
          <a:p>
            <a:endParaRPr lang="en-US" altLang="en-US" sz="2000" b="1"/>
          </a:p>
          <a:p>
            <a:endParaRPr lang="en-US" altLang="en-US" sz="1600" b="1"/>
          </a:p>
          <a:p>
            <a:endParaRPr lang="en-US" altLang="en-US" sz="2000" b="1"/>
          </a:p>
          <a:p>
            <a:endParaRPr lang="en-US" altLang="en-US" sz="2000" b="1"/>
          </a:p>
          <a:p>
            <a:endParaRPr lang="en-US" altLang="en-US" sz="2000" b="1"/>
          </a:p>
          <a:p>
            <a:r>
              <a:rPr lang="en-US" altLang="en-US" sz="2000" b="1"/>
              <a:t>observe state</a:t>
            </a:r>
          </a:p>
          <a:p>
            <a:endParaRPr lang="en-US" altLang="en-US" sz="2000" b="1"/>
          </a:p>
          <a:p>
            <a:endParaRPr lang="en-US" altLang="en-US" sz="1000" b="1"/>
          </a:p>
          <a:p>
            <a:endParaRPr lang="en-US" altLang="en-US" sz="1800" b="1"/>
          </a:p>
          <a:p>
            <a:endParaRPr lang="en-US" altLang="en-US" sz="1800" b="1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6808CE4D-4C46-45E9-8A37-918C8D09A12D}" type="slidenum">
              <a:rPr lang="en-US" altLang="en-US" sz="1400"/>
              <a:pPr algn="r"/>
              <a:t>6</a:t>
            </a:fld>
            <a:endParaRPr lang="en-US" altLang="en-US" sz="1400"/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F1C6324-A051-4DD5-972E-BA191B9FC003}" type="slidenum">
              <a:rPr lang="en-US" altLang="en-US" sz="1400"/>
              <a:pPr/>
              <a:t>60</a:t>
            </a:fld>
            <a:endParaRPr lang="en-US" altLang="en-US" sz="140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76250" y="1600200"/>
            <a:ext cx="8210550" cy="4514850"/>
          </a:xfrm>
          <a:noFill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altLang="en-US" sz="24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dirty="0" smtClean="0">
                <a:latin typeface="Courier New" pitchFamily="49" charset="0"/>
              </a:rPr>
              <a:t> </a:t>
            </a:r>
            <a:r>
              <a:rPr lang="en-US" altLang="en-US" sz="2400" b="1" dirty="0" err="1" smtClean="0">
                <a:latin typeface="Courier New" pitchFamily="49" charset="0"/>
              </a:rPr>
              <a:t>int</a:t>
            </a:r>
            <a:r>
              <a:rPr lang="en-US" altLang="en-US" sz="2400" b="1" dirty="0" smtClean="0">
                <a:latin typeface="Courier New" pitchFamily="49" charset="0"/>
              </a:rPr>
              <a:t>* </a:t>
            </a:r>
            <a:r>
              <a:rPr lang="en-US" altLang="en-US" sz="2400" b="1" dirty="0" err="1" smtClean="0">
                <a:latin typeface="Courier New" pitchFamily="49" charset="0"/>
              </a:rPr>
              <a:t>ptr</a:t>
            </a:r>
            <a:r>
              <a:rPr lang="en-US" altLang="en-US" sz="2400" b="1" dirty="0" smtClean="0">
                <a:latin typeface="Courier New" pitchFamily="49" charset="0"/>
              </a:rPr>
              <a:t> = new </a:t>
            </a:r>
            <a:r>
              <a:rPr lang="en-US" altLang="en-US" sz="2400" b="1" dirty="0" err="1" smtClean="0">
                <a:latin typeface="Courier New" pitchFamily="49" charset="0"/>
              </a:rPr>
              <a:t>int</a:t>
            </a:r>
            <a:r>
              <a:rPr lang="en-US" altLang="en-US" sz="2400" b="1" dirty="0" smtClean="0">
                <a:latin typeface="Courier New" pitchFamily="49" charset="0"/>
              </a:rPr>
              <a:t>;</a:t>
            </a:r>
            <a:endParaRPr lang="en-US" altLang="en-US" sz="2800" b="1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dirty="0" smtClean="0">
                <a:latin typeface="Courier New" pitchFamily="49" charset="0"/>
              </a:rPr>
              <a:t> *</a:t>
            </a:r>
            <a:r>
              <a:rPr lang="en-US" altLang="en-US" sz="2400" b="1" dirty="0" err="1" smtClean="0">
                <a:latin typeface="Courier New" pitchFamily="49" charset="0"/>
              </a:rPr>
              <a:t>ptr</a:t>
            </a:r>
            <a:r>
              <a:rPr lang="en-US" altLang="en-US" sz="2400" b="1" dirty="0" smtClean="0">
                <a:latin typeface="Courier New" pitchFamily="49" charset="0"/>
              </a:rPr>
              <a:t> = 3;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dirty="0" smtClean="0">
                <a:latin typeface="Courier New" pitchFamily="49" charset="0"/>
              </a:rPr>
              <a:t> </a:t>
            </a:r>
            <a:r>
              <a:rPr lang="en-US" altLang="en-US" sz="2400" b="1" dirty="0" err="1" smtClean="0">
                <a:latin typeface="Courier New" pitchFamily="49" charset="0"/>
              </a:rPr>
              <a:t>ptr</a:t>
            </a:r>
            <a:r>
              <a:rPr lang="en-US" altLang="en-US" sz="2400" b="1" dirty="0" smtClean="0">
                <a:latin typeface="Courier New" pitchFamily="49" charset="0"/>
              </a:rPr>
              <a:t> = new </a:t>
            </a:r>
            <a:r>
              <a:rPr lang="en-US" altLang="en-US" sz="2400" b="1" dirty="0" err="1" smtClean="0">
                <a:latin typeface="Courier New" pitchFamily="49" charset="0"/>
              </a:rPr>
              <a:t>int</a:t>
            </a:r>
            <a:r>
              <a:rPr lang="en-US" altLang="en-US" sz="2400" b="1" dirty="0" smtClean="0">
                <a:latin typeface="Courier New" pitchFamily="49" charset="0"/>
              </a:rPr>
              <a:t>;    </a:t>
            </a:r>
            <a:r>
              <a:rPr lang="en-US" altLang="en-US" sz="2400" b="1" i="1" dirty="0" smtClean="0">
                <a:solidFill>
                  <a:srgbClr val="CC0000"/>
                </a:solidFill>
                <a:latin typeface="Courier New" pitchFamily="49" charset="0"/>
              </a:rPr>
              <a:t>// changes value of </a:t>
            </a:r>
            <a:r>
              <a:rPr lang="en-US" altLang="en-US" sz="2400" b="1" i="1" dirty="0" err="1" smtClean="0">
                <a:solidFill>
                  <a:srgbClr val="CC0000"/>
                </a:solidFill>
                <a:latin typeface="Courier New" pitchFamily="49" charset="0"/>
              </a:rPr>
              <a:t>ptr</a:t>
            </a:r>
            <a:endParaRPr lang="en-US" altLang="en-US" sz="24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dirty="0" smtClean="0">
                <a:latin typeface="Courier New" pitchFamily="49" charset="0"/>
              </a:rPr>
              <a:t> *</a:t>
            </a:r>
            <a:r>
              <a:rPr lang="en-US" altLang="en-US" sz="2400" b="1" dirty="0" err="1" smtClean="0">
                <a:latin typeface="Courier New" pitchFamily="49" charset="0"/>
              </a:rPr>
              <a:t>ptr</a:t>
            </a:r>
            <a:r>
              <a:rPr lang="en-US" altLang="en-US" sz="2400" b="1" dirty="0" smtClean="0">
                <a:latin typeface="Courier New" pitchFamily="49" charset="0"/>
              </a:rPr>
              <a:t> = 4;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200" b="1" dirty="0" smtClean="0">
                <a:latin typeface="Courier New" pitchFamily="49" charset="0"/>
              </a:rPr>
              <a:t> 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495300"/>
            <a:ext cx="7848600" cy="1028700"/>
          </a:xfrm>
          <a:noFill/>
        </p:spPr>
        <p:txBody>
          <a:bodyPr/>
          <a:lstStyle/>
          <a:p>
            <a:r>
              <a:rPr lang="en-US" altLang="en-US" smtClean="0"/>
              <a:t>What happens here?</a:t>
            </a:r>
          </a:p>
        </p:txBody>
      </p:sp>
      <p:sp>
        <p:nvSpPr>
          <p:cNvPr id="63493" name="Line 4"/>
          <p:cNvSpPr>
            <a:spLocks noChangeShapeType="1"/>
          </p:cNvSpPr>
          <p:nvPr/>
        </p:nvSpPr>
        <p:spPr bwMode="auto">
          <a:xfrm>
            <a:off x="6267450" y="2514600"/>
            <a:ext cx="78105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494" name="Rectangle 5"/>
          <p:cNvSpPr>
            <a:spLocks noChangeArrowheads="1"/>
          </p:cNvSpPr>
          <p:nvPr/>
        </p:nvSpPr>
        <p:spPr bwMode="auto">
          <a:xfrm>
            <a:off x="5245100" y="2208213"/>
            <a:ext cx="1168400" cy="566737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3495" name="Rectangle 6"/>
          <p:cNvSpPr>
            <a:spLocks noChangeArrowheads="1"/>
          </p:cNvSpPr>
          <p:nvPr/>
        </p:nvSpPr>
        <p:spPr bwMode="auto">
          <a:xfrm>
            <a:off x="7073900" y="2189163"/>
            <a:ext cx="901700" cy="566737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3496" name="Rectangle 7"/>
          <p:cNvSpPr>
            <a:spLocks noChangeArrowheads="1"/>
          </p:cNvSpPr>
          <p:nvPr/>
        </p:nvSpPr>
        <p:spPr bwMode="auto">
          <a:xfrm>
            <a:off x="5089525" y="1771650"/>
            <a:ext cx="34258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 altLang="en-US" sz="2000" b="1"/>
          </a:p>
          <a:p>
            <a:endParaRPr lang="en-US" altLang="en-US" sz="1400" b="1"/>
          </a:p>
          <a:p>
            <a:r>
              <a:rPr lang="en-US" altLang="en-US" sz="2000" b="1"/>
              <a:t>                               3</a:t>
            </a:r>
          </a:p>
          <a:p>
            <a:endParaRPr lang="en-US" altLang="en-US" sz="1000" b="1"/>
          </a:p>
          <a:p>
            <a:r>
              <a:rPr lang="en-US" altLang="en-US" sz="2000" b="1"/>
              <a:t> ptr</a:t>
            </a:r>
          </a:p>
        </p:txBody>
      </p:sp>
      <p:grpSp>
        <p:nvGrpSpPr>
          <p:cNvPr id="63497" name="Group 13"/>
          <p:cNvGrpSpPr>
            <a:grpSpLocks/>
          </p:cNvGrpSpPr>
          <p:nvPr/>
        </p:nvGrpSpPr>
        <p:grpSpPr bwMode="auto">
          <a:xfrm>
            <a:off x="5245100" y="3979863"/>
            <a:ext cx="2787650" cy="1652587"/>
            <a:chOff x="3304" y="2507"/>
            <a:chExt cx="1756" cy="1041"/>
          </a:xfrm>
        </p:grpSpPr>
        <p:sp>
          <p:nvSpPr>
            <p:cNvPr id="63499" name="Line 8"/>
            <p:cNvSpPr>
              <a:spLocks noChangeShapeType="1"/>
            </p:cNvSpPr>
            <p:nvPr/>
          </p:nvSpPr>
          <p:spPr bwMode="auto">
            <a:xfrm>
              <a:off x="3960" y="2892"/>
              <a:ext cx="516" cy="432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00" name="Rectangle 9"/>
            <p:cNvSpPr>
              <a:spLocks noChangeArrowheads="1"/>
            </p:cNvSpPr>
            <p:nvPr/>
          </p:nvSpPr>
          <p:spPr bwMode="auto">
            <a:xfrm>
              <a:off x="3304" y="2519"/>
              <a:ext cx="736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grpSp>
          <p:nvGrpSpPr>
            <p:cNvPr id="63501" name="Group 12"/>
            <p:cNvGrpSpPr>
              <a:grpSpLocks/>
            </p:cNvGrpSpPr>
            <p:nvPr/>
          </p:nvGrpSpPr>
          <p:grpSpPr bwMode="auto">
            <a:xfrm>
              <a:off x="4456" y="2507"/>
              <a:ext cx="604" cy="1041"/>
              <a:chOff x="4456" y="2507"/>
              <a:chExt cx="604" cy="1041"/>
            </a:xfrm>
          </p:grpSpPr>
          <p:sp>
            <p:nvSpPr>
              <p:cNvPr id="63502" name="Rectangle 10"/>
              <p:cNvSpPr>
                <a:spLocks noChangeArrowheads="1"/>
              </p:cNvSpPr>
              <p:nvPr/>
            </p:nvSpPr>
            <p:spPr bwMode="auto">
              <a:xfrm>
                <a:off x="4456" y="2507"/>
                <a:ext cx="568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sp>
            <p:nvSpPr>
              <p:cNvPr id="63503" name="Rectangle 11"/>
              <p:cNvSpPr>
                <a:spLocks noChangeArrowheads="1"/>
              </p:cNvSpPr>
              <p:nvPr/>
            </p:nvSpPr>
            <p:spPr bwMode="auto">
              <a:xfrm>
                <a:off x="4468" y="3191"/>
                <a:ext cx="592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</p:grpSp>
      </p:grpSp>
      <p:sp>
        <p:nvSpPr>
          <p:cNvPr id="63498" name="Rectangle 14"/>
          <p:cNvSpPr>
            <a:spLocks noChangeArrowheads="1"/>
          </p:cNvSpPr>
          <p:nvPr/>
        </p:nvSpPr>
        <p:spPr bwMode="auto">
          <a:xfrm>
            <a:off x="5108575" y="3619500"/>
            <a:ext cx="342582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 altLang="en-US" sz="2000" b="1"/>
          </a:p>
          <a:p>
            <a:endParaRPr lang="en-US" altLang="en-US" sz="1400" b="1"/>
          </a:p>
          <a:p>
            <a:r>
              <a:rPr lang="en-US" altLang="en-US" sz="2000" b="1"/>
              <a:t>                               3</a:t>
            </a:r>
          </a:p>
          <a:p>
            <a:endParaRPr lang="en-US" altLang="en-US" sz="1000" b="1"/>
          </a:p>
          <a:p>
            <a:r>
              <a:rPr lang="en-US" altLang="en-US" sz="2000" b="1"/>
              <a:t> ptr</a:t>
            </a:r>
          </a:p>
          <a:p>
            <a:endParaRPr lang="en-US" altLang="en-US" sz="2000" b="1"/>
          </a:p>
          <a:p>
            <a:r>
              <a:rPr lang="en-US" altLang="en-US" sz="2000" b="1"/>
              <a:t>		     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82244" y="5276850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rgbClr val="FF0000"/>
                </a:solidFill>
              </a:rPr>
              <a:t>The memory with the value 3 is no longer accessible 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 bwMode="auto">
          <a:xfrm>
            <a:off x="5148064" y="4501608"/>
            <a:ext cx="3024336" cy="2020318"/>
          </a:xfrm>
          <a:prstGeom prst="rect">
            <a:avLst/>
          </a:prstGeom>
          <a:solidFill>
            <a:srgbClr val="FFFFCC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5148064" y="2420888"/>
            <a:ext cx="3024336" cy="2080720"/>
          </a:xfrm>
          <a:prstGeom prst="rect">
            <a:avLst/>
          </a:prstGeom>
          <a:solidFill>
            <a:srgbClr val="CCFFFF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51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6B06E91-01EB-4049-902A-A9380BBA5F7B}" type="slidenum">
              <a:rPr lang="en-US" altLang="en-US" sz="1200"/>
              <a:pPr/>
              <a:t>61</a:t>
            </a:fld>
            <a:endParaRPr lang="en-US" altLang="en-US" sz="1200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776" y="476672"/>
            <a:ext cx="6192688" cy="812676"/>
          </a:xfrm>
          <a:noFill/>
        </p:spPr>
        <p:txBody>
          <a:bodyPr/>
          <a:lstStyle/>
          <a:p>
            <a:r>
              <a:rPr lang="en-US" altLang="en-US" dirty="0" smtClean="0"/>
              <a:t>Memory Leak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268760"/>
            <a:ext cx="8125966" cy="3677766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b="1" dirty="0" smtClean="0"/>
              <a:t>A memory leak occurs when dynamic memory (that was created using operator </a:t>
            </a:r>
            <a:r>
              <a:rPr lang="en-US" altLang="en-US" sz="2400" b="1" dirty="0" smtClean="0">
                <a:latin typeface="Courier New" pitchFamily="49" charset="0"/>
              </a:rPr>
              <a:t>new</a:t>
            </a:r>
            <a:r>
              <a:rPr lang="en-US" altLang="en-US" sz="2400" b="1" dirty="0" smtClean="0"/>
              <a:t>) has been left without a pointer to it by the programmer, and so is inaccessible.</a:t>
            </a:r>
            <a:endParaRPr lang="en-US" altLang="en-US" sz="2800" b="1" dirty="0" smtClean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1200" b="1" dirty="0" smtClean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100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dirty="0" smtClean="0">
                <a:latin typeface="Courier New" pitchFamily="49" charset="0"/>
              </a:rPr>
              <a:t> </a:t>
            </a:r>
            <a:r>
              <a:rPr lang="en-US" altLang="en-US" sz="2000" b="1" dirty="0" err="1" smtClean="0">
                <a:latin typeface="Courier New" pitchFamily="49" charset="0"/>
              </a:rPr>
              <a:t>int</a:t>
            </a:r>
            <a:r>
              <a:rPr lang="en-US" altLang="en-US" sz="2000" b="1" dirty="0" smtClean="0">
                <a:latin typeface="Courier New" pitchFamily="49" charset="0"/>
              </a:rPr>
              <a:t>* </a:t>
            </a:r>
            <a:r>
              <a:rPr lang="en-US" altLang="en-US" sz="2000" b="1" dirty="0" err="1" smtClean="0">
                <a:latin typeface="Courier New" pitchFamily="49" charset="0"/>
              </a:rPr>
              <a:t>ptr</a:t>
            </a:r>
            <a:r>
              <a:rPr lang="en-US" altLang="en-US" sz="2000" b="1" dirty="0" smtClean="0">
                <a:latin typeface="Courier New" pitchFamily="49" charset="0"/>
              </a:rPr>
              <a:t> = new </a:t>
            </a:r>
            <a:r>
              <a:rPr lang="en-US" altLang="en-US" sz="2000" b="1" dirty="0" err="1" smtClean="0">
                <a:latin typeface="Courier New" pitchFamily="49" charset="0"/>
              </a:rPr>
              <a:t>int</a:t>
            </a:r>
            <a:r>
              <a:rPr lang="en-US" altLang="en-US" sz="2000" b="1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latin typeface="Courier New" pitchFamily="49" charset="0"/>
              </a:rPr>
              <a:t> *</a:t>
            </a:r>
            <a:r>
              <a:rPr lang="en-US" altLang="en-US" sz="2000" b="1" dirty="0" err="1" smtClean="0">
                <a:latin typeface="Courier New" pitchFamily="49" charset="0"/>
              </a:rPr>
              <a:t>ptr</a:t>
            </a:r>
            <a:r>
              <a:rPr lang="en-US" altLang="en-US" sz="2000" b="1" dirty="0" smtClean="0">
                <a:latin typeface="Courier New" pitchFamily="49" charset="0"/>
              </a:rPr>
              <a:t> = 8;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latin typeface="Courier New" pitchFamily="49" charset="0"/>
              </a:rPr>
              <a:t> </a:t>
            </a:r>
            <a:r>
              <a:rPr lang="en-US" altLang="en-US" sz="2000" b="1" dirty="0" err="1" smtClean="0">
                <a:latin typeface="Courier New" pitchFamily="49" charset="0"/>
              </a:rPr>
              <a:t>int</a:t>
            </a:r>
            <a:r>
              <a:rPr lang="en-US" altLang="en-US" sz="2000" b="1" dirty="0" smtClean="0">
                <a:latin typeface="Courier New" pitchFamily="49" charset="0"/>
              </a:rPr>
              <a:t>* ptr2 = new </a:t>
            </a:r>
            <a:r>
              <a:rPr lang="en-US" altLang="en-US" sz="2000" b="1" dirty="0" err="1" smtClean="0">
                <a:latin typeface="Courier New" pitchFamily="49" charset="0"/>
              </a:rPr>
              <a:t>int</a:t>
            </a:r>
            <a:r>
              <a:rPr lang="en-US" altLang="en-US" sz="2000" b="1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latin typeface="Courier New" pitchFamily="49" charset="0"/>
              </a:rPr>
              <a:t> *ptr2 = -5;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latin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i="1" dirty="0" smtClean="0">
                <a:solidFill>
                  <a:srgbClr val="A50021"/>
                </a:solidFill>
              </a:rPr>
              <a:t>// </a:t>
            </a:r>
            <a:r>
              <a:rPr lang="en-US" altLang="en-US" sz="2000" b="1" i="1" dirty="0">
                <a:solidFill>
                  <a:srgbClr val="A50021"/>
                </a:solidFill>
              </a:rPr>
              <a:t>here the 8 becomes inaccessible</a:t>
            </a:r>
            <a:endParaRPr lang="en-US" altLang="en-US" sz="2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solidFill>
                  <a:srgbClr val="3366FF"/>
                </a:solidFill>
                <a:latin typeface="Courier New" pitchFamily="49" charset="0"/>
              </a:rPr>
              <a:t> </a:t>
            </a:r>
            <a:r>
              <a:rPr lang="en-US" altLang="en-US" sz="2000" b="1" dirty="0" err="1" smtClean="0">
                <a:solidFill>
                  <a:srgbClr val="3366FF"/>
                </a:solidFill>
                <a:latin typeface="Courier New" pitchFamily="49" charset="0"/>
              </a:rPr>
              <a:t>ptr</a:t>
            </a:r>
            <a:r>
              <a:rPr lang="en-US" altLang="en-US" sz="2000" b="1" dirty="0" smtClean="0">
                <a:solidFill>
                  <a:srgbClr val="3366FF"/>
                </a:solidFill>
                <a:latin typeface="Courier New" pitchFamily="49" charset="0"/>
              </a:rPr>
              <a:t> </a:t>
            </a:r>
            <a:r>
              <a:rPr lang="en-US" altLang="en-US" sz="2000" b="1" dirty="0">
                <a:solidFill>
                  <a:srgbClr val="3366FF"/>
                </a:solidFill>
                <a:latin typeface="Courier New" pitchFamily="49" charset="0"/>
              </a:rPr>
              <a:t>= ptr2</a:t>
            </a:r>
            <a:r>
              <a:rPr lang="en-US" altLang="en-US" sz="2000" b="1" dirty="0" smtClean="0">
                <a:solidFill>
                  <a:srgbClr val="3366FF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dirty="0" smtClean="0">
                <a:latin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dirty="0" smtClean="0">
                <a:latin typeface="Courier New" pitchFamily="49" charset="0"/>
              </a:rPr>
              <a:t>    </a:t>
            </a:r>
          </a:p>
        </p:txBody>
      </p:sp>
      <p:sp>
        <p:nvSpPr>
          <p:cNvPr id="64522" name="Line 9"/>
          <p:cNvSpPr>
            <a:spLocks noChangeShapeType="1"/>
          </p:cNvSpPr>
          <p:nvPr/>
        </p:nvSpPr>
        <p:spPr bwMode="auto">
          <a:xfrm>
            <a:off x="6387187" y="2764980"/>
            <a:ext cx="72097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5264150" y="4501608"/>
            <a:ext cx="2843609" cy="2031968"/>
            <a:chOff x="5210844" y="4349941"/>
            <a:chExt cx="2843609" cy="2031968"/>
          </a:xfrm>
        </p:grpSpPr>
        <p:sp>
          <p:nvSpPr>
            <p:cNvPr id="23" name="Line 10"/>
            <p:cNvSpPr>
              <a:spLocks noChangeShapeType="1"/>
            </p:cNvSpPr>
            <p:nvPr/>
          </p:nvSpPr>
          <p:spPr bwMode="auto">
            <a:xfrm>
              <a:off x="6229350" y="4979178"/>
              <a:ext cx="766025" cy="621522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2000"/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5226050" y="4509232"/>
              <a:ext cx="1092625" cy="513618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sz="2000">
                <a:ea typeface="굴림" pitchFamily="50" charset="-127"/>
              </a:endParaRPr>
            </a:p>
          </p:txBody>
        </p:sp>
        <p:sp>
          <p:nvSpPr>
            <p:cNvPr id="25" name="Rectangle 12"/>
            <p:cNvSpPr>
              <a:spLocks noChangeArrowheads="1"/>
            </p:cNvSpPr>
            <p:nvPr/>
          </p:nvSpPr>
          <p:spPr bwMode="auto">
            <a:xfrm>
              <a:off x="5264150" y="5595082"/>
              <a:ext cx="1092625" cy="513618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sz="2000">
                <a:ea typeface="굴림" pitchFamily="50" charset="-127"/>
              </a:endParaRPr>
            </a:p>
          </p:txBody>
        </p:sp>
        <p:sp>
          <p:nvSpPr>
            <p:cNvPr id="26" name="Rectangle 13"/>
            <p:cNvSpPr>
              <a:spLocks noChangeArrowheads="1"/>
            </p:cNvSpPr>
            <p:nvPr/>
          </p:nvSpPr>
          <p:spPr bwMode="auto">
            <a:xfrm>
              <a:off x="7054851" y="4509232"/>
              <a:ext cx="843222" cy="513618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sz="2000">
                <a:ea typeface="굴림" pitchFamily="50" charset="-127"/>
              </a:endParaRPr>
            </a:p>
          </p:txBody>
        </p:sp>
        <p:sp>
          <p:nvSpPr>
            <p:cNvPr id="27" name="Rectangle 14"/>
            <p:cNvSpPr>
              <a:spLocks noChangeArrowheads="1"/>
            </p:cNvSpPr>
            <p:nvPr/>
          </p:nvSpPr>
          <p:spPr bwMode="auto">
            <a:xfrm>
              <a:off x="7073900" y="5595082"/>
              <a:ext cx="878851" cy="513618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sz="2000">
                <a:ea typeface="굴림" pitchFamily="50" charset="-127"/>
              </a:endParaRPr>
            </a:p>
          </p:txBody>
        </p:sp>
        <p:sp>
          <p:nvSpPr>
            <p:cNvPr id="28" name="Line 15"/>
            <p:cNvSpPr>
              <a:spLocks noChangeShapeType="1"/>
            </p:cNvSpPr>
            <p:nvPr/>
          </p:nvSpPr>
          <p:spPr bwMode="auto">
            <a:xfrm>
              <a:off x="6267451" y="5810250"/>
              <a:ext cx="73039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2000"/>
            </a:p>
          </p:txBody>
        </p:sp>
        <p:sp>
          <p:nvSpPr>
            <p:cNvPr id="29" name="Rectangle 16"/>
            <p:cNvSpPr>
              <a:spLocks noChangeArrowheads="1"/>
            </p:cNvSpPr>
            <p:nvPr/>
          </p:nvSpPr>
          <p:spPr bwMode="auto">
            <a:xfrm>
              <a:off x="5210844" y="4349941"/>
              <a:ext cx="2843609" cy="2031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endParaRPr lang="en-US" altLang="en-US" sz="1200" b="1" dirty="0"/>
            </a:p>
            <a:p>
              <a:r>
                <a:rPr lang="en-US" altLang="en-US" sz="1800" b="1" dirty="0"/>
                <a:t>                              </a:t>
              </a:r>
              <a:r>
                <a:rPr lang="en-US" altLang="en-US" sz="1800" b="1" dirty="0" smtClean="0"/>
                <a:t>  8</a:t>
              </a:r>
              <a:endParaRPr lang="en-US" altLang="en-US" sz="1800" b="1" dirty="0"/>
            </a:p>
            <a:p>
              <a:endParaRPr lang="en-US" altLang="en-US" sz="900" b="1" dirty="0"/>
            </a:p>
            <a:p>
              <a:r>
                <a:rPr lang="en-US" altLang="en-US" sz="1800" b="1" dirty="0"/>
                <a:t> </a:t>
              </a:r>
              <a:r>
                <a:rPr lang="en-US" altLang="en-US" sz="1800" b="1" dirty="0" err="1"/>
                <a:t>ptr</a:t>
              </a:r>
              <a:endParaRPr lang="en-US" altLang="en-US" sz="9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r>
                <a:rPr lang="en-US" altLang="en-US" sz="1800" b="1" dirty="0"/>
                <a:t>                            </a:t>
              </a:r>
              <a:r>
                <a:rPr lang="en-US" altLang="en-US" sz="1800" b="1" dirty="0" smtClean="0"/>
                <a:t>   </a:t>
              </a:r>
              <a:r>
                <a:rPr lang="en-US" altLang="en-US" sz="1800" b="1" dirty="0"/>
                <a:t>-5</a:t>
              </a:r>
            </a:p>
            <a:p>
              <a:endParaRPr lang="en-US" altLang="en-US" sz="1100" b="1" dirty="0"/>
            </a:p>
            <a:p>
              <a:r>
                <a:rPr lang="en-US" altLang="en-US" sz="1800" b="1" dirty="0"/>
                <a:t> </a:t>
              </a:r>
              <a:r>
                <a:rPr lang="en-US" altLang="en-US" sz="1800" b="1" dirty="0" smtClean="0"/>
                <a:t>ptr2           </a:t>
              </a:r>
              <a:endParaRPr lang="en-US" altLang="en-US" sz="1800" b="1" dirty="0"/>
            </a:p>
          </p:txBody>
        </p:sp>
      </p:grpSp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5294562" y="2508171"/>
            <a:ext cx="1092625" cy="513618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3" name="Rectangle 12"/>
          <p:cNvSpPr>
            <a:spLocks noChangeArrowheads="1"/>
          </p:cNvSpPr>
          <p:nvPr/>
        </p:nvSpPr>
        <p:spPr bwMode="auto">
          <a:xfrm>
            <a:off x="5332662" y="3594021"/>
            <a:ext cx="1092625" cy="513618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4" name="Rectangle 13"/>
          <p:cNvSpPr>
            <a:spLocks noChangeArrowheads="1"/>
          </p:cNvSpPr>
          <p:nvPr/>
        </p:nvSpPr>
        <p:spPr bwMode="auto">
          <a:xfrm>
            <a:off x="7123363" y="2508171"/>
            <a:ext cx="843222" cy="513618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7142412" y="3594021"/>
            <a:ext cx="878851" cy="513618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6" name="Line 15"/>
          <p:cNvSpPr>
            <a:spLocks noChangeShapeType="1"/>
          </p:cNvSpPr>
          <p:nvPr/>
        </p:nvSpPr>
        <p:spPr bwMode="auto">
          <a:xfrm>
            <a:off x="6335963" y="3809189"/>
            <a:ext cx="730396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" name="Rectangle 16"/>
          <p:cNvSpPr>
            <a:spLocks noChangeArrowheads="1"/>
          </p:cNvSpPr>
          <p:nvPr/>
        </p:nvSpPr>
        <p:spPr bwMode="auto">
          <a:xfrm>
            <a:off x="5279356" y="2348880"/>
            <a:ext cx="2843609" cy="2047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endParaRPr lang="en-US" altLang="en-US" sz="1400" b="1" dirty="0"/>
          </a:p>
          <a:p>
            <a:r>
              <a:rPr lang="en-US" altLang="en-US" sz="1800" b="1" dirty="0"/>
              <a:t>                              </a:t>
            </a:r>
            <a:r>
              <a:rPr lang="en-US" altLang="en-US" sz="1800" b="1" dirty="0" smtClean="0"/>
              <a:t> 8</a:t>
            </a:r>
            <a:endParaRPr lang="en-US" altLang="en-US" sz="1800" b="1" dirty="0"/>
          </a:p>
          <a:p>
            <a:endParaRPr lang="en-US" altLang="en-US" sz="900" b="1" dirty="0"/>
          </a:p>
          <a:p>
            <a:r>
              <a:rPr lang="en-US" altLang="en-US" sz="1800" b="1" dirty="0"/>
              <a:t> </a:t>
            </a:r>
            <a:r>
              <a:rPr lang="en-US" altLang="en-US" sz="1800" b="1" dirty="0" err="1"/>
              <a:t>ptr</a:t>
            </a:r>
            <a:endParaRPr lang="en-US" altLang="en-US" sz="800" b="1" dirty="0"/>
          </a:p>
          <a:p>
            <a:endParaRPr lang="en-US" altLang="en-US" sz="1100" b="1" dirty="0"/>
          </a:p>
          <a:p>
            <a:endParaRPr lang="en-US" altLang="en-US" sz="1100" b="1" dirty="0"/>
          </a:p>
          <a:p>
            <a:r>
              <a:rPr lang="en-US" altLang="en-US" sz="1800" b="1" dirty="0"/>
              <a:t>                             </a:t>
            </a:r>
            <a:r>
              <a:rPr lang="en-US" altLang="en-US" sz="1800" b="1" dirty="0" smtClean="0"/>
              <a:t>  -</a:t>
            </a:r>
            <a:r>
              <a:rPr lang="en-US" altLang="en-US" sz="1800" b="1" dirty="0"/>
              <a:t>5</a:t>
            </a:r>
          </a:p>
          <a:p>
            <a:endParaRPr lang="en-US" altLang="en-US" sz="1100" b="1" dirty="0"/>
          </a:p>
          <a:p>
            <a:r>
              <a:rPr lang="en-US" altLang="en-US" sz="1800" b="1" dirty="0"/>
              <a:t> </a:t>
            </a:r>
            <a:r>
              <a:rPr lang="en-US" altLang="en-US" sz="1800" b="1" dirty="0" smtClean="0"/>
              <a:t>ptr2           </a:t>
            </a:r>
            <a:endParaRPr lang="en-US" alt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 bwMode="auto">
          <a:xfrm>
            <a:off x="5292080" y="4647347"/>
            <a:ext cx="3312368" cy="2166029"/>
          </a:xfrm>
          <a:prstGeom prst="rect">
            <a:avLst/>
          </a:prstGeom>
          <a:solidFill>
            <a:schemeClr val="accent5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5292080" y="2420888"/>
            <a:ext cx="3312368" cy="2232248"/>
          </a:xfrm>
          <a:prstGeom prst="rect">
            <a:avLst/>
          </a:prstGeom>
          <a:solidFill>
            <a:schemeClr val="bg2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758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AAF7D7F-33C4-4125-8018-48F88B3D8D8D}" type="slidenum">
              <a:rPr lang="en-US" altLang="en-US" sz="1400"/>
              <a:pPr/>
              <a:t>62</a:t>
            </a:fld>
            <a:endParaRPr lang="en-US" altLang="en-US" sz="140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76250" y="1484784"/>
            <a:ext cx="8134350" cy="4476750"/>
          </a:xfrm>
          <a:noFill/>
        </p:spPr>
        <p:txBody>
          <a:bodyPr/>
          <a:lstStyle/>
          <a:p>
            <a:r>
              <a:rPr lang="en-US" altLang="en-US" sz="2800" b="1" dirty="0"/>
              <a:t>occurs when two pointers point to the same object and delete is applied to one of them.</a:t>
            </a:r>
            <a:r>
              <a:rPr lang="en-US" altLang="en-US" sz="2800" b="1" dirty="0" smtClean="0">
                <a:latin typeface="Courier New" pitchFamily="49" charset="0"/>
              </a:rPr>
              <a:t> </a:t>
            </a:r>
          </a:p>
          <a:p>
            <a:pPr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 </a:t>
            </a:r>
            <a:r>
              <a:rPr lang="en-US" altLang="en-US" sz="2400" b="1" dirty="0" err="1" smtClean="0">
                <a:latin typeface="Courier New" pitchFamily="49" charset="0"/>
              </a:rPr>
              <a:t>int</a:t>
            </a:r>
            <a:r>
              <a:rPr lang="en-US" altLang="en-US" sz="2400" b="1" dirty="0" smtClean="0">
                <a:latin typeface="Courier New" pitchFamily="49" charset="0"/>
              </a:rPr>
              <a:t>* </a:t>
            </a:r>
            <a:r>
              <a:rPr lang="en-US" altLang="en-US" sz="2400" b="1" dirty="0" err="1" smtClean="0">
                <a:latin typeface="Courier New" pitchFamily="49" charset="0"/>
              </a:rPr>
              <a:t>ptr</a:t>
            </a:r>
            <a:r>
              <a:rPr lang="en-US" altLang="en-US" sz="2400" b="1" dirty="0" smtClean="0">
                <a:latin typeface="Courier New" pitchFamily="49" charset="0"/>
              </a:rPr>
              <a:t> = new </a:t>
            </a:r>
            <a:r>
              <a:rPr lang="en-US" altLang="en-US" sz="2400" b="1" dirty="0" err="1" smtClean="0">
                <a:latin typeface="Courier New" pitchFamily="49" charset="0"/>
              </a:rPr>
              <a:t>int</a:t>
            </a:r>
            <a:r>
              <a:rPr lang="en-US" altLang="en-US" sz="2400" b="1" dirty="0" smtClean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2400" b="1" dirty="0" smtClean="0">
                <a:latin typeface="Courier New" pitchFamily="49" charset="0"/>
              </a:rPr>
              <a:t> *</a:t>
            </a:r>
            <a:r>
              <a:rPr lang="en-US" altLang="en-US" sz="2400" b="1" dirty="0" err="1" smtClean="0">
                <a:latin typeface="Courier New" pitchFamily="49" charset="0"/>
              </a:rPr>
              <a:t>ptr</a:t>
            </a:r>
            <a:r>
              <a:rPr lang="en-US" altLang="en-US" sz="2400" b="1" dirty="0" smtClean="0">
                <a:latin typeface="Courier New" pitchFamily="49" charset="0"/>
              </a:rPr>
              <a:t> = 8;</a:t>
            </a:r>
          </a:p>
          <a:p>
            <a:pPr>
              <a:buFontTx/>
              <a:buNone/>
            </a:pPr>
            <a:r>
              <a:rPr lang="en-US" altLang="en-US" sz="2400" b="1" dirty="0" smtClean="0">
                <a:latin typeface="Courier New" pitchFamily="49" charset="0"/>
              </a:rPr>
              <a:t> </a:t>
            </a:r>
            <a:r>
              <a:rPr lang="en-US" altLang="en-US" sz="2400" b="1" dirty="0" err="1" smtClean="0">
                <a:latin typeface="Courier New" pitchFamily="49" charset="0"/>
              </a:rPr>
              <a:t>int</a:t>
            </a:r>
            <a:r>
              <a:rPr lang="en-US" altLang="en-US" sz="2400" b="1" dirty="0" smtClean="0">
                <a:latin typeface="Courier New" pitchFamily="49" charset="0"/>
              </a:rPr>
              <a:t>* ptr2 = new </a:t>
            </a:r>
            <a:r>
              <a:rPr lang="en-US" altLang="en-US" sz="2400" b="1" dirty="0" err="1" smtClean="0">
                <a:latin typeface="Courier New" pitchFamily="49" charset="0"/>
              </a:rPr>
              <a:t>int</a:t>
            </a:r>
            <a:r>
              <a:rPr lang="en-US" altLang="en-US" sz="2400" b="1" dirty="0" smtClean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2400" b="1" dirty="0" smtClean="0">
                <a:latin typeface="Courier New" pitchFamily="49" charset="0"/>
              </a:rPr>
              <a:t> *ptr2 = -5;</a:t>
            </a:r>
          </a:p>
          <a:p>
            <a:pPr>
              <a:buFontTx/>
              <a:buNone/>
            </a:pPr>
            <a:r>
              <a:rPr lang="en-US" altLang="en-US" sz="2400" b="1" dirty="0" smtClean="0">
                <a:latin typeface="Courier New" pitchFamily="49" charset="0"/>
              </a:rPr>
              <a:t> </a:t>
            </a:r>
            <a:r>
              <a:rPr lang="en-US" altLang="en-US" sz="2400" b="1" dirty="0" err="1" smtClean="0">
                <a:latin typeface="Courier New" pitchFamily="49" charset="0"/>
              </a:rPr>
              <a:t>ptr</a:t>
            </a:r>
            <a:r>
              <a:rPr lang="en-US" altLang="en-US" sz="2400" b="1" dirty="0" smtClean="0">
                <a:latin typeface="Courier New" pitchFamily="49" charset="0"/>
              </a:rPr>
              <a:t> = ptr2;</a:t>
            </a:r>
            <a:r>
              <a:rPr lang="en-US" altLang="en-US" sz="2400" b="1" dirty="0" smtClean="0"/>
              <a:t>     </a:t>
            </a:r>
            <a:endParaRPr lang="en-US" altLang="en-US" sz="2400" b="1" dirty="0" smtClean="0">
              <a:latin typeface="Courier New" pitchFamily="49" charset="0"/>
            </a:endParaRPr>
          </a:p>
          <a:p>
            <a:pPr>
              <a:buNone/>
            </a:pPr>
            <a:r>
              <a:rPr lang="en-US" altLang="en-US" sz="2400" b="1" dirty="0" smtClean="0">
                <a:latin typeface="Courier New" pitchFamily="49" charset="0"/>
              </a:rPr>
              <a:t> </a:t>
            </a:r>
          </a:p>
          <a:p>
            <a:pPr>
              <a:buNone/>
            </a:pPr>
            <a:r>
              <a:rPr lang="en-US" altLang="en-US" sz="1600" b="1" dirty="0" smtClean="0">
                <a:latin typeface="Courier New" pitchFamily="49" charset="0"/>
              </a:rPr>
              <a:t> </a:t>
            </a:r>
            <a:r>
              <a:rPr lang="en-US" altLang="en-US" sz="2400" b="1" i="1" dirty="0">
                <a:solidFill>
                  <a:srgbClr val="CC0000"/>
                </a:solidFill>
                <a:latin typeface="Courier New" pitchFamily="49" charset="0"/>
              </a:rPr>
              <a:t>// </a:t>
            </a:r>
            <a:r>
              <a:rPr lang="en-US" altLang="en-US" sz="2400" b="1" i="1" dirty="0" err="1">
                <a:solidFill>
                  <a:srgbClr val="CC0000"/>
                </a:solidFill>
                <a:latin typeface="Courier New" pitchFamily="49" charset="0"/>
              </a:rPr>
              <a:t>ptr</a:t>
            </a:r>
            <a:r>
              <a:rPr lang="en-US" altLang="en-US" sz="2400" b="1" i="1" dirty="0">
                <a:solidFill>
                  <a:srgbClr val="CC0000"/>
                </a:solidFill>
                <a:latin typeface="Courier New" pitchFamily="49" charset="0"/>
              </a:rPr>
              <a:t> is left </a:t>
            </a:r>
            <a:r>
              <a:rPr lang="en-US" altLang="en-US" sz="2400" b="1" i="1" dirty="0" smtClean="0">
                <a:solidFill>
                  <a:srgbClr val="CC0000"/>
                </a:solidFill>
                <a:latin typeface="Courier New" pitchFamily="49" charset="0"/>
              </a:rPr>
              <a:t>dangling</a:t>
            </a:r>
            <a:endParaRPr lang="en-US" altLang="en-US" sz="2400" b="1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 </a:t>
            </a:r>
            <a:r>
              <a:rPr lang="en-US" altLang="en-US" sz="2400" b="1" dirty="0" smtClean="0">
                <a:latin typeface="Courier New" pitchFamily="49" charset="0"/>
              </a:rPr>
              <a:t>delete ptr2;    </a:t>
            </a:r>
          </a:p>
          <a:p>
            <a:pPr>
              <a:buFontTx/>
              <a:buNone/>
            </a:pPr>
            <a:r>
              <a:rPr lang="en-US" altLang="en-US" sz="2400" b="1" dirty="0" smtClean="0">
                <a:latin typeface="Courier New" pitchFamily="49" charset="0"/>
              </a:rPr>
              <a:t> ptr2 = NULL;    </a:t>
            </a:r>
            <a:endParaRPr lang="en-US" altLang="en-US" sz="2000" b="1" i="1" dirty="0" smtClean="0">
              <a:solidFill>
                <a:srgbClr val="CC0000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endParaRPr lang="en-US" altLang="en-US" sz="2000" b="1" i="1" dirty="0" smtClean="0">
              <a:solidFill>
                <a:srgbClr val="CC0000"/>
              </a:solidFill>
              <a:latin typeface="Courier New" pitchFamily="49" charset="0"/>
            </a:endParaRP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419100"/>
            <a:ext cx="7848600" cy="1028700"/>
          </a:xfrm>
          <a:noFill/>
        </p:spPr>
        <p:txBody>
          <a:bodyPr/>
          <a:lstStyle/>
          <a:p>
            <a:r>
              <a:rPr lang="en-US" altLang="en-US" smtClean="0"/>
              <a:t>Leaving a Dangling Pointer</a:t>
            </a:r>
          </a:p>
        </p:txBody>
      </p:sp>
      <p:grpSp>
        <p:nvGrpSpPr>
          <p:cNvPr id="67589" name="Group 14"/>
          <p:cNvGrpSpPr>
            <a:grpSpLocks/>
          </p:cNvGrpSpPr>
          <p:nvPr/>
        </p:nvGrpSpPr>
        <p:grpSpPr bwMode="auto">
          <a:xfrm>
            <a:off x="5466655" y="2107480"/>
            <a:ext cx="3425825" cy="2833688"/>
            <a:chOff x="3146" y="876"/>
            <a:chExt cx="2158" cy="1785"/>
          </a:xfrm>
        </p:grpSpPr>
        <p:grpSp>
          <p:nvGrpSpPr>
            <p:cNvPr id="67595" name="Group 8"/>
            <p:cNvGrpSpPr>
              <a:grpSpLocks/>
            </p:cNvGrpSpPr>
            <p:nvPr/>
          </p:nvGrpSpPr>
          <p:grpSpPr bwMode="auto">
            <a:xfrm>
              <a:off x="3172" y="1163"/>
              <a:ext cx="1148" cy="1041"/>
              <a:chOff x="3172" y="1163"/>
              <a:chExt cx="1148" cy="1041"/>
            </a:xfrm>
          </p:grpSpPr>
          <p:sp>
            <p:nvSpPr>
              <p:cNvPr id="67601" name="Line 4"/>
              <p:cNvSpPr>
                <a:spLocks noChangeShapeType="1"/>
              </p:cNvSpPr>
              <p:nvPr/>
            </p:nvSpPr>
            <p:spPr bwMode="auto">
              <a:xfrm>
                <a:off x="3804" y="1452"/>
                <a:ext cx="516" cy="432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7602" name="Rectangle 5"/>
              <p:cNvSpPr>
                <a:spLocks noChangeArrowheads="1"/>
              </p:cNvSpPr>
              <p:nvPr/>
            </p:nvSpPr>
            <p:spPr bwMode="auto">
              <a:xfrm>
                <a:off x="3172" y="1163"/>
                <a:ext cx="736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sp>
            <p:nvSpPr>
              <p:cNvPr id="67603" name="Rectangle 6"/>
              <p:cNvSpPr>
                <a:spLocks noChangeArrowheads="1"/>
              </p:cNvSpPr>
              <p:nvPr/>
            </p:nvSpPr>
            <p:spPr bwMode="auto">
              <a:xfrm>
                <a:off x="3196" y="1847"/>
                <a:ext cx="736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sp>
            <p:nvSpPr>
              <p:cNvPr id="67604" name="Line 7"/>
              <p:cNvSpPr>
                <a:spLocks noChangeShapeType="1"/>
              </p:cNvSpPr>
              <p:nvPr/>
            </p:nvSpPr>
            <p:spPr bwMode="auto">
              <a:xfrm>
                <a:off x="3828" y="2016"/>
                <a:ext cx="492" cy="0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67596" name="Group 13"/>
            <p:cNvGrpSpPr>
              <a:grpSpLocks/>
            </p:cNvGrpSpPr>
            <p:nvPr/>
          </p:nvGrpSpPr>
          <p:grpSpPr bwMode="auto">
            <a:xfrm>
              <a:off x="3146" y="876"/>
              <a:ext cx="2158" cy="1785"/>
              <a:chOff x="3146" y="876"/>
              <a:chExt cx="2158" cy="1785"/>
            </a:xfrm>
          </p:grpSpPr>
          <p:grpSp>
            <p:nvGrpSpPr>
              <p:cNvPr id="67597" name="Group 11"/>
              <p:cNvGrpSpPr>
                <a:grpSpLocks/>
              </p:cNvGrpSpPr>
              <p:nvPr/>
            </p:nvGrpSpPr>
            <p:grpSpPr bwMode="auto">
              <a:xfrm>
                <a:off x="4324" y="1151"/>
                <a:ext cx="604" cy="1041"/>
                <a:chOff x="4324" y="1151"/>
                <a:chExt cx="604" cy="1041"/>
              </a:xfrm>
            </p:grpSpPr>
            <p:sp>
              <p:nvSpPr>
                <p:cNvPr id="67599" name="Rectangle 9"/>
                <p:cNvSpPr>
                  <a:spLocks noChangeArrowheads="1"/>
                </p:cNvSpPr>
                <p:nvPr/>
              </p:nvSpPr>
              <p:spPr bwMode="auto">
                <a:xfrm>
                  <a:off x="4324" y="1151"/>
                  <a:ext cx="568" cy="357"/>
                </a:xfrm>
                <a:prstGeom prst="rect">
                  <a:avLst/>
                </a:prstGeom>
                <a:solidFill>
                  <a:schemeClr val="accent1"/>
                </a:solidFill>
                <a:ln w="12699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>
                    <a:ea typeface="굴림" pitchFamily="50" charset="-127"/>
                  </a:endParaRPr>
                </a:p>
              </p:txBody>
            </p:sp>
            <p:sp>
              <p:nvSpPr>
                <p:cNvPr id="67600" name="Rectangle 10"/>
                <p:cNvSpPr>
                  <a:spLocks noChangeArrowheads="1"/>
                </p:cNvSpPr>
                <p:nvPr/>
              </p:nvSpPr>
              <p:spPr bwMode="auto">
                <a:xfrm>
                  <a:off x="4336" y="1835"/>
                  <a:ext cx="592" cy="357"/>
                </a:xfrm>
                <a:prstGeom prst="rect">
                  <a:avLst/>
                </a:prstGeom>
                <a:solidFill>
                  <a:schemeClr val="accent1"/>
                </a:solidFill>
                <a:ln w="12699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>
                    <a:ea typeface="굴림" pitchFamily="50" charset="-127"/>
                  </a:endParaRPr>
                </a:p>
              </p:txBody>
            </p:sp>
          </p:grpSp>
          <p:sp>
            <p:nvSpPr>
              <p:cNvPr id="67598" name="Rectangle 12"/>
              <p:cNvSpPr>
                <a:spLocks noChangeArrowheads="1"/>
              </p:cNvSpPr>
              <p:nvPr/>
            </p:nvSpPr>
            <p:spPr bwMode="auto">
              <a:xfrm>
                <a:off x="3146" y="876"/>
                <a:ext cx="2158" cy="17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endParaRPr lang="en-US" altLang="en-US" sz="2000" b="1" dirty="0"/>
              </a:p>
              <a:p>
                <a:endParaRPr lang="en-US" altLang="en-US" sz="1400" b="1" dirty="0"/>
              </a:p>
              <a:p>
                <a:r>
                  <a:rPr lang="en-US" altLang="en-US" sz="2000" b="1" dirty="0"/>
                  <a:t>                              8</a:t>
                </a:r>
              </a:p>
              <a:p>
                <a:endParaRPr lang="en-US" altLang="en-US" sz="1000" b="1" dirty="0"/>
              </a:p>
              <a:p>
                <a:r>
                  <a:rPr lang="en-US" altLang="en-US" sz="2000" b="1" dirty="0"/>
                  <a:t> </a:t>
                </a:r>
                <a:r>
                  <a:rPr lang="en-US" altLang="en-US" sz="2000" b="1" dirty="0" err="1"/>
                  <a:t>ptr</a:t>
                </a:r>
                <a:endParaRPr lang="en-US" altLang="en-US" sz="1000" b="1" dirty="0"/>
              </a:p>
              <a:p>
                <a:endParaRPr lang="en-US" altLang="en-US" sz="1200" b="1" dirty="0"/>
              </a:p>
              <a:p>
                <a:endParaRPr lang="en-US" altLang="en-US" sz="1200" b="1" dirty="0"/>
              </a:p>
              <a:p>
                <a:r>
                  <a:rPr lang="en-US" altLang="en-US" sz="2000" b="1" dirty="0"/>
                  <a:t>                             -5</a:t>
                </a:r>
              </a:p>
              <a:p>
                <a:endParaRPr lang="en-US" altLang="en-US" sz="1200" b="1" dirty="0"/>
              </a:p>
              <a:p>
                <a:r>
                  <a:rPr lang="en-US" altLang="en-US" sz="2000" b="1" dirty="0"/>
                  <a:t> ptr2</a:t>
                </a:r>
              </a:p>
              <a:p>
                <a:r>
                  <a:rPr lang="en-US" altLang="en-US" sz="2000" b="1" dirty="0"/>
                  <a:t>           </a:t>
                </a: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5572199" y="4267720"/>
            <a:ext cx="2816225" cy="2833688"/>
            <a:chOff x="5051425" y="4000500"/>
            <a:chExt cx="2816225" cy="2833688"/>
          </a:xfrm>
        </p:grpSpPr>
        <p:sp>
          <p:nvSpPr>
            <p:cNvPr id="67590" name="Line 15"/>
            <p:cNvSpPr>
              <a:spLocks noChangeShapeType="1"/>
            </p:cNvSpPr>
            <p:nvPr/>
          </p:nvSpPr>
          <p:spPr bwMode="auto">
            <a:xfrm>
              <a:off x="6096000" y="4914900"/>
              <a:ext cx="819150" cy="68580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591" name="Rectangle 16"/>
            <p:cNvSpPr>
              <a:spLocks noChangeArrowheads="1"/>
            </p:cNvSpPr>
            <p:nvPr/>
          </p:nvSpPr>
          <p:spPr bwMode="auto">
            <a:xfrm>
              <a:off x="5092700" y="4456113"/>
              <a:ext cx="1168400" cy="56673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67592" name="Rectangle 17"/>
            <p:cNvSpPr>
              <a:spLocks noChangeArrowheads="1"/>
            </p:cNvSpPr>
            <p:nvPr/>
          </p:nvSpPr>
          <p:spPr bwMode="auto">
            <a:xfrm>
              <a:off x="5130800" y="5541963"/>
              <a:ext cx="1168400" cy="56673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67593" name="Rectangle 18"/>
            <p:cNvSpPr>
              <a:spLocks noChangeArrowheads="1"/>
            </p:cNvSpPr>
            <p:nvPr/>
          </p:nvSpPr>
          <p:spPr bwMode="auto">
            <a:xfrm>
              <a:off x="6921500" y="4437063"/>
              <a:ext cx="901700" cy="56673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67594" name="Rectangle 19"/>
            <p:cNvSpPr>
              <a:spLocks noChangeArrowheads="1"/>
            </p:cNvSpPr>
            <p:nvPr/>
          </p:nvSpPr>
          <p:spPr bwMode="auto">
            <a:xfrm>
              <a:off x="5051425" y="4000500"/>
              <a:ext cx="2816225" cy="2833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endParaRPr lang="en-US" altLang="en-US" sz="2000" b="1" dirty="0"/>
            </a:p>
            <a:p>
              <a:endParaRPr lang="en-US" altLang="en-US" sz="1400" b="1" dirty="0"/>
            </a:p>
            <a:p>
              <a:r>
                <a:rPr lang="en-US" altLang="en-US" sz="2000" b="1" dirty="0"/>
                <a:t>                              8</a:t>
              </a:r>
            </a:p>
            <a:p>
              <a:endParaRPr lang="en-US" altLang="en-US" sz="1000" b="1" dirty="0"/>
            </a:p>
            <a:p>
              <a:r>
                <a:rPr lang="en-US" altLang="en-US" sz="2000" b="1" dirty="0"/>
                <a:t> </a:t>
              </a:r>
              <a:r>
                <a:rPr lang="en-US" altLang="en-US" sz="2000" b="1" dirty="0" err="1"/>
                <a:t>ptr</a:t>
              </a:r>
              <a:endParaRPr lang="en-US" altLang="en-US" sz="1000" b="1" dirty="0"/>
            </a:p>
            <a:p>
              <a:endParaRPr lang="en-US" altLang="en-US" sz="1200" b="1" dirty="0"/>
            </a:p>
            <a:p>
              <a:endParaRPr lang="en-US" altLang="en-US" sz="1200" b="1" dirty="0"/>
            </a:p>
            <a:p>
              <a:r>
                <a:rPr lang="en-US" altLang="en-US" sz="2000" b="1" dirty="0"/>
                <a:t>  NULL              </a:t>
              </a:r>
            </a:p>
            <a:p>
              <a:endParaRPr lang="en-US" altLang="en-US" sz="1200" b="1" dirty="0"/>
            </a:p>
            <a:p>
              <a:r>
                <a:rPr lang="en-US" altLang="en-US" sz="2000" b="1" dirty="0"/>
                <a:t> ptr2</a:t>
              </a:r>
            </a:p>
            <a:p>
              <a:r>
                <a:rPr lang="en-US" altLang="en-US" sz="2000" b="1" dirty="0"/>
                <a:t>          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5578887-1ACB-4FB3-8825-88CC7A2A84FF}" type="slidenum">
              <a:rPr lang="en-US" altLang="en-US" sz="1400"/>
              <a:pPr/>
              <a:t>63</a:t>
            </a:fld>
            <a:endParaRPr lang="en-US" altLang="en-US" sz="1400"/>
          </a:p>
        </p:txBody>
      </p:sp>
      <p:sp>
        <p:nvSpPr>
          <p:cNvPr id="68611" name="Oval 2"/>
          <p:cNvSpPr>
            <a:spLocks noChangeArrowheads="1"/>
          </p:cNvSpPr>
          <p:nvPr/>
        </p:nvSpPr>
        <p:spPr bwMode="auto">
          <a:xfrm>
            <a:off x="1636713" y="2182813"/>
            <a:ext cx="3543300" cy="4157662"/>
          </a:xfrm>
          <a:prstGeom prst="ellipse">
            <a:avLst/>
          </a:prstGeom>
          <a:solidFill>
            <a:srgbClr val="FFCC66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z="3200" smtClean="0"/>
              <a:t>DYNAMIC ARRAY IMPLEMENTATION</a:t>
            </a:r>
          </a:p>
        </p:txBody>
      </p:sp>
      <p:sp>
        <p:nvSpPr>
          <p:cNvPr id="68613" name="Oval 4"/>
          <p:cNvSpPr>
            <a:spLocks noChangeArrowheads="1"/>
          </p:cNvSpPr>
          <p:nvPr/>
        </p:nvSpPr>
        <p:spPr bwMode="auto">
          <a:xfrm>
            <a:off x="357188" y="2955925"/>
            <a:ext cx="2247900" cy="390525"/>
          </a:xfrm>
          <a:prstGeom prst="ellipse">
            <a:avLst/>
          </a:prstGeom>
          <a:solidFill>
            <a:schemeClr val="accent1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8614" name="Oval 5"/>
          <p:cNvSpPr>
            <a:spLocks noChangeArrowheads="1"/>
          </p:cNvSpPr>
          <p:nvPr/>
        </p:nvSpPr>
        <p:spPr bwMode="auto">
          <a:xfrm>
            <a:off x="371475" y="3622675"/>
            <a:ext cx="2247900" cy="390525"/>
          </a:xfrm>
          <a:prstGeom prst="ellipse">
            <a:avLst/>
          </a:prstGeom>
          <a:solidFill>
            <a:schemeClr val="accent1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8615" name="Oval 6"/>
          <p:cNvSpPr>
            <a:spLocks noChangeArrowheads="1"/>
          </p:cNvSpPr>
          <p:nvPr/>
        </p:nvSpPr>
        <p:spPr bwMode="auto">
          <a:xfrm>
            <a:off x="327025" y="4252913"/>
            <a:ext cx="2247900" cy="390525"/>
          </a:xfrm>
          <a:prstGeom prst="ellipse">
            <a:avLst/>
          </a:prstGeom>
          <a:solidFill>
            <a:schemeClr val="accent1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8616" name="Oval 7"/>
          <p:cNvSpPr>
            <a:spLocks noChangeArrowheads="1"/>
          </p:cNvSpPr>
          <p:nvPr/>
        </p:nvSpPr>
        <p:spPr bwMode="auto">
          <a:xfrm>
            <a:off x="341313" y="4921250"/>
            <a:ext cx="2247900" cy="390525"/>
          </a:xfrm>
          <a:prstGeom prst="ellipse">
            <a:avLst/>
          </a:prstGeom>
          <a:solidFill>
            <a:schemeClr val="accent1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8617" name="Rectangle 8"/>
          <p:cNvSpPr>
            <a:spLocks noChangeArrowheads="1"/>
          </p:cNvSpPr>
          <p:nvPr/>
        </p:nvSpPr>
        <p:spPr bwMode="auto">
          <a:xfrm>
            <a:off x="614363" y="2957513"/>
            <a:ext cx="170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/>
              <a:t>StackType</a:t>
            </a:r>
          </a:p>
        </p:txBody>
      </p:sp>
      <p:sp>
        <p:nvSpPr>
          <p:cNvPr id="68618" name="Rectangle 9"/>
          <p:cNvSpPr>
            <a:spLocks noChangeArrowheads="1"/>
          </p:cNvSpPr>
          <p:nvPr/>
        </p:nvSpPr>
        <p:spPr bwMode="auto">
          <a:xfrm>
            <a:off x="527050" y="3595688"/>
            <a:ext cx="1887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/>
              <a:t>~StackType</a:t>
            </a:r>
          </a:p>
        </p:txBody>
      </p:sp>
      <p:sp>
        <p:nvSpPr>
          <p:cNvPr id="68619" name="Rectangle 10"/>
          <p:cNvSpPr>
            <a:spLocks noChangeArrowheads="1"/>
          </p:cNvSpPr>
          <p:nvPr/>
        </p:nvSpPr>
        <p:spPr bwMode="auto">
          <a:xfrm>
            <a:off x="890588" y="4235450"/>
            <a:ext cx="928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/>
              <a:t>Push</a:t>
            </a:r>
          </a:p>
        </p:txBody>
      </p:sp>
      <p:sp>
        <p:nvSpPr>
          <p:cNvPr id="68620" name="Rectangle 11"/>
          <p:cNvSpPr>
            <a:spLocks noChangeArrowheads="1"/>
          </p:cNvSpPr>
          <p:nvPr/>
        </p:nvSpPr>
        <p:spPr bwMode="auto">
          <a:xfrm>
            <a:off x="911225" y="4914900"/>
            <a:ext cx="760413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/>
              <a:t>Pop</a:t>
            </a:r>
          </a:p>
          <a:p>
            <a:r>
              <a:rPr lang="en-US" altLang="en-US" sz="1600" b="1">
                <a:latin typeface="Arial Black" pitchFamily="34" charset="0"/>
              </a:rPr>
              <a:t>    .</a:t>
            </a:r>
          </a:p>
          <a:p>
            <a:r>
              <a:rPr lang="en-US" altLang="en-US" sz="1600" b="1">
                <a:latin typeface="Arial Black" pitchFamily="34" charset="0"/>
              </a:rPr>
              <a:t>    .</a:t>
            </a:r>
          </a:p>
          <a:p>
            <a:r>
              <a:rPr lang="en-US" altLang="en-US" sz="1600" b="1">
                <a:latin typeface="Arial Black" pitchFamily="34" charset="0"/>
              </a:rPr>
              <a:t>    .</a:t>
            </a:r>
          </a:p>
        </p:txBody>
      </p:sp>
      <p:sp>
        <p:nvSpPr>
          <p:cNvPr id="68621" name="Rectangle 12"/>
          <p:cNvSpPr>
            <a:spLocks noChangeArrowheads="1"/>
          </p:cNvSpPr>
          <p:nvPr/>
        </p:nvSpPr>
        <p:spPr bwMode="auto">
          <a:xfrm>
            <a:off x="581025" y="1682750"/>
            <a:ext cx="2555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/>
              <a:t>class StackType</a:t>
            </a:r>
          </a:p>
        </p:txBody>
      </p:sp>
      <p:sp>
        <p:nvSpPr>
          <p:cNvPr id="68622" name="Rectangle 13"/>
          <p:cNvSpPr>
            <a:spLocks noChangeArrowheads="1"/>
          </p:cNvSpPr>
          <p:nvPr/>
        </p:nvSpPr>
        <p:spPr bwMode="auto">
          <a:xfrm>
            <a:off x="2805113" y="3097213"/>
            <a:ext cx="1908175" cy="23495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8623" name="Rectangle 14"/>
          <p:cNvSpPr>
            <a:spLocks noChangeArrowheads="1"/>
          </p:cNvSpPr>
          <p:nvPr/>
        </p:nvSpPr>
        <p:spPr bwMode="auto">
          <a:xfrm>
            <a:off x="4025900" y="3778250"/>
            <a:ext cx="368300" cy="330200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8624" name="Rectangle 15"/>
          <p:cNvSpPr>
            <a:spLocks noChangeArrowheads="1"/>
          </p:cNvSpPr>
          <p:nvPr/>
        </p:nvSpPr>
        <p:spPr bwMode="auto">
          <a:xfrm>
            <a:off x="4025900" y="4216400"/>
            <a:ext cx="368300" cy="330200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8625" name="Rectangle 16"/>
          <p:cNvSpPr>
            <a:spLocks noChangeArrowheads="1"/>
          </p:cNvSpPr>
          <p:nvPr/>
        </p:nvSpPr>
        <p:spPr bwMode="auto">
          <a:xfrm>
            <a:off x="4025900" y="4654550"/>
            <a:ext cx="368300" cy="330200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8626" name="Line 17"/>
          <p:cNvSpPr>
            <a:spLocks noChangeShapeType="1"/>
          </p:cNvSpPr>
          <p:nvPr/>
        </p:nvSpPr>
        <p:spPr bwMode="auto">
          <a:xfrm flipV="1">
            <a:off x="4197350" y="4211638"/>
            <a:ext cx="1687513" cy="701675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27" name="Rectangle 18"/>
          <p:cNvSpPr>
            <a:spLocks noChangeArrowheads="1"/>
          </p:cNvSpPr>
          <p:nvPr/>
        </p:nvSpPr>
        <p:spPr bwMode="auto">
          <a:xfrm>
            <a:off x="5959475" y="3892550"/>
            <a:ext cx="1254125" cy="251301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8628" name="Rectangle 19"/>
          <p:cNvSpPr>
            <a:spLocks noChangeArrowheads="1"/>
          </p:cNvSpPr>
          <p:nvPr/>
        </p:nvSpPr>
        <p:spPr bwMode="auto">
          <a:xfrm>
            <a:off x="5959475" y="3892550"/>
            <a:ext cx="1254125" cy="2513013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8629" name="Line 20"/>
          <p:cNvSpPr>
            <a:spLocks noChangeShapeType="1"/>
          </p:cNvSpPr>
          <p:nvPr/>
        </p:nvSpPr>
        <p:spPr bwMode="auto">
          <a:xfrm>
            <a:off x="5953125" y="5422900"/>
            <a:ext cx="1266825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30" name="Line 21"/>
          <p:cNvSpPr>
            <a:spLocks noChangeShapeType="1"/>
          </p:cNvSpPr>
          <p:nvPr/>
        </p:nvSpPr>
        <p:spPr bwMode="auto">
          <a:xfrm>
            <a:off x="5953125" y="4930775"/>
            <a:ext cx="1266825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31" name="Line 22"/>
          <p:cNvSpPr>
            <a:spLocks noChangeShapeType="1"/>
          </p:cNvSpPr>
          <p:nvPr/>
        </p:nvSpPr>
        <p:spPr bwMode="auto">
          <a:xfrm>
            <a:off x="5953125" y="4408488"/>
            <a:ext cx="1266825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32" name="Rectangle 23"/>
          <p:cNvSpPr>
            <a:spLocks noChangeArrowheads="1"/>
          </p:cNvSpPr>
          <p:nvPr/>
        </p:nvSpPr>
        <p:spPr bwMode="auto">
          <a:xfrm>
            <a:off x="2819400" y="3306763"/>
            <a:ext cx="1736725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/>
              <a:t>Private Data:</a:t>
            </a:r>
          </a:p>
          <a:p>
            <a:endParaRPr lang="en-US" altLang="en-US" sz="800" b="1"/>
          </a:p>
          <a:p>
            <a:r>
              <a:rPr lang="en-US" altLang="en-US" sz="1800" b="1"/>
              <a:t>top</a:t>
            </a:r>
            <a:r>
              <a:rPr lang="en-US" altLang="en-US" sz="2000" b="1"/>
              <a:t>             2</a:t>
            </a:r>
          </a:p>
          <a:p>
            <a:endParaRPr lang="en-US" altLang="en-US" sz="1000" b="1"/>
          </a:p>
          <a:p>
            <a:r>
              <a:rPr lang="en-US" altLang="en-US" sz="1800" b="1"/>
              <a:t>maxStack </a:t>
            </a:r>
            <a:r>
              <a:rPr lang="en-US" altLang="en-US" sz="2000" b="1"/>
              <a:t>  5</a:t>
            </a:r>
            <a:endParaRPr lang="en-US" altLang="en-US" sz="1000" b="1"/>
          </a:p>
          <a:p>
            <a:endParaRPr lang="en-US" altLang="en-US" sz="1000" b="1"/>
          </a:p>
          <a:p>
            <a:r>
              <a:rPr lang="en-US" altLang="en-US" sz="1800" b="1"/>
              <a:t>items</a:t>
            </a:r>
          </a:p>
        </p:txBody>
      </p:sp>
      <p:sp>
        <p:nvSpPr>
          <p:cNvPr id="68633" name="Rectangle 24"/>
          <p:cNvSpPr>
            <a:spLocks noChangeArrowheads="1"/>
          </p:cNvSpPr>
          <p:nvPr/>
        </p:nvSpPr>
        <p:spPr bwMode="auto">
          <a:xfrm>
            <a:off x="6099175" y="3421063"/>
            <a:ext cx="1082675" cy="207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 altLang="en-US" sz="2000" b="1"/>
          </a:p>
          <a:p>
            <a:endParaRPr lang="en-US" altLang="en-US" sz="2000" b="1"/>
          </a:p>
          <a:p>
            <a:r>
              <a:rPr lang="en-US" altLang="en-US" sz="1800" b="1"/>
              <a:t>    50   </a:t>
            </a:r>
          </a:p>
          <a:p>
            <a:endParaRPr lang="en-US" altLang="en-US" sz="1800" b="1"/>
          </a:p>
          <a:p>
            <a:r>
              <a:rPr lang="en-US" altLang="en-US" sz="1800" b="1"/>
              <a:t>    43</a:t>
            </a:r>
          </a:p>
          <a:p>
            <a:endParaRPr lang="en-US" altLang="en-US" sz="1800" b="1"/>
          </a:p>
          <a:p>
            <a:r>
              <a:rPr lang="en-US" altLang="en-US" sz="1800" b="1"/>
              <a:t>    80</a:t>
            </a:r>
          </a:p>
        </p:txBody>
      </p:sp>
      <p:sp>
        <p:nvSpPr>
          <p:cNvPr id="68634" name="Rectangle 25"/>
          <p:cNvSpPr>
            <a:spLocks noChangeArrowheads="1"/>
          </p:cNvSpPr>
          <p:nvPr/>
        </p:nvSpPr>
        <p:spPr bwMode="auto">
          <a:xfrm>
            <a:off x="7296150" y="4044950"/>
            <a:ext cx="1019175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600" b="1"/>
              <a:t>items [0]</a:t>
            </a:r>
          </a:p>
          <a:p>
            <a:endParaRPr lang="en-US" altLang="en-US" sz="1600" b="1"/>
          </a:p>
          <a:p>
            <a:r>
              <a:rPr lang="en-US" altLang="en-US" sz="1600" b="1"/>
              <a:t>items [1]</a:t>
            </a:r>
          </a:p>
          <a:p>
            <a:endParaRPr lang="en-US" altLang="en-US" sz="1600" b="1"/>
          </a:p>
          <a:p>
            <a:r>
              <a:rPr lang="en-US" altLang="en-US" sz="1600" b="1"/>
              <a:t>items [2]</a:t>
            </a:r>
          </a:p>
          <a:p>
            <a:endParaRPr lang="en-US" altLang="en-US" sz="1600" b="1"/>
          </a:p>
          <a:p>
            <a:r>
              <a:rPr lang="en-US" altLang="en-US" sz="1600" b="1"/>
              <a:t>items [3]</a:t>
            </a:r>
          </a:p>
          <a:p>
            <a:endParaRPr lang="en-US" altLang="en-US" sz="1600" b="1"/>
          </a:p>
          <a:p>
            <a:r>
              <a:rPr lang="en-US" altLang="en-US" sz="1600" b="1"/>
              <a:t>items [4]</a:t>
            </a:r>
            <a:endParaRPr lang="en-US" altLang="en-US"/>
          </a:p>
          <a:p>
            <a:endParaRPr lang="en-US" altLang="en-US"/>
          </a:p>
        </p:txBody>
      </p:sp>
      <p:sp>
        <p:nvSpPr>
          <p:cNvPr id="68635" name="Line 26"/>
          <p:cNvSpPr>
            <a:spLocks noChangeShapeType="1"/>
          </p:cNvSpPr>
          <p:nvPr/>
        </p:nvSpPr>
        <p:spPr bwMode="auto">
          <a:xfrm>
            <a:off x="5961063" y="5905500"/>
            <a:ext cx="1266825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3550" y="990600"/>
            <a:ext cx="8255000" cy="5638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009966"/>
                </a:solidFill>
                <a:latin typeface="Courier New" pitchFamily="49" charset="0"/>
              </a:rPr>
              <a:t>//--------------------------------------------------------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009966"/>
                </a:solidFill>
                <a:latin typeface="Courier New" pitchFamily="49" charset="0"/>
              </a:rPr>
              <a:t>// CLASS TEMPLATE DEFINITION AND MEMBER FUNCTIONS   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800" b="1" dirty="0" smtClean="0">
              <a:solidFill>
                <a:srgbClr val="CC33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#include "</a:t>
            </a:r>
            <a:r>
              <a:rPr lang="en-US" altLang="en-US" sz="1800" b="1" dirty="0" err="1" smtClean="0">
                <a:latin typeface="Courier New" pitchFamily="49" charset="0"/>
              </a:rPr>
              <a:t>ItemType.h</a:t>
            </a:r>
            <a:r>
              <a:rPr lang="en-US" altLang="en-US" sz="1800" b="1" dirty="0" smtClean="0">
                <a:latin typeface="Courier New" pitchFamily="49" charset="0"/>
              </a:rPr>
              <a:t>"      // for </a:t>
            </a:r>
            <a:r>
              <a:rPr lang="en-US" altLang="en-US" sz="1800" b="1" dirty="0" err="1" smtClean="0">
                <a:latin typeface="Courier New" pitchFamily="49" charset="0"/>
              </a:rPr>
              <a:t>ItemType</a:t>
            </a:r>
            <a:r>
              <a:rPr lang="en-US" altLang="en-US" sz="1800" b="1" dirty="0" smtClean="0">
                <a:solidFill>
                  <a:srgbClr val="990000"/>
                </a:solidFill>
                <a:latin typeface="Courier New" pitchFamily="49" charset="0"/>
              </a:rPr>
              <a:t> 	</a:t>
            </a:r>
            <a:r>
              <a:rPr lang="en-US" altLang="en-US" sz="800" b="1" dirty="0" smtClean="0">
                <a:solidFill>
                  <a:srgbClr val="990000"/>
                </a:solidFill>
                <a:latin typeface="Courier New" pitchFamily="49" charset="0"/>
              </a:rPr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template&lt;class </a:t>
            </a:r>
            <a:r>
              <a:rPr lang="en-US" altLang="en-US" sz="1800" b="1" dirty="0" err="1" smtClean="0">
                <a:solidFill>
                  <a:srgbClr val="3366FF"/>
                </a:solidFill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&gt;</a:t>
            </a: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class </a:t>
            </a:r>
            <a:r>
              <a:rPr lang="en-US" altLang="en-US" sz="1800" b="1" dirty="0" err="1" smtClean="0">
                <a:latin typeface="Courier New" pitchFamily="49" charset="0"/>
              </a:rPr>
              <a:t>StackType</a:t>
            </a:r>
            <a:r>
              <a:rPr lang="en-US" altLang="en-US" sz="1800" b="1" dirty="0" smtClean="0">
                <a:latin typeface="Courier New" pitchFamily="49" charset="0"/>
              </a:rPr>
              <a:t>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public:</a:t>
            </a:r>
            <a:endParaRPr lang="en-US" altLang="en-US" sz="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</a:t>
            </a:r>
            <a:r>
              <a:rPr lang="en-US" altLang="en-US" sz="1800" b="1" dirty="0" err="1" smtClean="0">
                <a:latin typeface="Courier New" pitchFamily="49" charset="0"/>
              </a:rPr>
              <a:t>StackType</a:t>
            </a:r>
            <a:r>
              <a:rPr lang="en-US" altLang="en-US" sz="1800" b="1" dirty="0" smtClean="0">
                <a:latin typeface="Courier New" pitchFamily="49" charset="0"/>
              </a:rPr>
              <a:t>( );    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</a:t>
            </a:r>
            <a:r>
              <a:rPr lang="en-US" altLang="en-US" sz="1800" b="1" dirty="0" err="1" smtClean="0">
                <a:latin typeface="Courier New" pitchFamily="49" charset="0"/>
              </a:rPr>
              <a:t>StackType</a:t>
            </a:r>
            <a:r>
              <a:rPr lang="en-US" altLang="en-US" sz="1800" b="1" dirty="0" smtClean="0">
                <a:latin typeface="Courier New" pitchFamily="49" charset="0"/>
              </a:rPr>
              <a:t>( </a:t>
            </a:r>
            <a:r>
              <a:rPr lang="en-US" altLang="en-US" sz="1800" b="1" dirty="0" err="1" smtClean="0">
                <a:latin typeface="Courier New" pitchFamily="49" charset="0"/>
              </a:rPr>
              <a:t>int</a:t>
            </a:r>
            <a:r>
              <a:rPr lang="en-US" altLang="en-US" sz="1800" b="1" dirty="0" smtClean="0">
                <a:latin typeface="Courier New" pitchFamily="49" charset="0"/>
              </a:rPr>
              <a:t> max );	</a:t>
            </a:r>
            <a:r>
              <a:rPr lang="en-US" altLang="en-US" sz="1800" b="1" dirty="0" smtClean="0">
                <a:solidFill>
                  <a:srgbClr val="CC0000"/>
                </a:solidFill>
                <a:latin typeface="Courier New" pitchFamily="49" charset="0"/>
              </a:rPr>
              <a:t>// PARAMETERIZED CONSTRUCTOR</a:t>
            </a: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~</a:t>
            </a:r>
            <a:r>
              <a:rPr lang="en-US" altLang="en-US" sz="1800" b="1" dirty="0" err="1" smtClean="0">
                <a:latin typeface="Courier New" pitchFamily="49" charset="0"/>
              </a:rPr>
              <a:t>StackType</a:t>
            </a:r>
            <a:r>
              <a:rPr lang="en-US" altLang="en-US" sz="1800" b="1" dirty="0" smtClean="0">
                <a:latin typeface="Courier New" pitchFamily="49" charset="0"/>
              </a:rPr>
              <a:t>( ) ;		</a:t>
            </a:r>
            <a:r>
              <a:rPr lang="en-US" altLang="en-US" sz="1800" b="1" dirty="0" smtClean="0">
                <a:solidFill>
                  <a:srgbClr val="CC0000"/>
                </a:solidFill>
                <a:latin typeface="Courier New" pitchFamily="49" charset="0"/>
              </a:rPr>
              <a:t>// DESTRUCTOR</a:t>
            </a:r>
            <a:endParaRPr lang="en-US" altLang="en-US" sz="1800" b="1" dirty="0" smtClean="0">
              <a:latin typeface="Arial Black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Arial Black" pitchFamily="34" charset="0"/>
              </a:rPr>
              <a:t>     .  .  .		</a:t>
            </a:r>
            <a:endParaRPr lang="en-US" altLang="en-US" sz="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</a:t>
            </a:r>
            <a:r>
              <a:rPr lang="en-US" altLang="en-US" sz="1800" b="1" dirty="0" err="1" smtClean="0">
                <a:latin typeface="Courier New" pitchFamily="49" charset="0"/>
              </a:rPr>
              <a:t>bool</a:t>
            </a:r>
            <a:r>
              <a:rPr lang="en-US" altLang="en-US" sz="1800" b="1" dirty="0" smtClean="0">
                <a:latin typeface="Courier New" pitchFamily="49" charset="0"/>
              </a:rPr>
              <a:t> </a:t>
            </a:r>
            <a:r>
              <a:rPr lang="en-US" altLang="en-US" sz="1800" b="1" dirty="0" err="1" smtClean="0">
                <a:latin typeface="Courier New" pitchFamily="49" charset="0"/>
              </a:rPr>
              <a:t>IsFull</a:t>
            </a:r>
            <a:r>
              <a:rPr lang="en-US" altLang="en-US" sz="1800" b="1" dirty="0" smtClean="0">
                <a:latin typeface="Courier New" pitchFamily="49" charset="0"/>
              </a:rPr>
              <a:t>( ) </a:t>
            </a:r>
            <a:r>
              <a:rPr lang="en-US" altLang="en-US" sz="1800" b="1" dirty="0" err="1" smtClean="0">
                <a:latin typeface="Courier New" pitchFamily="49" charset="0"/>
              </a:rPr>
              <a:t>const</a:t>
            </a:r>
            <a:r>
              <a:rPr lang="en-US" altLang="en-US" sz="1800" b="1" dirty="0" smtClean="0">
                <a:latin typeface="Courier New" pitchFamily="49" charset="0"/>
              </a:rPr>
              <a:t>;</a:t>
            </a:r>
            <a:endParaRPr lang="en-US" altLang="en-US" sz="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void Push( </a:t>
            </a:r>
            <a:r>
              <a:rPr lang="en-US" altLang="en-US" sz="1800" b="1" dirty="0" err="1" smtClean="0"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latin typeface="Courier New" pitchFamily="49" charset="0"/>
              </a:rPr>
              <a:t> item );</a:t>
            </a:r>
            <a:endParaRPr lang="en-US" altLang="en-US" sz="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void Pop( </a:t>
            </a:r>
            <a:r>
              <a:rPr lang="en-US" altLang="en-US" sz="1800" b="1" dirty="0" err="1" smtClean="0"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latin typeface="Courier New" pitchFamily="49" charset="0"/>
              </a:rPr>
              <a:t>&amp;  item );</a:t>
            </a:r>
            <a:endParaRPr lang="en-US" altLang="en-US" sz="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private: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</a:t>
            </a:r>
            <a:r>
              <a:rPr lang="en-US" altLang="en-US" sz="1800" b="1" dirty="0" err="1" smtClean="0">
                <a:latin typeface="Courier New" pitchFamily="49" charset="0"/>
              </a:rPr>
              <a:t>int</a:t>
            </a:r>
            <a:r>
              <a:rPr lang="en-US" altLang="en-US" sz="1800" b="1" dirty="0" smtClean="0">
                <a:latin typeface="Courier New" pitchFamily="49" charset="0"/>
              </a:rPr>
              <a:t>       top;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</a:t>
            </a:r>
            <a:r>
              <a:rPr lang="en-US" altLang="en-US" sz="1800" b="1" dirty="0" err="1" smtClean="0">
                <a:latin typeface="Courier New" pitchFamily="49" charset="0"/>
              </a:rPr>
              <a:t>int</a:t>
            </a:r>
            <a:r>
              <a:rPr lang="en-US" altLang="en-US" sz="1800" b="1" dirty="0" smtClean="0">
                <a:latin typeface="Courier New" pitchFamily="49" charset="0"/>
              </a:rPr>
              <a:t>	      </a:t>
            </a:r>
            <a:r>
              <a:rPr lang="en-US" altLang="en-US" sz="1800" b="1" dirty="0" err="1" smtClean="0">
                <a:latin typeface="Courier New" pitchFamily="49" charset="0"/>
              </a:rPr>
              <a:t>maxStack</a:t>
            </a:r>
            <a:r>
              <a:rPr lang="en-US" altLang="en-US" sz="1800" b="1" dirty="0" smtClean="0">
                <a:latin typeface="Courier New" pitchFamily="49" charset="0"/>
              </a:rPr>
              <a:t>;  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</a:t>
            </a:r>
            <a:r>
              <a:rPr lang="en-US" altLang="en-US" sz="1800" b="1" dirty="0" err="1" smtClean="0"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latin typeface="Courier New" pitchFamily="49" charset="0"/>
              </a:rPr>
              <a:t>*  items;   </a:t>
            </a:r>
            <a:r>
              <a:rPr lang="en-US" altLang="en-US" sz="1800" b="1" dirty="0" smtClean="0">
                <a:solidFill>
                  <a:srgbClr val="CC0000"/>
                </a:solidFill>
                <a:latin typeface="Courier New" pitchFamily="49" charset="0"/>
              </a:rPr>
              <a:t>// DYNAMIC ARRAY IMPLEMENTATION</a:t>
            </a: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};</a:t>
            </a:r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7FE92756-19AF-4453-AFF1-906BAF7AC25F}" type="slidenum">
              <a:rPr lang="en-US" altLang="en-US" sz="1400"/>
              <a:pPr algn="r"/>
              <a:t>64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74638" y="1066800"/>
            <a:ext cx="8464550" cy="5562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009966"/>
                </a:solidFill>
                <a:latin typeface="Courier New" pitchFamily="49" charset="0"/>
              </a:rPr>
              <a:t>//--------------------------------------------------------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009966"/>
                </a:solidFill>
                <a:latin typeface="Courier New" pitchFamily="49" charset="0"/>
              </a:rPr>
              <a:t>// CLASS TEMPLATE DEFINITION AND MEMBER FUNCTIONS  cont’d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009966"/>
                </a:solidFill>
                <a:latin typeface="Courier New" pitchFamily="49" charset="0"/>
              </a:rPr>
              <a:t>//--------------------------------------------------------</a:t>
            </a:r>
            <a:endParaRPr lang="en-US" altLang="en-US" sz="1800" b="1" dirty="0" smtClean="0">
              <a:solidFill>
                <a:srgbClr val="CC33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800" b="1" dirty="0" smtClean="0">
              <a:solidFill>
                <a:srgbClr val="99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template&lt;class </a:t>
            </a:r>
            <a:r>
              <a:rPr lang="en-US" altLang="en-US" sz="1800" b="1" dirty="0" err="1" smtClean="0">
                <a:solidFill>
                  <a:srgbClr val="3366FF"/>
                </a:solidFill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&gt;</a:t>
            </a: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err="1" smtClean="0">
                <a:latin typeface="Courier New" pitchFamily="49" charset="0"/>
              </a:rPr>
              <a:t>StackType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&lt;</a:t>
            </a:r>
            <a:r>
              <a:rPr lang="en-US" altLang="en-US" sz="1800" b="1" dirty="0" err="1" smtClean="0">
                <a:solidFill>
                  <a:srgbClr val="3366FF"/>
                </a:solidFill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&gt;</a:t>
            </a:r>
            <a:r>
              <a:rPr lang="en-US" altLang="en-US" sz="1800" b="1" dirty="0" smtClean="0">
                <a:latin typeface="Courier New" pitchFamily="49" charset="0"/>
              </a:rPr>
              <a:t>::</a:t>
            </a:r>
            <a:r>
              <a:rPr lang="en-US" altLang="en-US" sz="1800" b="1" dirty="0" err="1" smtClean="0">
                <a:latin typeface="Courier New" pitchFamily="49" charset="0"/>
              </a:rPr>
              <a:t>StackType</a:t>
            </a:r>
            <a:r>
              <a:rPr lang="en-US" altLang="en-US" sz="1800" b="1" dirty="0" smtClean="0">
                <a:latin typeface="Courier New" pitchFamily="49" charset="0"/>
              </a:rPr>
              <a:t>( )   </a:t>
            </a:r>
            <a:r>
              <a:rPr lang="en-US" altLang="en-US" sz="1800" b="1" dirty="0" smtClean="0">
                <a:solidFill>
                  <a:srgbClr val="CC0000"/>
                </a:solidFill>
                <a:latin typeface="Courier New" pitchFamily="49" charset="0"/>
              </a:rPr>
              <a:t>//DEFAULT CONSTRUCTOR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</a:t>
            </a:r>
            <a:r>
              <a:rPr lang="en-US" altLang="en-US" sz="1800" b="1" dirty="0" err="1" smtClean="0">
                <a:latin typeface="Courier New" pitchFamily="49" charset="0"/>
              </a:rPr>
              <a:t>maxStack</a:t>
            </a:r>
            <a:r>
              <a:rPr lang="en-US" altLang="en-US" sz="1800" b="1" dirty="0" smtClean="0">
                <a:latin typeface="Courier New" pitchFamily="49" charset="0"/>
              </a:rPr>
              <a:t> = 500;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 	top = -1;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items = new </a:t>
            </a:r>
            <a:r>
              <a:rPr lang="en-US" altLang="en-US" sz="1800" b="1" dirty="0" err="1" smtClean="0"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latin typeface="Courier New" pitchFamily="49" charset="0"/>
              </a:rPr>
              <a:t>[500]; </a:t>
            </a:r>
            <a:r>
              <a:rPr lang="en-US" altLang="en-US" sz="1800" b="1" dirty="0" smtClean="0">
                <a:solidFill>
                  <a:srgbClr val="CC0000"/>
                </a:solidFill>
                <a:latin typeface="Courier New" pitchFamily="49" charset="0"/>
              </a:rPr>
              <a:t>// dynamically allocates array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template&lt;class </a:t>
            </a:r>
            <a:r>
              <a:rPr lang="en-US" altLang="en-US" sz="1800" b="1" dirty="0" err="1" smtClean="0">
                <a:solidFill>
                  <a:srgbClr val="3366FF"/>
                </a:solidFill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&gt;</a:t>
            </a: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err="1" smtClean="0">
                <a:latin typeface="Courier New" pitchFamily="49" charset="0"/>
              </a:rPr>
              <a:t>StackType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&lt;</a:t>
            </a:r>
            <a:r>
              <a:rPr lang="en-US" altLang="en-US" sz="1800" b="1" dirty="0" err="1" smtClean="0">
                <a:solidFill>
                  <a:srgbClr val="3366FF"/>
                </a:solidFill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&gt;</a:t>
            </a:r>
            <a:r>
              <a:rPr lang="en-US" altLang="en-US" sz="1800" b="1" dirty="0" smtClean="0">
                <a:latin typeface="Courier New" pitchFamily="49" charset="0"/>
              </a:rPr>
              <a:t>::</a:t>
            </a:r>
            <a:r>
              <a:rPr lang="en-US" altLang="en-US" sz="1800" b="1" dirty="0" err="1" smtClean="0">
                <a:latin typeface="Courier New" pitchFamily="49" charset="0"/>
              </a:rPr>
              <a:t>StackType</a:t>
            </a:r>
            <a:r>
              <a:rPr lang="en-US" altLang="en-US" sz="1800" b="1" dirty="0" smtClean="0">
                <a:latin typeface="Courier New" pitchFamily="49" charset="0"/>
              </a:rPr>
              <a:t>( </a:t>
            </a:r>
            <a:r>
              <a:rPr lang="en-US" altLang="en-US" sz="1800" b="1" dirty="0" err="1" smtClean="0">
                <a:latin typeface="Courier New" pitchFamily="49" charset="0"/>
              </a:rPr>
              <a:t>int</a:t>
            </a:r>
            <a:r>
              <a:rPr lang="en-US" altLang="en-US" sz="1800" b="1" dirty="0" smtClean="0">
                <a:latin typeface="Courier New" pitchFamily="49" charset="0"/>
              </a:rPr>
              <a:t> max ) </a:t>
            </a:r>
            <a:r>
              <a:rPr lang="en-US" altLang="en-US" sz="1800" b="1" dirty="0" smtClean="0">
                <a:solidFill>
                  <a:srgbClr val="CC0000"/>
                </a:solidFill>
                <a:latin typeface="Courier New" pitchFamily="49" charset="0"/>
              </a:rPr>
              <a:t>// PARAMETERIZED</a:t>
            </a: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</a:t>
            </a:r>
            <a:r>
              <a:rPr lang="en-US" altLang="en-US" sz="1800" b="1" dirty="0" err="1" smtClean="0">
                <a:latin typeface="Courier New" pitchFamily="49" charset="0"/>
              </a:rPr>
              <a:t>maxStack</a:t>
            </a:r>
            <a:r>
              <a:rPr lang="en-US" altLang="en-US" sz="1800" b="1" dirty="0" smtClean="0">
                <a:latin typeface="Courier New" pitchFamily="49" charset="0"/>
              </a:rPr>
              <a:t> = max;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 	top = -1;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items = new </a:t>
            </a:r>
            <a:r>
              <a:rPr lang="en-US" altLang="en-US" sz="1800" b="1" dirty="0" err="1" smtClean="0"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latin typeface="Courier New" pitchFamily="49" charset="0"/>
              </a:rPr>
              <a:t>[max]; </a:t>
            </a:r>
            <a:r>
              <a:rPr lang="en-US" altLang="en-US" sz="1800" b="1" dirty="0" smtClean="0">
                <a:solidFill>
                  <a:srgbClr val="CC0000"/>
                </a:solidFill>
                <a:latin typeface="Courier New" pitchFamily="49" charset="0"/>
              </a:rPr>
              <a:t>// dynamically allocates array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B9580329-AE65-445D-A0FA-07A6BF5DCC4B}" type="slidenum">
              <a:rPr lang="en-US" altLang="en-US" sz="1400"/>
              <a:pPr algn="r"/>
              <a:t>65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74638" y="976313"/>
            <a:ext cx="8464550" cy="5805487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009966"/>
                </a:solidFill>
                <a:latin typeface="Courier New" pitchFamily="49" charset="0"/>
              </a:rPr>
              <a:t>//--------------------------------------------------------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009966"/>
                </a:solidFill>
                <a:latin typeface="Courier New" pitchFamily="49" charset="0"/>
              </a:rPr>
              <a:t>// CLASS TEMPLATE DEFINITION AND MEMBER FUNCTIONS  cont’d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009966"/>
                </a:solidFill>
                <a:latin typeface="Courier New" pitchFamily="49" charset="0"/>
              </a:rPr>
              <a:t>//--------------------------------------------------------</a:t>
            </a:r>
            <a:endParaRPr lang="en-US" altLang="en-US" sz="1800" b="1" dirty="0" smtClean="0">
              <a:solidFill>
                <a:srgbClr val="CC33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800" b="1" dirty="0" smtClean="0">
              <a:solidFill>
                <a:srgbClr val="99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template&lt;class </a:t>
            </a:r>
            <a:r>
              <a:rPr lang="en-US" altLang="en-US" sz="1800" b="1" dirty="0" err="1" smtClean="0">
                <a:solidFill>
                  <a:srgbClr val="3366FF"/>
                </a:solidFill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&gt;</a:t>
            </a: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err="1" smtClean="0">
                <a:latin typeface="Courier New" pitchFamily="49" charset="0"/>
              </a:rPr>
              <a:t>StackType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&lt;</a:t>
            </a:r>
            <a:r>
              <a:rPr lang="en-US" altLang="en-US" sz="1800" b="1" dirty="0" err="1" smtClean="0">
                <a:solidFill>
                  <a:srgbClr val="3366FF"/>
                </a:solidFill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&gt;</a:t>
            </a:r>
            <a:r>
              <a:rPr lang="en-US" altLang="en-US" sz="1800" b="1" dirty="0" smtClean="0">
                <a:latin typeface="Courier New" pitchFamily="49" charset="0"/>
              </a:rPr>
              <a:t>::~</a:t>
            </a:r>
            <a:r>
              <a:rPr lang="en-US" altLang="en-US" sz="1800" b="1" dirty="0" err="1" smtClean="0">
                <a:latin typeface="Courier New" pitchFamily="49" charset="0"/>
              </a:rPr>
              <a:t>StackType</a:t>
            </a:r>
            <a:r>
              <a:rPr lang="en-US" altLang="en-US" sz="1800" b="1" dirty="0" smtClean="0">
                <a:latin typeface="Courier New" pitchFamily="49" charset="0"/>
              </a:rPr>
              <a:t>(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delete [ ] items; 	</a:t>
            </a:r>
            <a:r>
              <a:rPr lang="en-US" altLang="en-US" sz="1800" b="1" dirty="0" smtClean="0">
                <a:solidFill>
                  <a:srgbClr val="CC0000"/>
                </a:solidFill>
                <a:latin typeface="Courier New" pitchFamily="49" charset="0"/>
              </a:rPr>
              <a:t>// </a:t>
            </a:r>
            <a:r>
              <a:rPr lang="en-US" altLang="en-US" sz="1800" b="1" dirty="0" err="1" smtClean="0">
                <a:solidFill>
                  <a:srgbClr val="CC0000"/>
                </a:solidFill>
                <a:latin typeface="Courier New" pitchFamily="49" charset="0"/>
              </a:rPr>
              <a:t>deallocates</a:t>
            </a:r>
            <a:r>
              <a:rPr lang="en-US" altLang="en-US" sz="1800" b="1" dirty="0" smtClean="0">
                <a:solidFill>
                  <a:srgbClr val="CC0000"/>
                </a:solidFill>
                <a:latin typeface="Courier New" pitchFamily="49" charset="0"/>
              </a:rPr>
              <a:t> array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b="1" dirty="0" smtClean="0">
                <a:latin typeface="Arial Black" pitchFamily="34" charset="0"/>
              </a:rPr>
              <a:t> 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b="1" dirty="0" smtClean="0">
                <a:latin typeface="Arial Black" pitchFamily="34" charset="0"/>
              </a:rPr>
              <a:t> 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b="1" dirty="0" smtClean="0">
                <a:latin typeface="Arial Black" pitchFamily="34" charset="0"/>
              </a:rPr>
              <a:t> .</a:t>
            </a: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template&lt;class </a:t>
            </a:r>
            <a:r>
              <a:rPr lang="en-US" altLang="en-US" sz="1800" b="1" dirty="0" err="1" smtClean="0">
                <a:solidFill>
                  <a:srgbClr val="3366FF"/>
                </a:solidFill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&gt;</a:t>
            </a: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err="1" smtClean="0">
                <a:latin typeface="Courier New" pitchFamily="49" charset="0"/>
              </a:rPr>
              <a:t>bool</a:t>
            </a:r>
            <a:r>
              <a:rPr lang="en-US" altLang="en-US" sz="1800" b="1" dirty="0" smtClean="0">
                <a:latin typeface="Courier New" pitchFamily="49" charset="0"/>
              </a:rPr>
              <a:t> </a:t>
            </a:r>
            <a:r>
              <a:rPr lang="en-US" altLang="en-US" sz="1800" b="1" dirty="0" err="1" smtClean="0">
                <a:latin typeface="Courier New" pitchFamily="49" charset="0"/>
              </a:rPr>
              <a:t>StackType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&lt;</a:t>
            </a:r>
            <a:r>
              <a:rPr lang="en-US" altLang="en-US" sz="1800" b="1" dirty="0" err="1" smtClean="0">
                <a:solidFill>
                  <a:srgbClr val="3366FF"/>
                </a:solidFill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&gt;</a:t>
            </a:r>
            <a:r>
              <a:rPr lang="en-US" altLang="en-US" sz="1800" b="1" dirty="0" smtClean="0">
                <a:latin typeface="Courier New" pitchFamily="49" charset="0"/>
              </a:rPr>
              <a:t>::</a:t>
            </a:r>
            <a:r>
              <a:rPr lang="en-US" altLang="en-US" sz="1800" b="1" dirty="0" err="1" smtClean="0">
                <a:latin typeface="Courier New" pitchFamily="49" charset="0"/>
              </a:rPr>
              <a:t>IsFull</a:t>
            </a:r>
            <a:r>
              <a:rPr lang="en-US" altLang="en-US" sz="1800" b="1" dirty="0" smtClean="0">
                <a:latin typeface="Courier New" pitchFamily="49" charset="0"/>
              </a:rPr>
              <a:t>( 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return (top </a:t>
            </a:r>
            <a:r>
              <a:rPr lang="en-US" altLang="en-US" sz="1800" b="1" dirty="0" smtClean="0"/>
              <a:t>==</a:t>
            </a:r>
            <a:r>
              <a:rPr lang="en-US" altLang="en-US" sz="1800" b="1" dirty="0" smtClean="0">
                <a:latin typeface="Courier New" pitchFamily="49" charset="0"/>
              </a:rPr>
              <a:t> </a:t>
            </a:r>
            <a:r>
              <a:rPr lang="en-US" altLang="en-US" sz="1800" b="1" dirty="0" err="1" smtClean="0">
                <a:latin typeface="Courier New" pitchFamily="49" charset="0"/>
              </a:rPr>
              <a:t>maxStack</a:t>
            </a:r>
            <a:r>
              <a:rPr lang="en-US" altLang="en-US" sz="1800" b="1" dirty="0" smtClean="0">
                <a:latin typeface="Courier New" pitchFamily="49" charset="0"/>
              </a:rPr>
              <a:t> - 1)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A1B571DB-26CC-458C-917F-1F9CEC53D4F6}" type="slidenum">
              <a:rPr lang="en-US" altLang="en-US" sz="1400"/>
              <a:pPr algn="r"/>
              <a:t>66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A56EA8A-7A85-45B2-A361-3413066DA429}" type="slidenum">
              <a:rPr lang="en-US" altLang="en-US" sz="1400"/>
              <a:pPr/>
              <a:t>67</a:t>
            </a:fld>
            <a:endParaRPr lang="en-US" altLang="en-US" sz="1400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763000" cy="1219200"/>
          </a:xfrm>
        </p:spPr>
        <p:txBody>
          <a:bodyPr/>
          <a:lstStyle/>
          <a:p>
            <a:r>
              <a:rPr lang="en-US" altLang="en-US" smtClean="0">
                <a:solidFill>
                  <a:schemeClr val="accent2"/>
                </a:solidFill>
              </a:rPr>
              <a:t/>
            </a:r>
            <a:br>
              <a:rPr lang="en-US" altLang="en-US" smtClean="0">
                <a:solidFill>
                  <a:schemeClr val="accent2"/>
                </a:solidFill>
              </a:rPr>
            </a:br>
            <a:r>
              <a:rPr lang="en-US" altLang="en-US" smtClean="0"/>
              <a:t>What is a Queue?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09750"/>
            <a:ext cx="7696200" cy="41148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b="1" i="1" smtClean="0">
                <a:solidFill>
                  <a:srgbClr val="660066"/>
                </a:solidFill>
              </a:rPr>
              <a:t>Logical (or ADT) level:</a:t>
            </a:r>
            <a:r>
              <a:rPr lang="en-US" altLang="en-US" sz="2800" b="1" smtClean="0"/>
              <a:t>  </a:t>
            </a:r>
            <a:r>
              <a:rPr lang="en-US" altLang="en-US" smtClean="0"/>
              <a:t>A queue is an ordered group of homogeneous items (elements), in which new elements are added at one end (the </a:t>
            </a:r>
            <a:r>
              <a:rPr lang="en-US" altLang="en-US" smtClean="0">
                <a:solidFill>
                  <a:srgbClr val="006633"/>
                </a:solidFill>
              </a:rPr>
              <a:t>rear)</a:t>
            </a:r>
            <a:r>
              <a:rPr lang="en-US" altLang="en-US" smtClean="0"/>
              <a:t>, and elements are removed from the other end (the </a:t>
            </a:r>
            <a:r>
              <a:rPr lang="en-US" altLang="en-US" smtClean="0">
                <a:solidFill>
                  <a:srgbClr val="006633"/>
                </a:solidFill>
              </a:rPr>
              <a:t>front</a:t>
            </a:r>
            <a:r>
              <a:rPr lang="en-US" altLang="en-US" smtClean="0"/>
              <a:t>).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000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A queue is a </a:t>
            </a:r>
            <a:r>
              <a:rPr lang="en-US" altLang="en-US" smtClean="0">
                <a:solidFill>
                  <a:srgbClr val="006633"/>
                </a:solidFill>
              </a:rPr>
              <a:t>FIFO</a:t>
            </a:r>
            <a:r>
              <a:rPr lang="en-US" altLang="en-US" smtClean="0"/>
              <a:t> “first in, first out” structure.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1219200"/>
          </a:xfrm>
          <a:noFill/>
        </p:spPr>
        <p:txBody>
          <a:bodyPr/>
          <a:lstStyle/>
          <a:p>
            <a:r>
              <a:rPr lang="en-US" altLang="en-US" smtClean="0"/>
              <a:t>Queue ADT Operations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790700"/>
            <a:ext cx="8439150" cy="4476750"/>
          </a:xfrm>
          <a:noFill/>
        </p:spPr>
        <p:txBody>
          <a:bodyPr/>
          <a:lstStyle/>
          <a:p>
            <a:pPr>
              <a:lnSpc>
                <a:spcPct val="90000"/>
              </a:lnSpc>
              <a:buClr>
                <a:schemeClr val="folHlink"/>
              </a:buClr>
            </a:pPr>
            <a:r>
              <a:rPr lang="en-US" altLang="en-US" sz="2400" b="1" dirty="0" err="1" smtClean="0">
                <a:solidFill>
                  <a:srgbClr val="990066"/>
                </a:solidFill>
              </a:rPr>
              <a:t>MakeEmpty</a:t>
            </a:r>
            <a:r>
              <a:rPr lang="en-US" altLang="en-US" sz="2400" b="1" dirty="0" smtClean="0"/>
              <a:t> -- Sets queue to an empty state.</a:t>
            </a:r>
            <a:r>
              <a:rPr lang="en-US" altLang="en-US" sz="1000" dirty="0" smtClean="0"/>
              <a:t>	 			 		</a:t>
            </a:r>
            <a:endParaRPr lang="en-US" altLang="en-US" dirty="0" smtClean="0"/>
          </a:p>
          <a:p>
            <a:pPr>
              <a:lnSpc>
                <a:spcPct val="90000"/>
              </a:lnSpc>
              <a:buClr>
                <a:schemeClr val="folHlink"/>
              </a:buClr>
            </a:pPr>
            <a:r>
              <a:rPr lang="en-US" altLang="en-US" sz="2400" b="1" dirty="0" err="1" smtClean="0">
                <a:solidFill>
                  <a:srgbClr val="990066"/>
                </a:solidFill>
              </a:rPr>
              <a:t>IsEmpty</a:t>
            </a:r>
            <a:r>
              <a:rPr lang="en-US" altLang="en-US" sz="2400" b="1" dirty="0" smtClean="0"/>
              <a:t> -- Determines whether the queue is currently empty.</a:t>
            </a:r>
            <a:r>
              <a:rPr lang="en-US" altLang="en-US" dirty="0" smtClean="0"/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000" dirty="0" smtClean="0"/>
              <a:t>				 </a:t>
            </a:r>
            <a:endParaRPr lang="en-US" altLang="en-US" dirty="0" smtClean="0"/>
          </a:p>
          <a:p>
            <a:pPr>
              <a:lnSpc>
                <a:spcPct val="90000"/>
              </a:lnSpc>
              <a:buClr>
                <a:schemeClr val="folHlink"/>
              </a:buClr>
            </a:pPr>
            <a:r>
              <a:rPr lang="en-US" altLang="en-US" sz="2400" b="1" dirty="0" err="1" smtClean="0">
                <a:solidFill>
                  <a:srgbClr val="990066"/>
                </a:solidFill>
              </a:rPr>
              <a:t>IsFull</a:t>
            </a:r>
            <a:r>
              <a:rPr lang="en-US" altLang="en-US" sz="2400" b="1" dirty="0" smtClean="0"/>
              <a:t> -- Determines whether the queue is currently full.</a:t>
            </a:r>
            <a:r>
              <a:rPr lang="en-US" altLang="en-US" sz="2400" dirty="0" smtClean="0"/>
              <a:t> </a:t>
            </a:r>
            <a:r>
              <a:rPr lang="en-US" altLang="en-US" sz="1000" dirty="0" smtClean="0"/>
              <a:t>			</a:t>
            </a:r>
            <a:endParaRPr lang="en-US" altLang="en-US" dirty="0" smtClean="0"/>
          </a:p>
          <a:p>
            <a:pPr>
              <a:lnSpc>
                <a:spcPct val="90000"/>
              </a:lnSpc>
              <a:buClr>
                <a:schemeClr val="folHlink"/>
              </a:buClr>
            </a:pPr>
            <a:r>
              <a:rPr lang="en-US" altLang="en-US" sz="2400" b="1" dirty="0" err="1" smtClean="0">
                <a:solidFill>
                  <a:srgbClr val="990066"/>
                </a:solidFill>
              </a:rPr>
              <a:t>Enqueue</a:t>
            </a:r>
            <a:r>
              <a:rPr lang="en-US" altLang="en-US" sz="2400" b="1" dirty="0" smtClean="0">
                <a:solidFill>
                  <a:srgbClr val="990066"/>
                </a:solidFill>
              </a:rPr>
              <a:t> (</a:t>
            </a:r>
            <a:r>
              <a:rPr lang="en-US" altLang="en-US" sz="2400" b="1" dirty="0" err="1" smtClean="0">
                <a:solidFill>
                  <a:srgbClr val="990066"/>
                </a:solidFill>
              </a:rPr>
              <a:t>RecordType</a:t>
            </a:r>
            <a:r>
              <a:rPr lang="en-US" altLang="en-US" sz="2400" b="1" dirty="0" smtClean="0">
                <a:solidFill>
                  <a:srgbClr val="990066"/>
                </a:solidFill>
              </a:rPr>
              <a:t>  </a:t>
            </a:r>
            <a:r>
              <a:rPr lang="en-US" altLang="en-US" sz="2400" b="1" dirty="0" err="1" smtClean="0">
                <a:solidFill>
                  <a:srgbClr val="990066"/>
                </a:solidFill>
              </a:rPr>
              <a:t>newItem</a:t>
            </a:r>
            <a:r>
              <a:rPr lang="en-US" altLang="en-US" sz="2400" b="1" dirty="0" smtClean="0">
                <a:solidFill>
                  <a:srgbClr val="990066"/>
                </a:solidFill>
              </a:rPr>
              <a:t>) </a:t>
            </a:r>
            <a:r>
              <a:rPr lang="en-US" altLang="en-US" sz="2400" b="1" dirty="0" smtClean="0"/>
              <a:t>-- Adds </a:t>
            </a:r>
            <a:r>
              <a:rPr lang="en-US" altLang="en-US" sz="2400" b="1" dirty="0" err="1" smtClean="0"/>
              <a:t>newItem</a:t>
            </a:r>
            <a:r>
              <a:rPr lang="en-US" altLang="en-US" sz="2400" b="1" dirty="0" smtClean="0"/>
              <a:t> to the rear of the queue.</a:t>
            </a:r>
            <a:r>
              <a:rPr lang="en-US" altLang="en-US" sz="2800" b="1" dirty="0" smtClean="0"/>
              <a:t> </a:t>
            </a:r>
            <a:r>
              <a:rPr lang="en-US" altLang="en-US" sz="1400" dirty="0" smtClean="0"/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000" dirty="0" smtClean="0"/>
              <a:t>			</a:t>
            </a:r>
            <a:r>
              <a:rPr lang="en-US" altLang="en-US" sz="2800" b="1" dirty="0" smtClean="0"/>
              <a:t> </a:t>
            </a:r>
          </a:p>
          <a:p>
            <a:pPr>
              <a:lnSpc>
                <a:spcPct val="90000"/>
              </a:lnSpc>
              <a:buClr>
                <a:schemeClr val="folHlink"/>
              </a:buClr>
            </a:pPr>
            <a:r>
              <a:rPr lang="en-US" altLang="en-US" sz="2400" b="1" dirty="0" err="1" smtClean="0">
                <a:solidFill>
                  <a:srgbClr val="990066"/>
                </a:solidFill>
              </a:rPr>
              <a:t>Dequeue</a:t>
            </a:r>
            <a:r>
              <a:rPr lang="en-US" altLang="en-US" sz="2400" b="1" dirty="0" smtClean="0">
                <a:solidFill>
                  <a:srgbClr val="990066"/>
                </a:solidFill>
              </a:rPr>
              <a:t> (</a:t>
            </a:r>
            <a:r>
              <a:rPr lang="en-US" altLang="en-US" sz="2400" b="1" dirty="0" err="1" smtClean="0">
                <a:solidFill>
                  <a:srgbClr val="990066"/>
                </a:solidFill>
              </a:rPr>
              <a:t>RecordType</a:t>
            </a:r>
            <a:r>
              <a:rPr lang="en-US" altLang="en-US" sz="2400" b="1" dirty="0" smtClean="0">
                <a:solidFill>
                  <a:srgbClr val="990066"/>
                </a:solidFill>
              </a:rPr>
              <a:t>&amp;  item)</a:t>
            </a:r>
            <a:r>
              <a:rPr lang="en-US" altLang="en-US" sz="2400" b="1" dirty="0" smtClean="0"/>
              <a:t> -- Removes the item at the front of the queue and returns it in item.</a:t>
            </a:r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A088E6EB-AEAC-48EB-A8DA-910146DE0798}" type="slidenum">
              <a:rPr lang="en-US" altLang="en-US" sz="1400"/>
              <a:pPr algn="r"/>
              <a:t>68</a:t>
            </a:fld>
            <a:endParaRPr lang="en-US" altLang="en-US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1219200"/>
          </a:xfrm>
          <a:noFill/>
        </p:spPr>
        <p:txBody>
          <a:bodyPr/>
          <a:lstStyle/>
          <a:p>
            <a:r>
              <a:rPr lang="en-US" altLang="en-US" smtClean="0"/>
              <a:t>ADT Queue Operations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885950"/>
            <a:ext cx="6477000" cy="4191000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altLang="en-US" sz="2800" b="1" smtClean="0">
                <a:solidFill>
                  <a:srgbClr val="990066"/>
                </a:solidFill>
              </a:rPr>
              <a:t>Transformers</a:t>
            </a:r>
            <a:r>
              <a:rPr lang="en-US" altLang="en-US" sz="2800" b="1" smtClean="0"/>
              <a:t> </a:t>
            </a:r>
          </a:p>
          <a:p>
            <a:pPr lvl="1"/>
            <a:r>
              <a:rPr lang="en-US" altLang="en-US" sz="2400" b="1" smtClean="0"/>
              <a:t>MakeEmpty </a:t>
            </a:r>
          </a:p>
          <a:p>
            <a:pPr lvl="1"/>
            <a:r>
              <a:rPr lang="en-US" altLang="en-US" sz="2400" b="1" smtClean="0"/>
              <a:t>Enqueue</a:t>
            </a:r>
          </a:p>
          <a:p>
            <a:pPr lvl="1"/>
            <a:r>
              <a:rPr lang="en-US" altLang="en-US" sz="2400" b="1" smtClean="0"/>
              <a:t>Dequeue</a:t>
            </a:r>
          </a:p>
          <a:p>
            <a:pPr lvl="1">
              <a:buFontTx/>
              <a:buNone/>
            </a:pPr>
            <a:endParaRPr lang="en-US" altLang="en-US" sz="2000" smtClean="0"/>
          </a:p>
          <a:p>
            <a:pPr>
              <a:buFontTx/>
              <a:buNone/>
            </a:pPr>
            <a:r>
              <a:rPr lang="en-US" altLang="en-US" sz="2800" b="1" smtClean="0">
                <a:solidFill>
                  <a:srgbClr val="990066"/>
                </a:solidFill>
              </a:rPr>
              <a:t>Observers </a:t>
            </a:r>
            <a:endParaRPr lang="en-US" altLang="en-US" sz="2800" b="1" smtClean="0"/>
          </a:p>
          <a:p>
            <a:pPr lvl="1"/>
            <a:r>
              <a:rPr lang="en-US" altLang="en-US" sz="2400" b="1" smtClean="0"/>
              <a:t>IsEmpty</a:t>
            </a:r>
          </a:p>
          <a:p>
            <a:pPr lvl="1"/>
            <a:r>
              <a:rPr lang="en-US" altLang="en-US" sz="2400" b="1" smtClean="0"/>
              <a:t>IsFull</a:t>
            </a:r>
            <a:r>
              <a:rPr lang="en-US" altLang="en-US" smtClean="0"/>
              <a:t>	</a:t>
            </a:r>
          </a:p>
          <a:p>
            <a:pPr>
              <a:buFontTx/>
              <a:buNone/>
            </a:pPr>
            <a:r>
              <a:rPr lang="en-US" altLang="en-US" sz="800" smtClean="0"/>
              <a:t>		</a:t>
            </a:r>
          </a:p>
        </p:txBody>
      </p:sp>
      <p:sp>
        <p:nvSpPr>
          <p:cNvPr id="74756" name="AutoShape 4"/>
          <p:cNvSpPr>
            <a:spLocks noChangeArrowheads="1"/>
          </p:cNvSpPr>
          <p:nvPr/>
        </p:nvSpPr>
        <p:spPr bwMode="auto">
          <a:xfrm>
            <a:off x="4806950" y="4183063"/>
            <a:ext cx="3111500" cy="1358900"/>
          </a:xfrm>
          <a:prstGeom prst="leftArrow">
            <a:avLst>
              <a:gd name="adj1" fmla="val 75009"/>
              <a:gd name="adj2" fmla="val 114475"/>
            </a:avLst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4757" name="AutoShape 5"/>
          <p:cNvSpPr>
            <a:spLocks noChangeArrowheads="1"/>
          </p:cNvSpPr>
          <p:nvPr/>
        </p:nvSpPr>
        <p:spPr bwMode="auto">
          <a:xfrm>
            <a:off x="4806950" y="2063750"/>
            <a:ext cx="3111500" cy="1358900"/>
          </a:xfrm>
          <a:prstGeom prst="leftArrow">
            <a:avLst>
              <a:gd name="adj1" fmla="val 75009"/>
              <a:gd name="adj2" fmla="val 114475"/>
            </a:avLst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5851525" y="2544763"/>
            <a:ext cx="1822450" cy="350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/>
              <a:t>change state</a:t>
            </a:r>
          </a:p>
          <a:p>
            <a:endParaRPr lang="en-US" altLang="en-US" sz="2000" b="1"/>
          </a:p>
          <a:p>
            <a:endParaRPr lang="en-US" altLang="en-US" sz="2000" b="1"/>
          </a:p>
          <a:p>
            <a:endParaRPr lang="en-US" altLang="en-US" sz="1600" b="1"/>
          </a:p>
          <a:p>
            <a:endParaRPr lang="en-US" altLang="en-US" sz="2000" b="1"/>
          </a:p>
          <a:p>
            <a:endParaRPr lang="en-US" altLang="en-US" sz="2000" b="1"/>
          </a:p>
          <a:p>
            <a:endParaRPr lang="en-US" altLang="en-US" sz="2000" b="1"/>
          </a:p>
          <a:p>
            <a:r>
              <a:rPr lang="en-US" altLang="en-US" sz="2000" b="1"/>
              <a:t>observe state</a:t>
            </a:r>
          </a:p>
          <a:p>
            <a:endParaRPr lang="en-US" altLang="en-US" sz="2000" b="1"/>
          </a:p>
          <a:p>
            <a:endParaRPr lang="en-US" altLang="en-US" sz="1000" b="1"/>
          </a:p>
          <a:p>
            <a:endParaRPr lang="en-US" altLang="en-US" sz="1800" b="1"/>
          </a:p>
          <a:p>
            <a:endParaRPr lang="en-US" altLang="en-US" sz="1800" b="1"/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6ADDAAF2-8EE0-4EEA-99A4-E4159125A2C8}" type="slidenum">
              <a:rPr lang="en-US" altLang="en-US" sz="1400"/>
              <a:pPr algn="r"/>
              <a:t>69</a:t>
            </a:fld>
            <a:endParaRPr lang="en-US" altLang="en-US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420100" cy="56007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A50021"/>
                </a:solidFill>
                <a:latin typeface="Courier New" pitchFamily="49" charset="0"/>
              </a:rPr>
              <a:t>//----------------------------------------------------------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A50021"/>
                </a:solidFill>
                <a:latin typeface="Courier New" pitchFamily="49" charset="0"/>
              </a:rPr>
              <a:t>// SPECIFICATION FILE (</a:t>
            </a:r>
            <a:r>
              <a:rPr lang="en-US" altLang="en-US" sz="1800" b="1" dirty="0" err="1" smtClean="0">
                <a:solidFill>
                  <a:srgbClr val="A50021"/>
                </a:solidFill>
                <a:latin typeface="Courier New" pitchFamily="49" charset="0"/>
              </a:rPr>
              <a:t>stack.h</a:t>
            </a:r>
            <a:r>
              <a:rPr lang="en-US" altLang="en-US" sz="1800" b="1" dirty="0" smtClean="0">
                <a:solidFill>
                  <a:srgbClr val="A50021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A50021"/>
                </a:solidFill>
                <a:latin typeface="Courier New" pitchFamily="49" charset="0"/>
              </a:rPr>
              <a:t>//----------------------------------------------------------</a:t>
            </a:r>
            <a:endParaRPr lang="en-US" altLang="en-US" sz="1800" b="1" dirty="0" smtClean="0">
              <a:solidFill>
                <a:srgbClr val="CC33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#include "</a:t>
            </a:r>
            <a:r>
              <a:rPr lang="en-US" altLang="en-US" sz="1800" b="1" dirty="0" err="1" smtClean="0">
                <a:latin typeface="Courier New" pitchFamily="49" charset="0"/>
              </a:rPr>
              <a:t>ItemType.h</a:t>
            </a:r>
            <a:r>
              <a:rPr lang="en-US" altLang="en-US" sz="1800" b="1" dirty="0" smtClean="0">
                <a:latin typeface="Courier New" pitchFamily="49" charset="0"/>
              </a:rPr>
              <a:t>"    	</a:t>
            </a:r>
            <a:r>
              <a:rPr lang="en-US" altLang="en-US" sz="1800" b="1" dirty="0" smtClean="0">
                <a:solidFill>
                  <a:srgbClr val="990000"/>
                </a:solidFill>
                <a:latin typeface="Courier New" pitchFamily="49" charset="0"/>
              </a:rPr>
              <a:t>// for MAX_ITEMS and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990000"/>
                </a:solidFill>
                <a:latin typeface="Courier New" pitchFamily="49" charset="0"/>
              </a:rPr>
              <a:t>					// class </a:t>
            </a:r>
            <a:r>
              <a:rPr lang="en-US" altLang="en-US" sz="1800" b="1" dirty="0" err="1" smtClean="0">
                <a:solidFill>
                  <a:srgbClr val="990000"/>
                </a:solidFill>
                <a:latin typeface="Courier New" pitchFamily="49" charset="0"/>
              </a:rPr>
              <a:t>ItemType</a:t>
            </a:r>
            <a:r>
              <a:rPr lang="en-US" altLang="en-US" sz="1800" b="1" dirty="0" smtClean="0">
                <a:solidFill>
                  <a:srgbClr val="990000"/>
                </a:solidFill>
                <a:latin typeface="Courier New" pitchFamily="49" charset="0"/>
              </a:rPr>
              <a:t> definition</a:t>
            </a:r>
            <a:endParaRPr lang="en-US" altLang="en-US" sz="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class </a:t>
            </a:r>
            <a:r>
              <a:rPr lang="en-US" altLang="en-US" sz="1800" b="1" dirty="0" err="1" smtClean="0">
                <a:latin typeface="Courier New" pitchFamily="49" charset="0"/>
              </a:rPr>
              <a:t>StackType</a:t>
            </a:r>
            <a:r>
              <a:rPr lang="en-US" altLang="en-US" sz="1800" b="1" dirty="0" smtClean="0">
                <a:latin typeface="Courier New" pitchFamily="49" charset="0"/>
              </a:rPr>
              <a:t>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public:</a:t>
            </a:r>
            <a:endParaRPr lang="en-US" altLang="en-US" sz="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</a:t>
            </a:r>
            <a:r>
              <a:rPr lang="en-US" altLang="en-US" sz="1800" b="1" dirty="0" err="1" smtClean="0">
                <a:latin typeface="Courier New" pitchFamily="49" charset="0"/>
              </a:rPr>
              <a:t>StackType</a:t>
            </a:r>
            <a:r>
              <a:rPr lang="en-US" altLang="en-US" sz="1800" b="1" dirty="0" smtClean="0">
                <a:latin typeface="Courier New" pitchFamily="49" charset="0"/>
              </a:rPr>
              <a:t>( );  </a:t>
            </a:r>
            <a:endParaRPr lang="en-US" altLang="en-US" sz="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	// Default constructor.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	// POST:  Stack is created and empty.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void </a:t>
            </a:r>
            <a:r>
              <a:rPr lang="en-US" altLang="en-US" sz="1800" b="1" dirty="0" err="1" smtClean="0">
                <a:latin typeface="Courier New" pitchFamily="49" charset="0"/>
              </a:rPr>
              <a:t>MakeEmpty</a:t>
            </a:r>
            <a:r>
              <a:rPr lang="en-US" altLang="en-US" sz="1800" b="1" dirty="0" smtClean="0">
                <a:latin typeface="Courier New" pitchFamily="49" charset="0"/>
              </a:rPr>
              <a:t>( 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	// PRE:   None.</a:t>
            </a:r>
            <a:endParaRPr lang="en-US" altLang="en-US" sz="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	// POST:  Stack is empty.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800" b="1" dirty="0" smtClean="0">
                <a:latin typeface="Courier New" pitchFamily="49" charset="0"/>
              </a:rPr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</a:t>
            </a:r>
            <a:r>
              <a:rPr lang="en-US" altLang="en-US" sz="1800" b="1" dirty="0" err="1" smtClean="0">
                <a:latin typeface="Courier New" pitchFamily="49" charset="0"/>
              </a:rPr>
              <a:t>bool</a:t>
            </a:r>
            <a:r>
              <a:rPr lang="en-US" altLang="en-US" sz="1800" b="1" dirty="0" smtClean="0">
                <a:latin typeface="Courier New" pitchFamily="49" charset="0"/>
              </a:rPr>
              <a:t> </a:t>
            </a:r>
            <a:r>
              <a:rPr lang="en-US" altLang="en-US" sz="1800" b="1" dirty="0" err="1" smtClean="0">
                <a:latin typeface="Courier New" pitchFamily="49" charset="0"/>
              </a:rPr>
              <a:t>IsEmpty</a:t>
            </a:r>
            <a:r>
              <a:rPr lang="en-US" altLang="en-US" sz="1800" b="1" dirty="0" smtClean="0">
                <a:latin typeface="Courier New" pitchFamily="49" charset="0"/>
              </a:rPr>
              <a:t>(</a:t>
            </a:r>
            <a:r>
              <a:rPr lang="en-US" altLang="en-US" sz="1800" b="1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en-US" sz="1800" b="1" dirty="0" smtClean="0">
                <a:latin typeface="Courier New" pitchFamily="49" charset="0"/>
              </a:rPr>
              <a:t>) </a:t>
            </a:r>
            <a:r>
              <a:rPr lang="en-US" altLang="en-US" sz="1800" b="1" dirty="0" err="1" smtClean="0">
                <a:latin typeface="Courier New" pitchFamily="49" charset="0"/>
              </a:rPr>
              <a:t>const</a:t>
            </a:r>
            <a:r>
              <a:rPr lang="en-US" altLang="en-US" sz="1800" b="1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   	// PRE:   Stack has been initialized.</a:t>
            </a:r>
            <a:endParaRPr lang="en-US" altLang="en-US" sz="1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	// POST:  Function value = (stack is empty)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B0FBE22F-48FA-4D6C-8AC4-55079CECEAFB}" type="slidenum">
              <a:rPr lang="en-US" altLang="en-US" sz="1400"/>
              <a:pPr algn="r"/>
              <a:t>7</a:t>
            </a:fld>
            <a:endParaRPr lang="en-US" altLang="en-US" sz="14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0AD2B34-8E8D-437B-B1F1-8663614402E3}" type="slidenum">
              <a:rPr lang="en-US" altLang="en-US" sz="1400"/>
              <a:pPr/>
              <a:t>70</a:t>
            </a:fld>
            <a:endParaRPr lang="en-US" altLang="en-US" sz="1400"/>
          </a:p>
        </p:txBody>
      </p:sp>
      <p:grpSp>
        <p:nvGrpSpPr>
          <p:cNvPr id="75779" name="Group 7"/>
          <p:cNvGrpSpPr>
            <a:grpSpLocks/>
          </p:cNvGrpSpPr>
          <p:nvPr/>
        </p:nvGrpSpPr>
        <p:grpSpPr bwMode="auto">
          <a:xfrm>
            <a:off x="5764213" y="4148138"/>
            <a:ext cx="2513012" cy="1274762"/>
            <a:chOff x="3631" y="2613"/>
            <a:chExt cx="1583" cy="803"/>
          </a:xfrm>
        </p:grpSpPr>
        <p:sp>
          <p:nvSpPr>
            <p:cNvPr id="75801" name="Rectangle 2"/>
            <p:cNvSpPr>
              <a:spLocks noChangeArrowheads="1"/>
            </p:cNvSpPr>
            <p:nvPr/>
          </p:nvSpPr>
          <p:spPr bwMode="auto">
            <a:xfrm>
              <a:off x="3631" y="2617"/>
              <a:ext cx="1583" cy="790"/>
            </a:xfrm>
            <a:prstGeom prst="rect">
              <a:avLst/>
            </a:prstGeom>
            <a:solidFill>
              <a:schemeClr val="bg2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75802" name="Line 3"/>
            <p:cNvSpPr>
              <a:spLocks noChangeShapeType="1"/>
            </p:cNvSpPr>
            <p:nvPr/>
          </p:nvSpPr>
          <p:spPr bwMode="auto">
            <a:xfrm>
              <a:off x="4250" y="2613"/>
              <a:ext cx="0" cy="798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03" name="Line 4"/>
            <p:cNvSpPr>
              <a:spLocks noChangeShapeType="1"/>
            </p:cNvSpPr>
            <p:nvPr/>
          </p:nvSpPr>
          <p:spPr bwMode="auto">
            <a:xfrm>
              <a:off x="4560" y="2613"/>
              <a:ext cx="0" cy="798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04" name="Line 5"/>
            <p:cNvSpPr>
              <a:spLocks noChangeShapeType="1"/>
            </p:cNvSpPr>
            <p:nvPr/>
          </p:nvSpPr>
          <p:spPr bwMode="auto">
            <a:xfrm>
              <a:off x="4889" y="2613"/>
              <a:ext cx="0" cy="798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05" name="Line 6"/>
            <p:cNvSpPr>
              <a:spLocks noChangeShapeType="1"/>
            </p:cNvSpPr>
            <p:nvPr/>
          </p:nvSpPr>
          <p:spPr bwMode="auto">
            <a:xfrm>
              <a:off x="3946" y="2618"/>
              <a:ext cx="0" cy="798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75780" name="Oval 8"/>
          <p:cNvSpPr>
            <a:spLocks noChangeArrowheads="1"/>
          </p:cNvSpPr>
          <p:nvPr/>
        </p:nvSpPr>
        <p:spPr bwMode="auto">
          <a:xfrm>
            <a:off x="1636713" y="2182813"/>
            <a:ext cx="3543300" cy="4157662"/>
          </a:xfrm>
          <a:prstGeom prst="ellipse">
            <a:avLst/>
          </a:prstGeom>
          <a:solidFill>
            <a:srgbClr val="990066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5781" name="Rectangle 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z="3200" smtClean="0"/>
              <a:t>DYNAMIC ARRAY IMPLEMENTATION</a:t>
            </a:r>
          </a:p>
        </p:txBody>
      </p:sp>
      <p:sp>
        <p:nvSpPr>
          <p:cNvPr id="75782" name="Oval 10"/>
          <p:cNvSpPr>
            <a:spLocks noChangeArrowheads="1"/>
          </p:cNvSpPr>
          <p:nvPr/>
        </p:nvSpPr>
        <p:spPr bwMode="auto">
          <a:xfrm>
            <a:off x="357188" y="2955925"/>
            <a:ext cx="2247900" cy="390525"/>
          </a:xfrm>
          <a:prstGeom prst="ellipse">
            <a:avLst/>
          </a:prstGeom>
          <a:solidFill>
            <a:schemeClr val="accent1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5783" name="Oval 11"/>
          <p:cNvSpPr>
            <a:spLocks noChangeArrowheads="1"/>
          </p:cNvSpPr>
          <p:nvPr/>
        </p:nvSpPr>
        <p:spPr bwMode="auto">
          <a:xfrm>
            <a:off x="371475" y="3622675"/>
            <a:ext cx="2247900" cy="390525"/>
          </a:xfrm>
          <a:prstGeom prst="ellipse">
            <a:avLst/>
          </a:prstGeom>
          <a:solidFill>
            <a:schemeClr val="accent1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5784" name="Oval 12"/>
          <p:cNvSpPr>
            <a:spLocks noChangeArrowheads="1"/>
          </p:cNvSpPr>
          <p:nvPr/>
        </p:nvSpPr>
        <p:spPr bwMode="auto">
          <a:xfrm>
            <a:off x="327025" y="4252913"/>
            <a:ext cx="2247900" cy="390525"/>
          </a:xfrm>
          <a:prstGeom prst="ellipse">
            <a:avLst/>
          </a:prstGeom>
          <a:solidFill>
            <a:schemeClr val="accent1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5785" name="Oval 13"/>
          <p:cNvSpPr>
            <a:spLocks noChangeArrowheads="1"/>
          </p:cNvSpPr>
          <p:nvPr/>
        </p:nvSpPr>
        <p:spPr bwMode="auto">
          <a:xfrm>
            <a:off x="341313" y="4921250"/>
            <a:ext cx="2247900" cy="390525"/>
          </a:xfrm>
          <a:prstGeom prst="ellipse">
            <a:avLst/>
          </a:prstGeom>
          <a:solidFill>
            <a:schemeClr val="accent1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5786" name="Rectangle 14"/>
          <p:cNvSpPr>
            <a:spLocks noChangeArrowheads="1"/>
          </p:cNvSpPr>
          <p:nvPr/>
        </p:nvSpPr>
        <p:spPr bwMode="auto">
          <a:xfrm>
            <a:off x="676275" y="2936875"/>
            <a:ext cx="1489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/>
              <a:t>QueType</a:t>
            </a:r>
          </a:p>
        </p:txBody>
      </p:sp>
      <p:sp>
        <p:nvSpPr>
          <p:cNvPr id="75787" name="Rectangle 15"/>
          <p:cNvSpPr>
            <a:spLocks noChangeArrowheads="1"/>
          </p:cNvSpPr>
          <p:nvPr/>
        </p:nvSpPr>
        <p:spPr bwMode="auto">
          <a:xfrm>
            <a:off x="568325" y="3595688"/>
            <a:ext cx="1666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/>
              <a:t>~QueType</a:t>
            </a:r>
          </a:p>
        </p:txBody>
      </p:sp>
      <p:sp>
        <p:nvSpPr>
          <p:cNvPr id="75788" name="Rectangle 16"/>
          <p:cNvSpPr>
            <a:spLocks noChangeArrowheads="1"/>
          </p:cNvSpPr>
          <p:nvPr/>
        </p:nvSpPr>
        <p:spPr bwMode="auto">
          <a:xfrm>
            <a:off x="746125" y="4235450"/>
            <a:ext cx="1471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/>
              <a:t>Enqueue</a:t>
            </a:r>
          </a:p>
        </p:txBody>
      </p:sp>
      <p:sp>
        <p:nvSpPr>
          <p:cNvPr id="75789" name="Rectangle 17"/>
          <p:cNvSpPr>
            <a:spLocks noChangeArrowheads="1"/>
          </p:cNvSpPr>
          <p:nvPr/>
        </p:nvSpPr>
        <p:spPr bwMode="auto">
          <a:xfrm>
            <a:off x="725488" y="4914900"/>
            <a:ext cx="1471612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/>
              <a:t>Dequeue</a:t>
            </a:r>
          </a:p>
          <a:p>
            <a:r>
              <a:rPr lang="en-US" altLang="en-US" sz="1600" b="1">
                <a:latin typeface="Arial Black" pitchFamily="34" charset="0"/>
              </a:rPr>
              <a:t>      .</a:t>
            </a:r>
          </a:p>
          <a:p>
            <a:r>
              <a:rPr lang="en-US" altLang="en-US" sz="1600" b="1">
                <a:latin typeface="Arial Black" pitchFamily="34" charset="0"/>
              </a:rPr>
              <a:t>      .</a:t>
            </a:r>
          </a:p>
          <a:p>
            <a:r>
              <a:rPr lang="en-US" altLang="en-US" sz="1600" b="1">
                <a:latin typeface="Arial Black" pitchFamily="34" charset="0"/>
              </a:rPr>
              <a:t>      .</a:t>
            </a:r>
          </a:p>
        </p:txBody>
      </p:sp>
      <p:sp>
        <p:nvSpPr>
          <p:cNvPr id="75790" name="Rectangle 18"/>
          <p:cNvSpPr>
            <a:spLocks noChangeArrowheads="1"/>
          </p:cNvSpPr>
          <p:nvPr/>
        </p:nvSpPr>
        <p:spPr bwMode="auto">
          <a:xfrm>
            <a:off x="581025" y="1724025"/>
            <a:ext cx="2335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/>
              <a:t>class QueType</a:t>
            </a:r>
          </a:p>
        </p:txBody>
      </p:sp>
      <p:sp>
        <p:nvSpPr>
          <p:cNvPr id="75791" name="Rectangle 19"/>
          <p:cNvSpPr>
            <a:spLocks noChangeArrowheads="1"/>
          </p:cNvSpPr>
          <p:nvPr/>
        </p:nvSpPr>
        <p:spPr bwMode="auto">
          <a:xfrm>
            <a:off x="2805113" y="2927350"/>
            <a:ext cx="1908175" cy="2519363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5792" name="Rectangle 20"/>
          <p:cNvSpPr>
            <a:spLocks noChangeArrowheads="1"/>
          </p:cNvSpPr>
          <p:nvPr/>
        </p:nvSpPr>
        <p:spPr bwMode="auto">
          <a:xfrm>
            <a:off x="4025900" y="3551238"/>
            <a:ext cx="368300" cy="330200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5793" name="Rectangle 21"/>
          <p:cNvSpPr>
            <a:spLocks noChangeArrowheads="1"/>
          </p:cNvSpPr>
          <p:nvPr/>
        </p:nvSpPr>
        <p:spPr bwMode="auto">
          <a:xfrm>
            <a:off x="4025900" y="3989388"/>
            <a:ext cx="368300" cy="330200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5794" name="Rectangle 22"/>
          <p:cNvSpPr>
            <a:spLocks noChangeArrowheads="1"/>
          </p:cNvSpPr>
          <p:nvPr/>
        </p:nvSpPr>
        <p:spPr bwMode="auto">
          <a:xfrm>
            <a:off x="4025900" y="4427538"/>
            <a:ext cx="368300" cy="330200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5795" name="Rectangle 23"/>
          <p:cNvSpPr>
            <a:spLocks noChangeArrowheads="1"/>
          </p:cNvSpPr>
          <p:nvPr/>
        </p:nvSpPr>
        <p:spPr bwMode="auto">
          <a:xfrm>
            <a:off x="2819400" y="3079750"/>
            <a:ext cx="1736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/>
              <a:t>Private Data:</a:t>
            </a:r>
          </a:p>
          <a:p>
            <a:endParaRPr lang="en-US" altLang="en-US" sz="800" b="1"/>
          </a:p>
          <a:p>
            <a:r>
              <a:rPr lang="en-US" altLang="en-US" sz="1800" b="1"/>
              <a:t>front</a:t>
            </a:r>
            <a:r>
              <a:rPr lang="en-US" altLang="en-US" sz="2000" b="1"/>
              <a:t>          1</a:t>
            </a:r>
          </a:p>
          <a:p>
            <a:endParaRPr lang="en-US" altLang="en-US" sz="1000" b="1"/>
          </a:p>
          <a:p>
            <a:r>
              <a:rPr lang="en-US" altLang="en-US" sz="2000" b="1"/>
              <a:t>rear           4</a:t>
            </a:r>
          </a:p>
          <a:p>
            <a:endParaRPr lang="en-US" altLang="en-US" sz="1000" b="1"/>
          </a:p>
          <a:p>
            <a:r>
              <a:rPr lang="en-US" altLang="en-US" sz="1800" b="1"/>
              <a:t>maxQue </a:t>
            </a:r>
            <a:r>
              <a:rPr lang="en-US" altLang="en-US" sz="2000" b="1"/>
              <a:t>    5</a:t>
            </a:r>
            <a:endParaRPr lang="en-US" altLang="en-US" sz="1000" b="1"/>
          </a:p>
          <a:p>
            <a:endParaRPr lang="en-US" altLang="en-US" sz="1000" b="1"/>
          </a:p>
          <a:p>
            <a:r>
              <a:rPr lang="en-US" altLang="en-US" sz="1800" b="1"/>
              <a:t>items</a:t>
            </a:r>
          </a:p>
        </p:txBody>
      </p:sp>
      <p:sp>
        <p:nvSpPr>
          <p:cNvPr id="75796" name="Rectangle 24"/>
          <p:cNvSpPr>
            <a:spLocks noChangeArrowheads="1"/>
          </p:cNvSpPr>
          <p:nvPr/>
        </p:nvSpPr>
        <p:spPr bwMode="auto">
          <a:xfrm>
            <a:off x="6688138" y="4564063"/>
            <a:ext cx="1858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/>
              <a:t>‘C’  ‘X’  ‘J’</a:t>
            </a:r>
          </a:p>
        </p:txBody>
      </p:sp>
      <p:sp>
        <p:nvSpPr>
          <p:cNvPr id="75797" name="Rectangle 25"/>
          <p:cNvSpPr>
            <a:spLocks noChangeArrowheads="1"/>
          </p:cNvSpPr>
          <p:nvPr/>
        </p:nvSpPr>
        <p:spPr bwMode="auto">
          <a:xfrm>
            <a:off x="5175250" y="5618163"/>
            <a:ext cx="31829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1600" b="1"/>
              <a:t>items [0]     [1]     [2]     [3]     [4]</a:t>
            </a:r>
          </a:p>
          <a:p>
            <a:endParaRPr lang="en-US" altLang="en-US" sz="1600" b="1"/>
          </a:p>
        </p:txBody>
      </p:sp>
      <p:sp>
        <p:nvSpPr>
          <p:cNvPr id="75798" name="Rectangle 26"/>
          <p:cNvSpPr>
            <a:spLocks noChangeArrowheads="1"/>
          </p:cNvSpPr>
          <p:nvPr/>
        </p:nvSpPr>
        <p:spPr bwMode="auto">
          <a:xfrm>
            <a:off x="4033838" y="4879975"/>
            <a:ext cx="368300" cy="330200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5799" name="Line 27"/>
          <p:cNvSpPr>
            <a:spLocks noChangeShapeType="1"/>
          </p:cNvSpPr>
          <p:nvPr/>
        </p:nvSpPr>
        <p:spPr bwMode="auto">
          <a:xfrm flipV="1">
            <a:off x="4127500" y="4741863"/>
            <a:ext cx="1587500" cy="2540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800" name="Rectangle 28"/>
          <p:cNvSpPr>
            <a:spLocks noChangeArrowheads="1"/>
          </p:cNvSpPr>
          <p:nvPr/>
        </p:nvSpPr>
        <p:spPr bwMode="auto">
          <a:xfrm rot="-4800000">
            <a:off x="5919788" y="4643438"/>
            <a:ext cx="1187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1400" b="1"/>
              <a:t>RESERVED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그룹 117"/>
          <p:cNvGrpSpPr/>
          <p:nvPr/>
        </p:nvGrpSpPr>
        <p:grpSpPr>
          <a:xfrm>
            <a:off x="4572000" y="1700808"/>
            <a:ext cx="4320000" cy="4320000"/>
            <a:chOff x="5004528" y="1989320"/>
            <a:chExt cx="4320000" cy="4320000"/>
          </a:xfrm>
        </p:grpSpPr>
        <p:grpSp>
          <p:nvGrpSpPr>
            <p:cNvPr id="117" name="그룹 116"/>
            <p:cNvGrpSpPr/>
            <p:nvPr/>
          </p:nvGrpSpPr>
          <p:grpSpPr>
            <a:xfrm>
              <a:off x="5004528" y="1989320"/>
              <a:ext cx="4320000" cy="4320000"/>
              <a:chOff x="-1044624" y="2839447"/>
              <a:chExt cx="4320000" cy="4320000"/>
            </a:xfrm>
          </p:grpSpPr>
          <p:sp>
            <p:nvSpPr>
              <p:cNvPr id="115" name="막힌 원호 114"/>
              <p:cNvSpPr/>
              <p:nvPr/>
            </p:nvSpPr>
            <p:spPr bwMode="auto">
              <a:xfrm>
                <a:off x="-1044624" y="2839447"/>
                <a:ext cx="4320000" cy="4320000"/>
              </a:xfrm>
              <a:prstGeom prst="blockArc">
                <a:avLst>
                  <a:gd name="adj1" fmla="val 16175753"/>
                  <a:gd name="adj2" fmla="val 19202419"/>
                  <a:gd name="adj3" fmla="val 25091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6" name="막힌 원호 115"/>
              <p:cNvSpPr/>
              <p:nvPr/>
            </p:nvSpPr>
            <p:spPr bwMode="auto">
              <a:xfrm>
                <a:off x="-594624" y="3289447"/>
                <a:ext cx="3420000" cy="3420000"/>
              </a:xfrm>
              <a:prstGeom prst="blockArc">
                <a:avLst>
                  <a:gd name="adj1" fmla="val 16175913"/>
                  <a:gd name="adj2" fmla="val 19204379"/>
                  <a:gd name="adj3" fmla="val 18514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7" name="Rectangle 26"/>
            <p:cNvSpPr>
              <a:spLocks noChangeArrowheads="1"/>
            </p:cNvSpPr>
            <p:nvPr/>
          </p:nvSpPr>
          <p:spPr bwMode="auto">
            <a:xfrm rot="1680000">
              <a:off x="7559569" y="2232138"/>
              <a:ext cx="875240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index</a:t>
              </a:r>
            </a:p>
          </p:txBody>
        </p:sp>
        <p:sp>
          <p:nvSpPr>
            <p:cNvPr id="78" name="Rectangle 26"/>
            <p:cNvSpPr>
              <a:spLocks noChangeArrowheads="1"/>
            </p:cNvSpPr>
            <p:nvPr/>
          </p:nvSpPr>
          <p:spPr bwMode="auto">
            <a:xfrm rot="1680000">
              <a:off x="7424228" y="2703519"/>
              <a:ext cx="737381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item</a:t>
              </a: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Lab03 </a:t>
            </a:r>
            <a:r>
              <a:rPr lang="en-US" altLang="ko-KR" dirty="0"/>
              <a:t>Reference (</a:t>
            </a:r>
            <a:r>
              <a:rPr lang="en-US" altLang="ko-KR" dirty="0" smtClean="0"/>
              <a:t>1/14)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EnQueue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Empty Queue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323530" y="3618000"/>
            <a:ext cx="1871507" cy="675096"/>
            <a:chOff x="324700" y="2678076"/>
            <a:chExt cx="1871507" cy="675096"/>
          </a:xfrm>
        </p:grpSpPr>
        <p:sp>
          <p:nvSpPr>
            <p:cNvPr id="4" name="Rectangle 24"/>
            <p:cNvSpPr>
              <a:spLocks noChangeArrowheads="1"/>
            </p:cNvSpPr>
            <p:nvPr/>
          </p:nvSpPr>
          <p:spPr bwMode="auto">
            <a:xfrm>
              <a:off x="1515170" y="2688010"/>
              <a:ext cx="681037" cy="665162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dirty="0">
                  <a:solidFill>
                    <a:srgbClr val="FF0000"/>
                  </a:solidFill>
                </a:rPr>
                <a:t>‘B’</a:t>
              </a:r>
            </a:p>
          </p:txBody>
        </p:sp>
        <p:sp>
          <p:nvSpPr>
            <p:cNvPr id="6" name="Rectangle 26"/>
            <p:cNvSpPr>
              <a:spLocks noChangeArrowheads="1"/>
            </p:cNvSpPr>
            <p:nvPr/>
          </p:nvSpPr>
          <p:spPr bwMode="auto">
            <a:xfrm>
              <a:off x="324700" y="2678076"/>
              <a:ext cx="1150956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err="1">
                  <a:solidFill>
                    <a:srgbClr val="800000"/>
                  </a:solidFill>
                  <a:latin typeface="Courier New" pitchFamily="49" charset="0"/>
                </a:rPr>
                <a:t>newItem</a:t>
              </a:r>
              <a:endParaRPr lang="en-US" altLang="en-US" b="1" dirty="0">
                <a:solidFill>
                  <a:srgbClr val="800000"/>
                </a:solidFill>
                <a:latin typeface="Courier New" pitchFamily="49" charset="0"/>
              </a:endParaRPr>
            </a:p>
          </p:txBody>
        </p:sp>
      </p:grp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343177" y="2492898"/>
            <a:ext cx="1564531" cy="923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9" rIns="92075" bIns="46039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MAXSIZE: 8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Front: 7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Rear: 7</a:t>
            </a:r>
          </a:p>
        </p:txBody>
      </p:sp>
      <p:grpSp>
        <p:nvGrpSpPr>
          <p:cNvPr id="90" name="그룹 89"/>
          <p:cNvGrpSpPr/>
          <p:nvPr/>
        </p:nvGrpSpPr>
        <p:grpSpPr>
          <a:xfrm>
            <a:off x="2484248" y="2349360"/>
            <a:ext cx="4320000" cy="4320000"/>
            <a:chOff x="4572000" y="2133336"/>
            <a:chExt cx="4320000" cy="4320000"/>
          </a:xfrm>
        </p:grpSpPr>
        <p:grpSp>
          <p:nvGrpSpPr>
            <p:cNvPr id="76" name="그룹 75"/>
            <p:cNvGrpSpPr/>
            <p:nvPr/>
          </p:nvGrpSpPr>
          <p:grpSpPr>
            <a:xfrm>
              <a:off x="4572000" y="2133336"/>
              <a:ext cx="4320000" cy="4320000"/>
              <a:chOff x="4572480" y="1989320"/>
              <a:chExt cx="4320000" cy="4320000"/>
            </a:xfrm>
          </p:grpSpPr>
          <p:sp>
            <p:nvSpPr>
              <p:cNvPr id="5" name="타원 4"/>
              <p:cNvSpPr/>
              <p:nvPr/>
            </p:nvSpPr>
            <p:spPr bwMode="auto">
              <a:xfrm>
                <a:off x="4572480" y="1989320"/>
                <a:ext cx="4320000" cy="4320000"/>
              </a:xfrm>
              <a:prstGeom prst="ellips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 bwMode="auto">
              <a:xfrm>
                <a:off x="5652360" y="3069200"/>
                <a:ext cx="2160000" cy="2160000"/>
              </a:xfrm>
              <a:prstGeom prst="ellipse">
                <a:avLst/>
              </a:prstGeom>
              <a:solidFill>
                <a:srgbClr val="FFFFFF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 bwMode="auto">
              <a:xfrm>
                <a:off x="5004048" y="2420888"/>
                <a:ext cx="3420000" cy="3420000"/>
              </a:xfrm>
              <a:prstGeom prst="ellipse">
                <a:avLst/>
              </a:prstGeom>
              <a:noFill/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53" name="직선 연결선 52"/>
              <p:cNvCxnSpPr>
                <a:stCxn id="5" idx="0"/>
                <a:endCxn id="48" idx="0"/>
              </p:cNvCxnSpPr>
              <p:nvPr/>
            </p:nvCxnSpPr>
            <p:spPr bwMode="auto">
              <a:xfrm flipH="1">
                <a:off x="6732360" y="1989320"/>
                <a:ext cx="120" cy="107988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4" name="직선 연결선 53"/>
              <p:cNvCxnSpPr>
                <a:endCxn id="5" idx="4"/>
              </p:cNvCxnSpPr>
              <p:nvPr/>
            </p:nvCxnSpPr>
            <p:spPr bwMode="auto">
              <a:xfrm>
                <a:off x="6732240" y="5246290"/>
                <a:ext cx="240" cy="106303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7" name="직선 연결선 56"/>
              <p:cNvCxnSpPr>
                <a:stCxn id="48" idx="6"/>
                <a:endCxn id="5" idx="6"/>
              </p:cNvCxnSpPr>
              <p:nvPr/>
            </p:nvCxnSpPr>
            <p:spPr bwMode="auto">
              <a:xfrm>
                <a:off x="7812360" y="4149200"/>
                <a:ext cx="108012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0" name="직선 연결선 59"/>
              <p:cNvCxnSpPr>
                <a:stCxn id="48" idx="2"/>
                <a:endCxn id="5" idx="2"/>
              </p:cNvCxnSpPr>
              <p:nvPr/>
            </p:nvCxnSpPr>
            <p:spPr bwMode="auto">
              <a:xfrm flipH="1">
                <a:off x="4572480" y="4149200"/>
                <a:ext cx="107988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3" name="직선 연결선 62"/>
              <p:cNvCxnSpPr>
                <a:stCxn id="48" idx="1"/>
                <a:endCxn id="5" idx="1"/>
              </p:cNvCxnSpPr>
              <p:nvPr/>
            </p:nvCxnSpPr>
            <p:spPr bwMode="auto">
              <a:xfrm flipH="1" flipV="1">
                <a:off x="5205129" y="2621969"/>
                <a:ext cx="76355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6" name="직선 연결선 65"/>
              <p:cNvCxnSpPr>
                <a:stCxn id="5" idx="7"/>
                <a:endCxn id="48" idx="7"/>
              </p:cNvCxnSpPr>
              <p:nvPr/>
            </p:nvCxnSpPr>
            <p:spPr bwMode="auto">
              <a:xfrm flipH="1">
                <a:off x="7496035" y="2621969"/>
                <a:ext cx="76379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9" name="직선 연결선 68"/>
              <p:cNvCxnSpPr>
                <a:stCxn id="5" idx="5"/>
                <a:endCxn id="48" idx="5"/>
              </p:cNvCxnSpPr>
              <p:nvPr/>
            </p:nvCxnSpPr>
            <p:spPr bwMode="auto">
              <a:xfrm flipH="1" flipV="1">
                <a:off x="7496035" y="4912875"/>
                <a:ext cx="76379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2" name="직선 연결선 71"/>
              <p:cNvCxnSpPr>
                <a:stCxn id="5" idx="3"/>
                <a:endCxn id="48" idx="3"/>
              </p:cNvCxnSpPr>
              <p:nvPr/>
            </p:nvCxnSpPr>
            <p:spPr bwMode="auto">
              <a:xfrm flipV="1">
                <a:off x="5205129" y="4912875"/>
                <a:ext cx="76355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81" name="TextBox 80"/>
            <p:cNvSpPr txBox="1"/>
            <p:nvPr/>
          </p:nvSpPr>
          <p:spPr>
            <a:xfrm>
              <a:off x="7312156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0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316416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1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316416" y="479715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2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312156" y="584765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3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99988" y="580526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4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63884" y="483954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5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88024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6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799988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7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 bwMode="auto">
          <a:xfrm>
            <a:off x="1694287" y="2843800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타원 35"/>
          <p:cNvSpPr/>
          <p:nvPr/>
        </p:nvSpPr>
        <p:spPr bwMode="auto">
          <a:xfrm>
            <a:off x="1694287" y="3122468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4014719" y="2522112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타원 37"/>
          <p:cNvSpPr/>
          <p:nvPr/>
        </p:nvSpPr>
        <p:spPr bwMode="auto">
          <a:xfrm>
            <a:off x="3547540" y="2731581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2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Lab03 Reference </a:t>
            </a:r>
            <a:r>
              <a:rPr lang="en-US" altLang="ko-KR" dirty="0" smtClean="0"/>
              <a:t>(</a:t>
            </a:r>
            <a:r>
              <a:rPr lang="en-US" altLang="ko-KR" dirty="0" smtClean="0"/>
              <a:t>2/14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EnQueue</a:t>
            </a:r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323530" y="3618000"/>
            <a:ext cx="1871507" cy="675096"/>
            <a:chOff x="324700" y="2678076"/>
            <a:chExt cx="1871507" cy="675096"/>
          </a:xfrm>
        </p:grpSpPr>
        <p:sp>
          <p:nvSpPr>
            <p:cNvPr id="4" name="Rectangle 24"/>
            <p:cNvSpPr>
              <a:spLocks noChangeArrowheads="1"/>
            </p:cNvSpPr>
            <p:nvPr/>
          </p:nvSpPr>
          <p:spPr bwMode="auto">
            <a:xfrm>
              <a:off x="1515170" y="2688010"/>
              <a:ext cx="681037" cy="665162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dirty="0">
                  <a:solidFill>
                    <a:srgbClr val="000000"/>
                  </a:solidFill>
                </a:rPr>
                <a:t>‘B’</a:t>
              </a:r>
            </a:p>
          </p:txBody>
        </p:sp>
        <p:sp>
          <p:nvSpPr>
            <p:cNvPr id="6" name="Rectangle 26"/>
            <p:cNvSpPr>
              <a:spLocks noChangeArrowheads="1"/>
            </p:cNvSpPr>
            <p:nvPr/>
          </p:nvSpPr>
          <p:spPr bwMode="auto">
            <a:xfrm>
              <a:off x="324700" y="2678076"/>
              <a:ext cx="1150956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err="1">
                  <a:solidFill>
                    <a:srgbClr val="800000"/>
                  </a:solidFill>
                  <a:latin typeface="Courier New" pitchFamily="49" charset="0"/>
                </a:rPr>
                <a:t>newItem</a:t>
              </a:r>
              <a:endParaRPr lang="en-US" altLang="en-US" b="1" dirty="0">
                <a:solidFill>
                  <a:srgbClr val="800000"/>
                </a:solidFill>
                <a:latin typeface="Courier New" pitchFamily="49" charset="0"/>
              </a:endParaRPr>
            </a:p>
          </p:txBody>
        </p:sp>
      </p:grp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343177" y="2492898"/>
            <a:ext cx="1564531" cy="923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9" rIns="92075" bIns="46039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MAXSIZE: 8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Front: 7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Rear: </a:t>
            </a:r>
            <a:r>
              <a:rPr lang="en-US" altLang="en-US" b="1" dirty="0">
                <a:solidFill>
                  <a:srgbClr val="FF0000"/>
                </a:solidFill>
                <a:latin typeface="Courier New" pitchFamily="49" charset="0"/>
              </a:rPr>
              <a:t>0</a:t>
            </a:r>
          </a:p>
        </p:txBody>
      </p:sp>
      <p:grpSp>
        <p:nvGrpSpPr>
          <p:cNvPr id="90" name="그룹 89"/>
          <p:cNvGrpSpPr/>
          <p:nvPr/>
        </p:nvGrpSpPr>
        <p:grpSpPr>
          <a:xfrm>
            <a:off x="2484248" y="2349360"/>
            <a:ext cx="4320000" cy="4320000"/>
            <a:chOff x="4572000" y="2133336"/>
            <a:chExt cx="4320000" cy="4320000"/>
          </a:xfrm>
        </p:grpSpPr>
        <p:grpSp>
          <p:nvGrpSpPr>
            <p:cNvPr id="76" name="그룹 75"/>
            <p:cNvGrpSpPr/>
            <p:nvPr/>
          </p:nvGrpSpPr>
          <p:grpSpPr>
            <a:xfrm>
              <a:off x="4572000" y="2133336"/>
              <a:ext cx="4320000" cy="4320000"/>
              <a:chOff x="4572480" y="1989320"/>
              <a:chExt cx="4320000" cy="4320000"/>
            </a:xfrm>
          </p:grpSpPr>
          <p:sp>
            <p:nvSpPr>
              <p:cNvPr id="5" name="타원 4"/>
              <p:cNvSpPr/>
              <p:nvPr/>
            </p:nvSpPr>
            <p:spPr bwMode="auto">
              <a:xfrm>
                <a:off x="4572480" y="1989320"/>
                <a:ext cx="4320000" cy="4320000"/>
              </a:xfrm>
              <a:prstGeom prst="ellips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 bwMode="auto">
              <a:xfrm>
                <a:off x="5652360" y="3069200"/>
                <a:ext cx="2160000" cy="2160000"/>
              </a:xfrm>
              <a:prstGeom prst="ellipse">
                <a:avLst/>
              </a:prstGeom>
              <a:solidFill>
                <a:srgbClr val="FFFFFF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 bwMode="auto">
              <a:xfrm>
                <a:off x="5004048" y="2420888"/>
                <a:ext cx="3420000" cy="3420000"/>
              </a:xfrm>
              <a:prstGeom prst="ellipse">
                <a:avLst/>
              </a:prstGeom>
              <a:noFill/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53" name="직선 연결선 52"/>
              <p:cNvCxnSpPr>
                <a:stCxn id="5" idx="0"/>
                <a:endCxn id="48" idx="0"/>
              </p:cNvCxnSpPr>
              <p:nvPr/>
            </p:nvCxnSpPr>
            <p:spPr bwMode="auto">
              <a:xfrm flipH="1">
                <a:off x="6732360" y="1989320"/>
                <a:ext cx="120" cy="107988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4" name="직선 연결선 53"/>
              <p:cNvCxnSpPr>
                <a:endCxn id="5" idx="4"/>
              </p:cNvCxnSpPr>
              <p:nvPr/>
            </p:nvCxnSpPr>
            <p:spPr bwMode="auto">
              <a:xfrm>
                <a:off x="6732240" y="5246290"/>
                <a:ext cx="240" cy="106303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7" name="직선 연결선 56"/>
              <p:cNvCxnSpPr>
                <a:stCxn id="48" idx="6"/>
                <a:endCxn id="5" idx="6"/>
              </p:cNvCxnSpPr>
              <p:nvPr/>
            </p:nvCxnSpPr>
            <p:spPr bwMode="auto">
              <a:xfrm>
                <a:off x="7812360" y="4149200"/>
                <a:ext cx="108012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0" name="직선 연결선 59"/>
              <p:cNvCxnSpPr>
                <a:stCxn id="48" idx="2"/>
                <a:endCxn id="5" idx="2"/>
              </p:cNvCxnSpPr>
              <p:nvPr/>
            </p:nvCxnSpPr>
            <p:spPr bwMode="auto">
              <a:xfrm flipH="1">
                <a:off x="4572480" y="4149200"/>
                <a:ext cx="107988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3" name="직선 연결선 62"/>
              <p:cNvCxnSpPr>
                <a:stCxn id="48" idx="1"/>
                <a:endCxn id="5" idx="1"/>
              </p:cNvCxnSpPr>
              <p:nvPr/>
            </p:nvCxnSpPr>
            <p:spPr bwMode="auto">
              <a:xfrm flipH="1" flipV="1">
                <a:off x="5205129" y="2621969"/>
                <a:ext cx="76355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6" name="직선 연결선 65"/>
              <p:cNvCxnSpPr>
                <a:stCxn id="5" idx="7"/>
                <a:endCxn id="48" idx="7"/>
              </p:cNvCxnSpPr>
              <p:nvPr/>
            </p:nvCxnSpPr>
            <p:spPr bwMode="auto">
              <a:xfrm flipH="1">
                <a:off x="7496035" y="2621969"/>
                <a:ext cx="76379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9" name="직선 연결선 68"/>
              <p:cNvCxnSpPr>
                <a:stCxn id="5" idx="5"/>
                <a:endCxn id="48" idx="5"/>
              </p:cNvCxnSpPr>
              <p:nvPr/>
            </p:nvCxnSpPr>
            <p:spPr bwMode="auto">
              <a:xfrm flipH="1" flipV="1">
                <a:off x="7496035" y="4912875"/>
                <a:ext cx="76379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2" name="직선 연결선 71"/>
              <p:cNvCxnSpPr>
                <a:stCxn id="5" idx="3"/>
                <a:endCxn id="48" idx="3"/>
              </p:cNvCxnSpPr>
              <p:nvPr/>
            </p:nvCxnSpPr>
            <p:spPr bwMode="auto">
              <a:xfrm flipV="1">
                <a:off x="5205129" y="4912875"/>
                <a:ext cx="76355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81" name="TextBox 80"/>
            <p:cNvSpPr txBox="1"/>
            <p:nvPr/>
          </p:nvSpPr>
          <p:spPr>
            <a:xfrm>
              <a:off x="7312156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0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316416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1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316416" y="479715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2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312156" y="584765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3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99988" y="580526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4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63884" y="483954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5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88024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6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799988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7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5004048" y="299695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FF0000"/>
                </a:solidFill>
              </a:rPr>
              <a:t>B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4572000" y="1700808"/>
            <a:ext cx="4320000" cy="4320000"/>
            <a:chOff x="5004528" y="1989320"/>
            <a:chExt cx="4320000" cy="4320000"/>
          </a:xfrm>
        </p:grpSpPr>
        <p:grpSp>
          <p:nvGrpSpPr>
            <p:cNvPr id="37" name="그룹 36"/>
            <p:cNvGrpSpPr/>
            <p:nvPr/>
          </p:nvGrpSpPr>
          <p:grpSpPr>
            <a:xfrm>
              <a:off x="5004528" y="1989320"/>
              <a:ext cx="4320000" cy="4320000"/>
              <a:chOff x="-1044624" y="2839447"/>
              <a:chExt cx="4320000" cy="4320000"/>
            </a:xfrm>
          </p:grpSpPr>
          <p:sp>
            <p:nvSpPr>
              <p:cNvPr id="40" name="막힌 원호 39"/>
              <p:cNvSpPr/>
              <p:nvPr/>
            </p:nvSpPr>
            <p:spPr bwMode="auto">
              <a:xfrm>
                <a:off x="-1044624" y="2839447"/>
                <a:ext cx="4320000" cy="4320000"/>
              </a:xfrm>
              <a:prstGeom prst="blockArc">
                <a:avLst>
                  <a:gd name="adj1" fmla="val 16175753"/>
                  <a:gd name="adj2" fmla="val 19202419"/>
                  <a:gd name="adj3" fmla="val 25091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막힌 원호 41"/>
              <p:cNvSpPr/>
              <p:nvPr/>
            </p:nvSpPr>
            <p:spPr bwMode="auto">
              <a:xfrm>
                <a:off x="-594624" y="3289447"/>
                <a:ext cx="3420000" cy="3420000"/>
              </a:xfrm>
              <a:prstGeom prst="blockArc">
                <a:avLst>
                  <a:gd name="adj1" fmla="val 16175913"/>
                  <a:gd name="adj2" fmla="val 19204379"/>
                  <a:gd name="adj3" fmla="val 18514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8" name="Rectangle 26"/>
            <p:cNvSpPr>
              <a:spLocks noChangeArrowheads="1"/>
            </p:cNvSpPr>
            <p:nvPr/>
          </p:nvSpPr>
          <p:spPr bwMode="auto">
            <a:xfrm rot="1680000">
              <a:off x="7559569" y="2232138"/>
              <a:ext cx="875240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index</a:t>
              </a:r>
            </a:p>
          </p:txBody>
        </p:sp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 rot="1680000">
              <a:off x="7424228" y="2703519"/>
              <a:ext cx="737381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item</a:t>
              </a:r>
            </a:p>
          </p:txBody>
        </p:sp>
      </p:grpSp>
      <p:sp>
        <p:nvSpPr>
          <p:cNvPr id="49" name="타원 48"/>
          <p:cNvSpPr/>
          <p:nvPr/>
        </p:nvSpPr>
        <p:spPr bwMode="auto">
          <a:xfrm>
            <a:off x="1694287" y="2843800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타원 50"/>
          <p:cNvSpPr/>
          <p:nvPr/>
        </p:nvSpPr>
        <p:spPr bwMode="auto">
          <a:xfrm>
            <a:off x="1694287" y="3122468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타원 55"/>
          <p:cNvSpPr/>
          <p:nvPr/>
        </p:nvSpPr>
        <p:spPr bwMode="auto">
          <a:xfrm>
            <a:off x="4014719" y="2522112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타원 57"/>
          <p:cNvSpPr/>
          <p:nvPr/>
        </p:nvSpPr>
        <p:spPr bwMode="auto">
          <a:xfrm>
            <a:off x="5023674" y="2556660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94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Lab03 Reference </a:t>
            </a:r>
            <a:r>
              <a:rPr lang="en-US" altLang="ko-KR" dirty="0" smtClean="0"/>
              <a:t>(</a:t>
            </a:r>
            <a:r>
              <a:rPr lang="en-US" altLang="ko-KR" dirty="0" smtClean="0"/>
              <a:t>3/14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EnQueue</a:t>
            </a:r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323530" y="3618000"/>
            <a:ext cx="1871507" cy="675096"/>
            <a:chOff x="324700" y="2678076"/>
            <a:chExt cx="1871507" cy="675096"/>
          </a:xfrm>
        </p:grpSpPr>
        <p:sp>
          <p:nvSpPr>
            <p:cNvPr id="4" name="Rectangle 24"/>
            <p:cNvSpPr>
              <a:spLocks noChangeArrowheads="1"/>
            </p:cNvSpPr>
            <p:nvPr/>
          </p:nvSpPr>
          <p:spPr bwMode="auto">
            <a:xfrm>
              <a:off x="1515170" y="2688010"/>
              <a:ext cx="681037" cy="665162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dirty="0">
                  <a:solidFill>
                    <a:srgbClr val="FF0000"/>
                  </a:solidFill>
                </a:rPr>
                <a:t>‘D’</a:t>
              </a:r>
            </a:p>
          </p:txBody>
        </p:sp>
        <p:sp>
          <p:nvSpPr>
            <p:cNvPr id="6" name="Rectangle 26"/>
            <p:cNvSpPr>
              <a:spLocks noChangeArrowheads="1"/>
            </p:cNvSpPr>
            <p:nvPr/>
          </p:nvSpPr>
          <p:spPr bwMode="auto">
            <a:xfrm>
              <a:off x="324700" y="2678076"/>
              <a:ext cx="1150956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err="1">
                  <a:solidFill>
                    <a:srgbClr val="800000"/>
                  </a:solidFill>
                  <a:latin typeface="Courier New" pitchFamily="49" charset="0"/>
                </a:rPr>
                <a:t>newItem</a:t>
              </a:r>
              <a:endParaRPr lang="en-US" altLang="en-US" b="1" dirty="0">
                <a:solidFill>
                  <a:srgbClr val="800000"/>
                </a:solidFill>
                <a:latin typeface="Courier New" pitchFamily="49" charset="0"/>
              </a:endParaRPr>
            </a:p>
          </p:txBody>
        </p:sp>
      </p:grp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343177" y="2492898"/>
            <a:ext cx="1564531" cy="923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9" rIns="92075" bIns="46039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MAXSIZE: 8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Front: 7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Rear: 0</a:t>
            </a:r>
          </a:p>
        </p:txBody>
      </p:sp>
      <p:grpSp>
        <p:nvGrpSpPr>
          <p:cNvPr id="90" name="그룹 89"/>
          <p:cNvGrpSpPr/>
          <p:nvPr/>
        </p:nvGrpSpPr>
        <p:grpSpPr>
          <a:xfrm>
            <a:off x="2484248" y="2349360"/>
            <a:ext cx="4320000" cy="4320000"/>
            <a:chOff x="4572000" y="2133336"/>
            <a:chExt cx="4320000" cy="4320000"/>
          </a:xfrm>
        </p:grpSpPr>
        <p:grpSp>
          <p:nvGrpSpPr>
            <p:cNvPr id="76" name="그룹 75"/>
            <p:cNvGrpSpPr/>
            <p:nvPr/>
          </p:nvGrpSpPr>
          <p:grpSpPr>
            <a:xfrm>
              <a:off x="4572000" y="2133336"/>
              <a:ext cx="4320000" cy="4320000"/>
              <a:chOff x="4572480" y="1989320"/>
              <a:chExt cx="4320000" cy="4320000"/>
            </a:xfrm>
          </p:grpSpPr>
          <p:sp>
            <p:nvSpPr>
              <p:cNvPr id="5" name="타원 4"/>
              <p:cNvSpPr/>
              <p:nvPr/>
            </p:nvSpPr>
            <p:spPr bwMode="auto">
              <a:xfrm>
                <a:off x="4572480" y="1989320"/>
                <a:ext cx="4320000" cy="4320000"/>
              </a:xfrm>
              <a:prstGeom prst="ellips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 bwMode="auto">
              <a:xfrm>
                <a:off x="5652360" y="3069200"/>
                <a:ext cx="2160000" cy="2160000"/>
              </a:xfrm>
              <a:prstGeom prst="ellipse">
                <a:avLst/>
              </a:prstGeom>
              <a:solidFill>
                <a:srgbClr val="FFFFFF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 bwMode="auto">
              <a:xfrm>
                <a:off x="5004048" y="2420888"/>
                <a:ext cx="3420000" cy="3420000"/>
              </a:xfrm>
              <a:prstGeom prst="ellipse">
                <a:avLst/>
              </a:prstGeom>
              <a:noFill/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53" name="직선 연결선 52"/>
              <p:cNvCxnSpPr>
                <a:stCxn id="5" idx="0"/>
                <a:endCxn id="48" idx="0"/>
              </p:cNvCxnSpPr>
              <p:nvPr/>
            </p:nvCxnSpPr>
            <p:spPr bwMode="auto">
              <a:xfrm flipH="1">
                <a:off x="6732360" y="1989320"/>
                <a:ext cx="120" cy="107988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4" name="직선 연결선 53"/>
              <p:cNvCxnSpPr>
                <a:endCxn id="5" idx="4"/>
              </p:cNvCxnSpPr>
              <p:nvPr/>
            </p:nvCxnSpPr>
            <p:spPr bwMode="auto">
              <a:xfrm>
                <a:off x="6732240" y="5246290"/>
                <a:ext cx="240" cy="106303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7" name="직선 연결선 56"/>
              <p:cNvCxnSpPr>
                <a:stCxn id="48" idx="6"/>
                <a:endCxn id="5" idx="6"/>
              </p:cNvCxnSpPr>
              <p:nvPr/>
            </p:nvCxnSpPr>
            <p:spPr bwMode="auto">
              <a:xfrm>
                <a:off x="7812360" y="4149200"/>
                <a:ext cx="108012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0" name="직선 연결선 59"/>
              <p:cNvCxnSpPr>
                <a:stCxn id="48" idx="2"/>
                <a:endCxn id="5" idx="2"/>
              </p:cNvCxnSpPr>
              <p:nvPr/>
            </p:nvCxnSpPr>
            <p:spPr bwMode="auto">
              <a:xfrm flipH="1">
                <a:off x="4572480" y="4149200"/>
                <a:ext cx="107988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3" name="직선 연결선 62"/>
              <p:cNvCxnSpPr>
                <a:stCxn id="48" idx="1"/>
                <a:endCxn id="5" idx="1"/>
              </p:cNvCxnSpPr>
              <p:nvPr/>
            </p:nvCxnSpPr>
            <p:spPr bwMode="auto">
              <a:xfrm flipH="1" flipV="1">
                <a:off x="5205129" y="2621969"/>
                <a:ext cx="76355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6" name="직선 연결선 65"/>
              <p:cNvCxnSpPr>
                <a:stCxn id="5" idx="7"/>
                <a:endCxn id="48" idx="7"/>
              </p:cNvCxnSpPr>
              <p:nvPr/>
            </p:nvCxnSpPr>
            <p:spPr bwMode="auto">
              <a:xfrm flipH="1">
                <a:off x="7496035" y="2621969"/>
                <a:ext cx="76379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9" name="직선 연결선 68"/>
              <p:cNvCxnSpPr>
                <a:stCxn id="5" idx="5"/>
                <a:endCxn id="48" idx="5"/>
              </p:cNvCxnSpPr>
              <p:nvPr/>
            </p:nvCxnSpPr>
            <p:spPr bwMode="auto">
              <a:xfrm flipH="1" flipV="1">
                <a:off x="7496035" y="4912875"/>
                <a:ext cx="76379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2" name="직선 연결선 71"/>
              <p:cNvCxnSpPr>
                <a:stCxn id="5" idx="3"/>
                <a:endCxn id="48" idx="3"/>
              </p:cNvCxnSpPr>
              <p:nvPr/>
            </p:nvCxnSpPr>
            <p:spPr bwMode="auto">
              <a:xfrm flipV="1">
                <a:off x="5205129" y="4912875"/>
                <a:ext cx="76355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81" name="TextBox 80"/>
            <p:cNvSpPr txBox="1"/>
            <p:nvPr/>
          </p:nvSpPr>
          <p:spPr>
            <a:xfrm>
              <a:off x="7312156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0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316416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1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316416" y="479715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2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312156" y="584765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3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99988" y="580526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4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63884" y="483954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5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88024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6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799988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7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5004048" y="299695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B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4572000" y="1700808"/>
            <a:ext cx="4320000" cy="4320000"/>
            <a:chOff x="5004528" y="1989320"/>
            <a:chExt cx="4320000" cy="4320000"/>
          </a:xfrm>
        </p:grpSpPr>
        <p:grpSp>
          <p:nvGrpSpPr>
            <p:cNvPr id="39" name="그룹 38"/>
            <p:cNvGrpSpPr/>
            <p:nvPr/>
          </p:nvGrpSpPr>
          <p:grpSpPr>
            <a:xfrm>
              <a:off x="5004528" y="1989320"/>
              <a:ext cx="4320000" cy="4320000"/>
              <a:chOff x="-1044624" y="2839447"/>
              <a:chExt cx="4320000" cy="4320000"/>
            </a:xfrm>
          </p:grpSpPr>
          <p:sp>
            <p:nvSpPr>
              <p:cNvPr id="44" name="막힌 원호 43"/>
              <p:cNvSpPr/>
              <p:nvPr/>
            </p:nvSpPr>
            <p:spPr bwMode="auto">
              <a:xfrm>
                <a:off x="-1044624" y="2839447"/>
                <a:ext cx="4320000" cy="4320000"/>
              </a:xfrm>
              <a:prstGeom prst="blockArc">
                <a:avLst>
                  <a:gd name="adj1" fmla="val 16175753"/>
                  <a:gd name="adj2" fmla="val 19202419"/>
                  <a:gd name="adj3" fmla="val 25091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막힌 원호 44"/>
              <p:cNvSpPr/>
              <p:nvPr/>
            </p:nvSpPr>
            <p:spPr bwMode="auto">
              <a:xfrm>
                <a:off x="-594624" y="3289447"/>
                <a:ext cx="3420000" cy="3420000"/>
              </a:xfrm>
              <a:prstGeom prst="blockArc">
                <a:avLst>
                  <a:gd name="adj1" fmla="val 16175913"/>
                  <a:gd name="adj2" fmla="val 19204379"/>
                  <a:gd name="adj3" fmla="val 18514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0" name="Rectangle 26"/>
            <p:cNvSpPr>
              <a:spLocks noChangeArrowheads="1"/>
            </p:cNvSpPr>
            <p:nvPr/>
          </p:nvSpPr>
          <p:spPr bwMode="auto">
            <a:xfrm rot="1680000">
              <a:off x="7559569" y="2232138"/>
              <a:ext cx="875240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index</a:t>
              </a:r>
            </a:p>
          </p:txBody>
        </p:sp>
        <p:sp>
          <p:nvSpPr>
            <p:cNvPr id="42" name="Rectangle 26"/>
            <p:cNvSpPr>
              <a:spLocks noChangeArrowheads="1"/>
            </p:cNvSpPr>
            <p:nvPr/>
          </p:nvSpPr>
          <p:spPr bwMode="auto">
            <a:xfrm rot="1680000">
              <a:off x="7424228" y="2703519"/>
              <a:ext cx="737381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item</a:t>
              </a:r>
            </a:p>
          </p:txBody>
        </p:sp>
      </p:grpSp>
      <p:sp>
        <p:nvSpPr>
          <p:cNvPr id="36" name="타원 35"/>
          <p:cNvSpPr/>
          <p:nvPr/>
        </p:nvSpPr>
        <p:spPr bwMode="auto">
          <a:xfrm>
            <a:off x="1694287" y="2843800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1694287" y="3122468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타원 48"/>
          <p:cNvSpPr/>
          <p:nvPr/>
        </p:nvSpPr>
        <p:spPr bwMode="auto">
          <a:xfrm>
            <a:off x="4014719" y="2522112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타원 50"/>
          <p:cNvSpPr/>
          <p:nvPr/>
        </p:nvSpPr>
        <p:spPr bwMode="auto">
          <a:xfrm>
            <a:off x="5023674" y="2556660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77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Lab03 Reference </a:t>
            </a:r>
            <a:r>
              <a:rPr lang="en-US" altLang="ko-KR" dirty="0" smtClean="0"/>
              <a:t>(</a:t>
            </a:r>
            <a:r>
              <a:rPr lang="en-US" altLang="ko-KR" dirty="0" smtClean="0"/>
              <a:t>4/14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EnQueue</a:t>
            </a:r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323530" y="3618000"/>
            <a:ext cx="1871507" cy="675096"/>
            <a:chOff x="324700" y="2678076"/>
            <a:chExt cx="1871507" cy="675096"/>
          </a:xfrm>
        </p:grpSpPr>
        <p:sp>
          <p:nvSpPr>
            <p:cNvPr id="4" name="Rectangle 24"/>
            <p:cNvSpPr>
              <a:spLocks noChangeArrowheads="1"/>
            </p:cNvSpPr>
            <p:nvPr/>
          </p:nvSpPr>
          <p:spPr bwMode="auto">
            <a:xfrm>
              <a:off x="1515170" y="2688010"/>
              <a:ext cx="681037" cy="665162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dirty="0">
                  <a:solidFill>
                    <a:srgbClr val="000000"/>
                  </a:solidFill>
                </a:rPr>
                <a:t>‘D’</a:t>
              </a:r>
            </a:p>
          </p:txBody>
        </p:sp>
        <p:sp>
          <p:nvSpPr>
            <p:cNvPr id="6" name="Rectangle 26"/>
            <p:cNvSpPr>
              <a:spLocks noChangeArrowheads="1"/>
            </p:cNvSpPr>
            <p:nvPr/>
          </p:nvSpPr>
          <p:spPr bwMode="auto">
            <a:xfrm>
              <a:off x="324700" y="2678076"/>
              <a:ext cx="1150956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err="1">
                  <a:solidFill>
                    <a:srgbClr val="800000"/>
                  </a:solidFill>
                  <a:latin typeface="Courier New" pitchFamily="49" charset="0"/>
                </a:rPr>
                <a:t>newItem</a:t>
              </a:r>
              <a:endParaRPr lang="en-US" altLang="en-US" b="1" dirty="0">
                <a:solidFill>
                  <a:srgbClr val="800000"/>
                </a:solidFill>
                <a:latin typeface="Courier New" pitchFamily="49" charset="0"/>
              </a:endParaRPr>
            </a:p>
          </p:txBody>
        </p:sp>
      </p:grp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343177" y="2492898"/>
            <a:ext cx="1564531" cy="923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9" rIns="92075" bIns="46039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MAXSIZE: 8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Front: 7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Rear: </a:t>
            </a:r>
            <a:r>
              <a:rPr lang="en-US" altLang="en-US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</a:p>
        </p:txBody>
      </p:sp>
      <p:grpSp>
        <p:nvGrpSpPr>
          <p:cNvPr id="90" name="그룹 89"/>
          <p:cNvGrpSpPr/>
          <p:nvPr/>
        </p:nvGrpSpPr>
        <p:grpSpPr>
          <a:xfrm>
            <a:off x="2484248" y="2349360"/>
            <a:ext cx="4320000" cy="4320000"/>
            <a:chOff x="4572000" y="2133336"/>
            <a:chExt cx="4320000" cy="4320000"/>
          </a:xfrm>
        </p:grpSpPr>
        <p:grpSp>
          <p:nvGrpSpPr>
            <p:cNvPr id="76" name="그룹 75"/>
            <p:cNvGrpSpPr/>
            <p:nvPr/>
          </p:nvGrpSpPr>
          <p:grpSpPr>
            <a:xfrm>
              <a:off x="4572000" y="2133336"/>
              <a:ext cx="4320000" cy="4320000"/>
              <a:chOff x="4572480" y="1989320"/>
              <a:chExt cx="4320000" cy="4320000"/>
            </a:xfrm>
          </p:grpSpPr>
          <p:sp>
            <p:nvSpPr>
              <p:cNvPr id="5" name="타원 4"/>
              <p:cNvSpPr/>
              <p:nvPr/>
            </p:nvSpPr>
            <p:spPr bwMode="auto">
              <a:xfrm>
                <a:off x="4572480" y="1989320"/>
                <a:ext cx="4320000" cy="4320000"/>
              </a:xfrm>
              <a:prstGeom prst="ellips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 bwMode="auto">
              <a:xfrm>
                <a:off x="5652360" y="3069200"/>
                <a:ext cx="2160000" cy="2160000"/>
              </a:xfrm>
              <a:prstGeom prst="ellipse">
                <a:avLst/>
              </a:prstGeom>
              <a:solidFill>
                <a:srgbClr val="FFFFFF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 bwMode="auto">
              <a:xfrm>
                <a:off x="5004048" y="2420888"/>
                <a:ext cx="3420000" cy="3420000"/>
              </a:xfrm>
              <a:prstGeom prst="ellipse">
                <a:avLst/>
              </a:prstGeom>
              <a:noFill/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53" name="직선 연결선 52"/>
              <p:cNvCxnSpPr>
                <a:stCxn id="5" idx="0"/>
                <a:endCxn id="48" idx="0"/>
              </p:cNvCxnSpPr>
              <p:nvPr/>
            </p:nvCxnSpPr>
            <p:spPr bwMode="auto">
              <a:xfrm flipH="1">
                <a:off x="6732360" y="1989320"/>
                <a:ext cx="120" cy="107988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4" name="직선 연결선 53"/>
              <p:cNvCxnSpPr>
                <a:endCxn id="5" idx="4"/>
              </p:cNvCxnSpPr>
              <p:nvPr/>
            </p:nvCxnSpPr>
            <p:spPr bwMode="auto">
              <a:xfrm>
                <a:off x="6732240" y="5246290"/>
                <a:ext cx="240" cy="106303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7" name="직선 연결선 56"/>
              <p:cNvCxnSpPr>
                <a:stCxn id="48" idx="6"/>
                <a:endCxn id="5" idx="6"/>
              </p:cNvCxnSpPr>
              <p:nvPr/>
            </p:nvCxnSpPr>
            <p:spPr bwMode="auto">
              <a:xfrm>
                <a:off x="7812360" y="4149200"/>
                <a:ext cx="108012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0" name="직선 연결선 59"/>
              <p:cNvCxnSpPr>
                <a:stCxn id="48" idx="2"/>
                <a:endCxn id="5" idx="2"/>
              </p:cNvCxnSpPr>
              <p:nvPr/>
            </p:nvCxnSpPr>
            <p:spPr bwMode="auto">
              <a:xfrm flipH="1">
                <a:off x="4572480" y="4149200"/>
                <a:ext cx="107988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3" name="직선 연결선 62"/>
              <p:cNvCxnSpPr>
                <a:stCxn id="48" idx="1"/>
                <a:endCxn id="5" idx="1"/>
              </p:cNvCxnSpPr>
              <p:nvPr/>
            </p:nvCxnSpPr>
            <p:spPr bwMode="auto">
              <a:xfrm flipH="1" flipV="1">
                <a:off x="5205129" y="2621969"/>
                <a:ext cx="76355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6" name="직선 연결선 65"/>
              <p:cNvCxnSpPr>
                <a:stCxn id="5" idx="7"/>
                <a:endCxn id="48" idx="7"/>
              </p:cNvCxnSpPr>
              <p:nvPr/>
            </p:nvCxnSpPr>
            <p:spPr bwMode="auto">
              <a:xfrm flipH="1">
                <a:off x="7496035" y="2621969"/>
                <a:ext cx="76379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9" name="직선 연결선 68"/>
              <p:cNvCxnSpPr>
                <a:stCxn id="5" idx="5"/>
                <a:endCxn id="48" idx="5"/>
              </p:cNvCxnSpPr>
              <p:nvPr/>
            </p:nvCxnSpPr>
            <p:spPr bwMode="auto">
              <a:xfrm flipH="1" flipV="1">
                <a:off x="7496035" y="4912875"/>
                <a:ext cx="76379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2" name="직선 연결선 71"/>
              <p:cNvCxnSpPr>
                <a:stCxn id="5" idx="3"/>
                <a:endCxn id="48" idx="3"/>
              </p:cNvCxnSpPr>
              <p:nvPr/>
            </p:nvCxnSpPr>
            <p:spPr bwMode="auto">
              <a:xfrm flipV="1">
                <a:off x="5205129" y="4912875"/>
                <a:ext cx="76355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81" name="TextBox 80"/>
            <p:cNvSpPr txBox="1"/>
            <p:nvPr/>
          </p:nvSpPr>
          <p:spPr>
            <a:xfrm>
              <a:off x="7312156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0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316416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1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316416" y="479715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2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312156" y="584765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3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99988" y="580526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4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63884" y="483954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5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88024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6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799988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7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5004048" y="299695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B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724128" y="371703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FF0000"/>
                </a:solidFill>
              </a:rPr>
              <a:t>D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572000" y="1700808"/>
            <a:ext cx="4320000" cy="4320000"/>
            <a:chOff x="5004528" y="1989320"/>
            <a:chExt cx="4320000" cy="4320000"/>
          </a:xfrm>
        </p:grpSpPr>
        <p:grpSp>
          <p:nvGrpSpPr>
            <p:cNvPr id="38" name="그룹 37"/>
            <p:cNvGrpSpPr/>
            <p:nvPr/>
          </p:nvGrpSpPr>
          <p:grpSpPr>
            <a:xfrm>
              <a:off x="5004528" y="1989320"/>
              <a:ext cx="4320000" cy="4320000"/>
              <a:chOff x="-1044624" y="2839447"/>
              <a:chExt cx="4320000" cy="4320000"/>
            </a:xfrm>
          </p:grpSpPr>
          <p:sp>
            <p:nvSpPr>
              <p:cNvPr id="42" name="막힌 원호 41"/>
              <p:cNvSpPr/>
              <p:nvPr/>
            </p:nvSpPr>
            <p:spPr bwMode="auto">
              <a:xfrm>
                <a:off x="-1044624" y="2839447"/>
                <a:ext cx="4320000" cy="4320000"/>
              </a:xfrm>
              <a:prstGeom prst="blockArc">
                <a:avLst>
                  <a:gd name="adj1" fmla="val 16175753"/>
                  <a:gd name="adj2" fmla="val 19202419"/>
                  <a:gd name="adj3" fmla="val 25091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막힌 원호 43"/>
              <p:cNvSpPr/>
              <p:nvPr/>
            </p:nvSpPr>
            <p:spPr bwMode="auto">
              <a:xfrm>
                <a:off x="-594624" y="3289447"/>
                <a:ext cx="3420000" cy="3420000"/>
              </a:xfrm>
              <a:prstGeom prst="blockArc">
                <a:avLst>
                  <a:gd name="adj1" fmla="val 16175913"/>
                  <a:gd name="adj2" fmla="val 19204379"/>
                  <a:gd name="adj3" fmla="val 18514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 rot="1680000">
              <a:off x="7559569" y="2232138"/>
              <a:ext cx="875240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index</a:t>
              </a:r>
            </a:p>
          </p:txBody>
        </p:sp>
        <p:sp>
          <p:nvSpPr>
            <p:cNvPr id="40" name="Rectangle 26"/>
            <p:cNvSpPr>
              <a:spLocks noChangeArrowheads="1"/>
            </p:cNvSpPr>
            <p:nvPr/>
          </p:nvSpPr>
          <p:spPr bwMode="auto">
            <a:xfrm rot="1680000">
              <a:off x="7424228" y="2703519"/>
              <a:ext cx="737381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item</a:t>
              </a:r>
            </a:p>
          </p:txBody>
        </p:sp>
      </p:grpSp>
      <p:sp>
        <p:nvSpPr>
          <p:cNvPr id="45" name="타원 44"/>
          <p:cNvSpPr/>
          <p:nvPr/>
        </p:nvSpPr>
        <p:spPr bwMode="auto">
          <a:xfrm>
            <a:off x="1694287" y="2843800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타원 45"/>
          <p:cNvSpPr/>
          <p:nvPr/>
        </p:nvSpPr>
        <p:spPr bwMode="auto">
          <a:xfrm>
            <a:off x="1694287" y="3122468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타원 50"/>
          <p:cNvSpPr/>
          <p:nvPr/>
        </p:nvSpPr>
        <p:spPr bwMode="auto">
          <a:xfrm>
            <a:off x="4014719" y="2522112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타원 51"/>
          <p:cNvSpPr/>
          <p:nvPr/>
        </p:nvSpPr>
        <p:spPr bwMode="auto">
          <a:xfrm>
            <a:off x="6201730" y="3396479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90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Lab03 Reference </a:t>
            </a:r>
            <a:r>
              <a:rPr lang="en-US" altLang="ko-KR" dirty="0" smtClean="0"/>
              <a:t>(</a:t>
            </a:r>
            <a:r>
              <a:rPr lang="en-US" altLang="ko-KR" dirty="0" smtClean="0"/>
              <a:t>5/14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EnQueue</a:t>
            </a:r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323530" y="3618000"/>
            <a:ext cx="1871507" cy="675096"/>
            <a:chOff x="324700" y="2678076"/>
            <a:chExt cx="1871507" cy="675096"/>
          </a:xfrm>
        </p:grpSpPr>
        <p:sp>
          <p:nvSpPr>
            <p:cNvPr id="4" name="Rectangle 24"/>
            <p:cNvSpPr>
              <a:spLocks noChangeArrowheads="1"/>
            </p:cNvSpPr>
            <p:nvPr/>
          </p:nvSpPr>
          <p:spPr bwMode="auto">
            <a:xfrm>
              <a:off x="1515170" y="2688010"/>
              <a:ext cx="681037" cy="665162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dirty="0">
                  <a:solidFill>
                    <a:srgbClr val="FF0000"/>
                  </a:solidFill>
                </a:rPr>
                <a:t>‘E’</a:t>
              </a:r>
            </a:p>
          </p:txBody>
        </p:sp>
        <p:sp>
          <p:nvSpPr>
            <p:cNvPr id="6" name="Rectangle 26"/>
            <p:cNvSpPr>
              <a:spLocks noChangeArrowheads="1"/>
            </p:cNvSpPr>
            <p:nvPr/>
          </p:nvSpPr>
          <p:spPr bwMode="auto">
            <a:xfrm>
              <a:off x="324700" y="2678076"/>
              <a:ext cx="1150956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err="1">
                  <a:solidFill>
                    <a:srgbClr val="800000"/>
                  </a:solidFill>
                  <a:latin typeface="Courier New" pitchFamily="49" charset="0"/>
                </a:rPr>
                <a:t>newItem</a:t>
              </a:r>
              <a:endParaRPr lang="en-US" altLang="en-US" b="1" dirty="0">
                <a:solidFill>
                  <a:srgbClr val="800000"/>
                </a:solidFill>
                <a:latin typeface="Courier New" pitchFamily="49" charset="0"/>
              </a:endParaRPr>
            </a:p>
          </p:txBody>
        </p:sp>
      </p:grp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343177" y="2492898"/>
            <a:ext cx="1564531" cy="923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9" rIns="92075" bIns="46039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MAXSIZE: 8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Front: 7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Rear: 1</a:t>
            </a:r>
          </a:p>
        </p:txBody>
      </p:sp>
      <p:grpSp>
        <p:nvGrpSpPr>
          <p:cNvPr id="90" name="그룹 89"/>
          <p:cNvGrpSpPr/>
          <p:nvPr/>
        </p:nvGrpSpPr>
        <p:grpSpPr>
          <a:xfrm>
            <a:off x="2484248" y="2349360"/>
            <a:ext cx="4320000" cy="4320000"/>
            <a:chOff x="4572000" y="2133336"/>
            <a:chExt cx="4320000" cy="4320000"/>
          </a:xfrm>
        </p:grpSpPr>
        <p:grpSp>
          <p:nvGrpSpPr>
            <p:cNvPr id="76" name="그룹 75"/>
            <p:cNvGrpSpPr/>
            <p:nvPr/>
          </p:nvGrpSpPr>
          <p:grpSpPr>
            <a:xfrm>
              <a:off x="4572000" y="2133336"/>
              <a:ext cx="4320000" cy="4320000"/>
              <a:chOff x="4572480" y="1989320"/>
              <a:chExt cx="4320000" cy="4320000"/>
            </a:xfrm>
          </p:grpSpPr>
          <p:sp>
            <p:nvSpPr>
              <p:cNvPr id="5" name="타원 4"/>
              <p:cNvSpPr/>
              <p:nvPr/>
            </p:nvSpPr>
            <p:spPr bwMode="auto">
              <a:xfrm>
                <a:off x="4572480" y="1989320"/>
                <a:ext cx="4320000" cy="4320000"/>
              </a:xfrm>
              <a:prstGeom prst="ellips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 bwMode="auto">
              <a:xfrm>
                <a:off x="5652360" y="3069200"/>
                <a:ext cx="2160000" cy="2160000"/>
              </a:xfrm>
              <a:prstGeom prst="ellipse">
                <a:avLst/>
              </a:prstGeom>
              <a:solidFill>
                <a:srgbClr val="FFFFFF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 bwMode="auto">
              <a:xfrm>
                <a:off x="5004048" y="2420888"/>
                <a:ext cx="3420000" cy="3420000"/>
              </a:xfrm>
              <a:prstGeom prst="ellipse">
                <a:avLst/>
              </a:prstGeom>
              <a:noFill/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53" name="직선 연결선 52"/>
              <p:cNvCxnSpPr>
                <a:stCxn id="5" idx="0"/>
                <a:endCxn id="48" idx="0"/>
              </p:cNvCxnSpPr>
              <p:nvPr/>
            </p:nvCxnSpPr>
            <p:spPr bwMode="auto">
              <a:xfrm flipH="1">
                <a:off x="6732360" y="1989320"/>
                <a:ext cx="120" cy="107988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4" name="직선 연결선 53"/>
              <p:cNvCxnSpPr>
                <a:endCxn id="5" idx="4"/>
              </p:cNvCxnSpPr>
              <p:nvPr/>
            </p:nvCxnSpPr>
            <p:spPr bwMode="auto">
              <a:xfrm>
                <a:off x="6732240" y="5246290"/>
                <a:ext cx="240" cy="106303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7" name="직선 연결선 56"/>
              <p:cNvCxnSpPr>
                <a:stCxn id="48" idx="6"/>
                <a:endCxn id="5" idx="6"/>
              </p:cNvCxnSpPr>
              <p:nvPr/>
            </p:nvCxnSpPr>
            <p:spPr bwMode="auto">
              <a:xfrm>
                <a:off x="7812360" y="4149200"/>
                <a:ext cx="108012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0" name="직선 연결선 59"/>
              <p:cNvCxnSpPr>
                <a:stCxn id="48" idx="2"/>
                <a:endCxn id="5" idx="2"/>
              </p:cNvCxnSpPr>
              <p:nvPr/>
            </p:nvCxnSpPr>
            <p:spPr bwMode="auto">
              <a:xfrm flipH="1">
                <a:off x="4572480" y="4149200"/>
                <a:ext cx="107988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3" name="직선 연결선 62"/>
              <p:cNvCxnSpPr>
                <a:stCxn id="48" idx="1"/>
                <a:endCxn id="5" idx="1"/>
              </p:cNvCxnSpPr>
              <p:nvPr/>
            </p:nvCxnSpPr>
            <p:spPr bwMode="auto">
              <a:xfrm flipH="1" flipV="1">
                <a:off x="5205129" y="2621969"/>
                <a:ext cx="76355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6" name="직선 연결선 65"/>
              <p:cNvCxnSpPr>
                <a:stCxn id="5" idx="7"/>
                <a:endCxn id="48" idx="7"/>
              </p:cNvCxnSpPr>
              <p:nvPr/>
            </p:nvCxnSpPr>
            <p:spPr bwMode="auto">
              <a:xfrm flipH="1">
                <a:off x="7496035" y="2621969"/>
                <a:ext cx="76379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9" name="직선 연결선 68"/>
              <p:cNvCxnSpPr>
                <a:stCxn id="5" idx="5"/>
                <a:endCxn id="48" idx="5"/>
              </p:cNvCxnSpPr>
              <p:nvPr/>
            </p:nvCxnSpPr>
            <p:spPr bwMode="auto">
              <a:xfrm flipH="1" flipV="1">
                <a:off x="7496035" y="4912875"/>
                <a:ext cx="76379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2" name="직선 연결선 71"/>
              <p:cNvCxnSpPr>
                <a:stCxn id="5" idx="3"/>
                <a:endCxn id="48" idx="3"/>
              </p:cNvCxnSpPr>
              <p:nvPr/>
            </p:nvCxnSpPr>
            <p:spPr bwMode="auto">
              <a:xfrm flipV="1">
                <a:off x="5205129" y="4912875"/>
                <a:ext cx="76355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81" name="TextBox 80"/>
            <p:cNvSpPr txBox="1"/>
            <p:nvPr/>
          </p:nvSpPr>
          <p:spPr>
            <a:xfrm>
              <a:off x="7312156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0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316416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1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316416" y="479715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2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312156" y="584765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3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99988" y="580526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4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63884" y="483954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5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88024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6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799988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7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5004048" y="299695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B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724128" y="371703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D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572000" y="1700808"/>
            <a:ext cx="4320000" cy="4320000"/>
            <a:chOff x="5004528" y="1989320"/>
            <a:chExt cx="4320000" cy="4320000"/>
          </a:xfrm>
        </p:grpSpPr>
        <p:grpSp>
          <p:nvGrpSpPr>
            <p:cNvPr id="38" name="그룹 37"/>
            <p:cNvGrpSpPr/>
            <p:nvPr/>
          </p:nvGrpSpPr>
          <p:grpSpPr>
            <a:xfrm>
              <a:off x="5004528" y="1989320"/>
              <a:ext cx="4320000" cy="4320000"/>
              <a:chOff x="-1044624" y="2839447"/>
              <a:chExt cx="4320000" cy="4320000"/>
            </a:xfrm>
          </p:grpSpPr>
          <p:sp>
            <p:nvSpPr>
              <p:cNvPr id="42" name="막힌 원호 41"/>
              <p:cNvSpPr/>
              <p:nvPr/>
            </p:nvSpPr>
            <p:spPr bwMode="auto">
              <a:xfrm>
                <a:off x="-1044624" y="2839447"/>
                <a:ext cx="4320000" cy="4320000"/>
              </a:xfrm>
              <a:prstGeom prst="blockArc">
                <a:avLst>
                  <a:gd name="adj1" fmla="val 16175753"/>
                  <a:gd name="adj2" fmla="val 19202419"/>
                  <a:gd name="adj3" fmla="val 25091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막힌 원호 43"/>
              <p:cNvSpPr/>
              <p:nvPr/>
            </p:nvSpPr>
            <p:spPr bwMode="auto">
              <a:xfrm>
                <a:off x="-594624" y="3289447"/>
                <a:ext cx="3420000" cy="3420000"/>
              </a:xfrm>
              <a:prstGeom prst="blockArc">
                <a:avLst>
                  <a:gd name="adj1" fmla="val 16175913"/>
                  <a:gd name="adj2" fmla="val 19204379"/>
                  <a:gd name="adj3" fmla="val 18514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 rot="1680000">
              <a:off x="7559569" y="2232138"/>
              <a:ext cx="875240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index</a:t>
              </a:r>
            </a:p>
          </p:txBody>
        </p:sp>
        <p:sp>
          <p:nvSpPr>
            <p:cNvPr id="40" name="Rectangle 26"/>
            <p:cNvSpPr>
              <a:spLocks noChangeArrowheads="1"/>
            </p:cNvSpPr>
            <p:nvPr/>
          </p:nvSpPr>
          <p:spPr bwMode="auto">
            <a:xfrm rot="1680000">
              <a:off x="7424228" y="2703519"/>
              <a:ext cx="737381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item</a:t>
              </a:r>
            </a:p>
          </p:txBody>
        </p:sp>
      </p:grpSp>
      <p:sp>
        <p:nvSpPr>
          <p:cNvPr id="45" name="타원 44"/>
          <p:cNvSpPr/>
          <p:nvPr/>
        </p:nvSpPr>
        <p:spPr bwMode="auto">
          <a:xfrm>
            <a:off x="1694287" y="2843800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타원 45"/>
          <p:cNvSpPr/>
          <p:nvPr/>
        </p:nvSpPr>
        <p:spPr bwMode="auto">
          <a:xfrm>
            <a:off x="1694287" y="3122468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4014719" y="2522112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타원 48"/>
          <p:cNvSpPr/>
          <p:nvPr/>
        </p:nvSpPr>
        <p:spPr bwMode="auto">
          <a:xfrm>
            <a:off x="6201730" y="3396479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71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Lab03 Reference </a:t>
            </a:r>
            <a:r>
              <a:rPr lang="en-US" altLang="ko-KR" dirty="0" smtClean="0"/>
              <a:t>(</a:t>
            </a:r>
            <a:r>
              <a:rPr lang="en-US" altLang="ko-KR" dirty="0" smtClean="0"/>
              <a:t>6/14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EnQueue</a:t>
            </a:r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323530" y="3618000"/>
            <a:ext cx="1871507" cy="675096"/>
            <a:chOff x="324700" y="2678076"/>
            <a:chExt cx="1871507" cy="675096"/>
          </a:xfrm>
        </p:grpSpPr>
        <p:sp>
          <p:nvSpPr>
            <p:cNvPr id="4" name="Rectangle 24"/>
            <p:cNvSpPr>
              <a:spLocks noChangeArrowheads="1"/>
            </p:cNvSpPr>
            <p:nvPr/>
          </p:nvSpPr>
          <p:spPr bwMode="auto">
            <a:xfrm>
              <a:off x="1515170" y="2688010"/>
              <a:ext cx="681037" cy="665162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dirty="0">
                  <a:solidFill>
                    <a:srgbClr val="000000"/>
                  </a:solidFill>
                </a:rPr>
                <a:t>‘E’</a:t>
              </a:r>
            </a:p>
          </p:txBody>
        </p:sp>
        <p:sp>
          <p:nvSpPr>
            <p:cNvPr id="6" name="Rectangle 26"/>
            <p:cNvSpPr>
              <a:spLocks noChangeArrowheads="1"/>
            </p:cNvSpPr>
            <p:nvPr/>
          </p:nvSpPr>
          <p:spPr bwMode="auto">
            <a:xfrm>
              <a:off x="324700" y="2678076"/>
              <a:ext cx="1150956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err="1">
                  <a:solidFill>
                    <a:srgbClr val="800000"/>
                  </a:solidFill>
                  <a:latin typeface="Courier New" pitchFamily="49" charset="0"/>
                </a:rPr>
                <a:t>newItem</a:t>
              </a:r>
              <a:endParaRPr lang="en-US" altLang="en-US" b="1" dirty="0">
                <a:solidFill>
                  <a:srgbClr val="800000"/>
                </a:solidFill>
                <a:latin typeface="Courier New" pitchFamily="49" charset="0"/>
              </a:endParaRPr>
            </a:p>
          </p:txBody>
        </p:sp>
      </p:grp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343177" y="2492898"/>
            <a:ext cx="1564531" cy="923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9" rIns="92075" bIns="46039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MAXSIZE: 8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Front: 7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Rear: </a:t>
            </a:r>
            <a:r>
              <a:rPr lang="en-US" altLang="en-US" b="1" dirty="0">
                <a:solidFill>
                  <a:srgbClr val="FF0000"/>
                </a:solidFill>
                <a:latin typeface="Courier New" pitchFamily="49" charset="0"/>
              </a:rPr>
              <a:t>2</a:t>
            </a:r>
          </a:p>
        </p:txBody>
      </p:sp>
      <p:grpSp>
        <p:nvGrpSpPr>
          <p:cNvPr id="90" name="그룹 89"/>
          <p:cNvGrpSpPr/>
          <p:nvPr/>
        </p:nvGrpSpPr>
        <p:grpSpPr>
          <a:xfrm>
            <a:off x="2484248" y="2349360"/>
            <a:ext cx="4320000" cy="4320000"/>
            <a:chOff x="4572000" y="2133336"/>
            <a:chExt cx="4320000" cy="4320000"/>
          </a:xfrm>
        </p:grpSpPr>
        <p:grpSp>
          <p:nvGrpSpPr>
            <p:cNvPr id="76" name="그룹 75"/>
            <p:cNvGrpSpPr/>
            <p:nvPr/>
          </p:nvGrpSpPr>
          <p:grpSpPr>
            <a:xfrm>
              <a:off x="4572000" y="2133336"/>
              <a:ext cx="4320000" cy="4320000"/>
              <a:chOff x="4572480" y="1989320"/>
              <a:chExt cx="4320000" cy="4320000"/>
            </a:xfrm>
          </p:grpSpPr>
          <p:sp>
            <p:nvSpPr>
              <p:cNvPr id="5" name="타원 4"/>
              <p:cNvSpPr/>
              <p:nvPr/>
            </p:nvSpPr>
            <p:spPr bwMode="auto">
              <a:xfrm>
                <a:off x="4572480" y="1989320"/>
                <a:ext cx="4320000" cy="4320000"/>
              </a:xfrm>
              <a:prstGeom prst="ellips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 bwMode="auto">
              <a:xfrm>
                <a:off x="5652360" y="3069200"/>
                <a:ext cx="2160000" cy="2160000"/>
              </a:xfrm>
              <a:prstGeom prst="ellipse">
                <a:avLst/>
              </a:prstGeom>
              <a:solidFill>
                <a:srgbClr val="FFFFFF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 bwMode="auto">
              <a:xfrm>
                <a:off x="5004048" y="2420888"/>
                <a:ext cx="3420000" cy="3420000"/>
              </a:xfrm>
              <a:prstGeom prst="ellipse">
                <a:avLst/>
              </a:prstGeom>
              <a:noFill/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53" name="직선 연결선 52"/>
              <p:cNvCxnSpPr>
                <a:stCxn id="5" idx="0"/>
                <a:endCxn id="48" idx="0"/>
              </p:cNvCxnSpPr>
              <p:nvPr/>
            </p:nvCxnSpPr>
            <p:spPr bwMode="auto">
              <a:xfrm flipH="1">
                <a:off x="6732360" y="1989320"/>
                <a:ext cx="120" cy="107988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4" name="직선 연결선 53"/>
              <p:cNvCxnSpPr>
                <a:endCxn id="5" idx="4"/>
              </p:cNvCxnSpPr>
              <p:nvPr/>
            </p:nvCxnSpPr>
            <p:spPr bwMode="auto">
              <a:xfrm>
                <a:off x="6732240" y="5246290"/>
                <a:ext cx="240" cy="106303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7" name="직선 연결선 56"/>
              <p:cNvCxnSpPr>
                <a:stCxn id="48" idx="6"/>
                <a:endCxn id="5" idx="6"/>
              </p:cNvCxnSpPr>
              <p:nvPr/>
            </p:nvCxnSpPr>
            <p:spPr bwMode="auto">
              <a:xfrm>
                <a:off x="7812360" y="4149200"/>
                <a:ext cx="108012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0" name="직선 연결선 59"/>
              <p:cNvCxnSpPr>
                <a:stCxn id="48" idx="2"/>
                <a:endCxn id="5" idx="2"/>
              </p:cNvCxnSpPr>
              <p:nvPr/>
            </p:nvCxnSpPr>
            <p:spPr bwMode="auto">
              <a:xfrm flipH="1">
                <a:off x="4572480" y="4149200"/>
                <a:ext cx="107988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3" name="직선 연결선 62"/>
              <p:cNvCxnSpPr>
                <a:stCxn id="48" idx="1"/>
                <a:endCxn id="5" idx="1"/>
              </p:cNvCxnSpPr>
              <p:nvPr/>
            </p:nvCxnSpPr>
            <p:spPr bwMode="auto">
              <a:xfrm flipH="1" flipV="1">
                <a:off x="5205129" y="2621969"/>
                <a:ext cx="76355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6" name="직선 연결선 65"/>
              <p:cNvCxnSpPr>
                <a:stCxn id="5" idx="7"/>
                <a:endCxn id="48" idx="7"/>
              </p:cNvCxnSpPr>
              <p:nvPr/>
            </p:nvCxnSpPr>
            <p:spPr bwMode="auto">
              <a:xfrm flipH="1">
                <a:off x="7496035" y="2621969"/>
                <a:ext cx="76379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9" name="직선 연결선 68"/>
              <p:cNvCxnSpPr>
                <a:stCxn id="5" idx="5"/>
                <a:endCxn id="48" idx="5"/>
              </p:cNvCxnSpPr>
              <p:nvPr/>
            </p:nvCxnSpPr>
            <p:spPr bwMode="auto">
              <a:xfrm flipH="1" flipV="1">
                <a:off x="7496035" y="4912875"/>
                <a:ext cx="76379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2" name="직선 연결선 71"/>
              <p:cNvCxnSpPr>
                <a:stCxn id="5" idx="3"/>
                <a:endCxn id="48" idx="3"/>
              </p:cNvCxnSpPr>
              <p:nvPr/>
            </p:nvCxnSpPr>
            <p:spPr bwMode="auto">
              <a:xfrm flipV="1">
                <a:off x="5205129" y="4912875"/>
                <a:ext cx="76355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81" name="TextBox 80"/>
            <p:cNvSpPr txBox="1"/>
            <p:nvPr/>
          </p:nvSpPr>
          <p:spPr>
            <a:xfrm>
              <a:off x="7312156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0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316416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1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316416" y="479715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2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312156" y="584765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3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99988" y="580526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4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63884" y="483954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5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88024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6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799988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7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5004048" y="299695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B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724128" y="371703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D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572000" y="1700808"/>
            <a:ext cx="4320000" cy="4320000"/>
            <a:chOff x="5004528" y="1989320"/>
            <a:chExt cx="4320000" cy="4320000"/>
          </a:xfrm>
        </p:grpSpPr>
        <p:grpSp>
          <p:nvGrpSpPr>
            <p:cNvPr id="38" name="그룹 37"/>
            <p:cNvGrpSpPr/>
            <p:nvPr/>
          </p:nvGrpSpPr>
          <p:grpSpPr>
            <a:xfrm>
              <a:off x="5004528" y="1989320"/>
              <a:ext cx="4320000" cy="4320000"/>
              <a:chOff x="-1044624" y="2839447"/>
              <a:chExt cx="4320000" cy="4320000"/>
            </a:xfrm>
          </p:grpSpPr>
          <p:sp>
            <p:nvSpPr>
              <p:cNvPr id="42" name="막힌 원호 41"/>
              <p:cNvSpPr/>
              <p:nvPr/>
            </p:nvSpPr>
            <p:spPr bwMode="auto">
              <a:xfrm>
                <a:off x="-1044624" y="2839447"/>
                <a:ext cx="4320000" cy="4320000"/>
              </a:xfrm>
              <a:prstGeom prst="blockArc">
                <a:avLst>
                  <a:gd name="adj1" fmla="val 16175753"/>
                  <a:gd name="adj2" fmla="val 19202419"/>
                  <a:gd name="adj3" fmla="val 25091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막힌 원호 43"/>
              <p:cNvSpPr/>
              <p:nvPr/>
            </p:nvSpPr>
            <p:spPr bwMode="auto">
              <a:xfrm>
                <a:off x="-594624" y="3289447"/>
                <a:ext cx="3420000" cy="3420000"/>
              </a:xfrm>
              <a:prstGeom prst="blockArc">
                <a:avLst>
                  <a:gd name="adj1" fmla="val 16175913"/>
                  <a:gd name="adj2" fmla="val 19204379"/>
                  <a:gd name="adj3" fmla="val 18514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 rot="1680000">
              <a:off x="7559569" y="2232138"/>
              <a:ext cx="875240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index</a:t>
              </a:r>
            </a:p>
          </p:txBody>
        </p:sp>
        <p:sp>
          <p:nvSpPr>
            <p:cNvPr id="40" name="Rectangle 26"/>
            <p:cNvSpPr>
              <a:spLocks noChangeArrowheads="1"/>
            </p:cNvSpPr>
            <p:nvPr/>
          </p:nvSpPr>
          <p:spPr bwMode="auto">
            <a:xfrm rot="1680000">
              <a:off x="7424228" y="2703519"/>
              <a:ext cx="737381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item</a:t>
              </a: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5724128" y="4767538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FF0000"/>
                </a:solidFill>
              </a:rPr>
              <a:t>E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45" name="타원 44"/>
          <p:cNvSpPr/>
          <p:nvPr/>
        </p:nvSpPr>
        <p:spPr bwMode="auto">
          <a:xfrm>
            <a:off x="1694287" y="2843800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타원 45"/>
          <p:cNvSpPr/>
          <p:nvPr/>
        </p:nvSpPr>
        <p:spPr bwMode="auto">
          <a:xfrm>
            <a:off x="1694287" y="3122468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4014719" y="2522112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타원 48"/>
          <p:cNvSpPr/>
          <p:nvPr/>
        </p:nvSpPr>
        <p:spPr bwMode="auto">
          <a:xfrm>
            <a:off x="6393787" y="4876233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57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Lab03 Reference </a:t>
            </a:r>
            <a:r>
              <a:rPr lang="en-US" altLang="ko-KR" dirty="0" smtClean="0"/>
              <a:t>(</a:t>
            </a:r>
            <a:r>
              <a:rPr lang="en-US" altLang="ko-KR" dirty="0" smtClean="0"/>
              <a:t>7/14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EnQueue</a:t>
            </a:r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323530" y="3618000"/>
            <a:ext cx="1871507" cy="675096"/>
            <a:chOff x="324700" y="2678076"/>
            <a:chExt cx="1871507" cy="675096"/>
          </a:xfrm>
        </p:grpSpPr>
        <p:sp>
          <p:nvSpPr>
            <p:cNvPr id="4" name="Rectangle 24"/>
            <p:cNvSpPr>
              <a:spLocks noChangeArrowheads="1"/>
            </p:cNvSpPr>
            <p:nvPr/>
          </p:nvSpPr>
          <p:spPr bwMode="auto">
            <a:xfrm>
              <a:off x="1515170" y="2688010"/>
              <a:ext cx="681037" cy="665162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dirty="0">
                  <a:solidFill>
                    <a:srgbClr val="FF0000"/>
                  </a:solidFill>
                </a:rPr>
                <a:t>‘A’</a:t>
              </a:r>
            </a:p>
          </p:txBody>
        </p:sp>
        <p:sp>
          <p:nvSpPr>
            <p:cNvPr id="6" name="Rectangle 26"/>
            <p:cNvSpPr>
              <a:spLocks noChangeArrowheads="1"/>
            </p:cNvSpPr>
            <p:nvPr/>
          </p:nvSpPr>
          <p:spPr bwMode="auto">
            <a:xfrm>
              <a:off x="324700" y="2678076"/>
              <a:ext cx="1150956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err="1">
                  <a:solidFill>
                    <a:srgbClr val="800000"/>
                  </a:solidFill>
                  <a:latin typeface="Courier New" pitchFamily="49" charset="0"/>
                </a:rPr>
                <a:t>newItem</a:t>
              </a:r>
              <a:endParaRPr lang="en-US" altLang="en-US" b="1" dirty="0">
                <a:solidFill>
                  <a:srgbClr val="800000"/>
                </a:solidFill>
                <a:latin typeface="Courier New" pitchFamily="49" charset="0"/>
              </a:endParaRPr>
            </a:p>
          </p:txBody>
        </p:sp>
      </p:grp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343177" y="2492898"/>
            <a:ext cx="1564531" cy="923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9" rIns="92075" bIns="46039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MAXSIZE: 8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Front: 7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Rear: 2</a:t>
            </a:r>
          </a:p>
        </p:txBody>
      </p:sp>
      <p:grpSp>
        <p:nvGrpSpPr>
          <p:cNvPr id="90" name="그룹 89"/>
          <p:cNvGrpSpPr/>
          <p:nvPr/>
        </p:nvGrpSpPr>
        <p:grpSpPr>
          <a:xfrm>
            <a:off x="2484248" y="2349360"/>
            <a:ext cx="4320000" cy="4320000"/>
            <a:chOff x="4572000" y="2133336"/>
            <a:chExt cx="4320000" cy="4320000"/>
          </a:xfrm>
        </p:grpSpPr>
        <p:grpSp>
          <p:nvGrpSpPr>
            <p:cNvPr id="76" name="그룹 75"/>
            <p:cNvGrpSpPr/>
            <p:nvPr/>
          </p:nvGrpSpPr>
          <p:grpSpPr>
            <a:xfrm>
              <a:off x="4572000" y="2133336"/>
              <a:ext cx="4320000" cy="4320000"/>
              <a:chOff x="4572480" y="1989320"/>
              <a:chExt cx="4320000" cy="4320000"/>
            </a:xfrm>
          </p:grpSpPr>
          <p:sp>
            <p:nvSpPr>
              <p:cNvPr id="5" name="타원 4"/>
              <p:cNvSpPr/>
              <p:nvPr/>
            </p:nvSpPr>
            <p:spPr bwMode="auto">
              <a:xfrm>
                <a:off x="4572480" y="1989320"/>
                <a:ext cx="4320000" cy="4320000"/>
              </a:xfrm>
              <a:prstGeom prst="ellips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 bwMode="auto">
              <a:xfrm>
                <a:off x="5652360" y="3069200"/>
                <a:ext cx="2160000" cy="2160000"/>
              </a:xfrm>
              <a:prstGeom prst="ellipse">
                <a:avLst/>
              </a:prstGeom>
              <a:solidFill>
                <a:srgbClr val="FFFFFF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 bwMode="auto">
              <a:xfrm>
                <a:off x="5004048" y="2420888"/>
                <a:ext cx="3420000" cy="3420000"/>
              </a:xfrm>
              <a:prstGeom prst="ellipse">
                <a:avLst/>
              </a:prstGeom>
              <a:noFill/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53" name="직선 연결선 52"/>
              <p:cNvCxnSpPr>
                <a:stCxn id="5" idx="0"/>
                <a:endCxn id="48" idx="0"/>
              </p:cNvCxnSpPr>
              <p:nvPr/>
            </p:nvCxnSpPr>
            <p:spPr bwMode="auto">
              <a:xfrm flipH="1">
                <a:off x="6732360" y="1989320"/>
                <a:ext cx="120" cy="107988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4" name="직선 연결선 53"/>
              <p:cNvCxnSpPr>
                <a:endCxn id="5" idx="4"/>
              </p:cNvCxnSpPr>
              <p:nvPr/>
            </p:nvCxnSpPr>
            <p:spPr bwMode="auto">
              <a:xfrm>
                <a:off x="6732240" y="5246290"/>
                <a:ext cx="240" cy="106303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7" name="직선 연결선 56"/>
              <p:cNvCxnSpPr>
                <a:stCxn id="48" idx="6"/>
                <a:endCxn id="5" idx="6"/>
              </p:cNvCxnSpPr>
              <p:nvPr/>
            </p:nvCxnSpPr>
            <p:spPr bwMode="auto">
              <a:xfrm>
                <a:off x="7812360" y="4149200"/>
                <a:ext cx="108012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0" name="직선 연결선 59"/>
              <p:cNvCxnSpPr>
                <a:stCxn id="48" idx="2"/>
                <a:endCxn id="5" idx="2"/>
              </p:cNvCxnSpPr>
              <p:nvPr/>
            </p:nvCxnSpPr>
            <p:spPr bwMode="auto">
              <a:xfrm flipH="1">
                <a:off x="4572480" y="4149200"/>
                <a:ext cx="107988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3" name="직선 연결선 62"/>
              <p:cNvCxnSpPr>
                <a:stCxn id="48" idx="1"/>
                <a:endCxn id="5" idx="1"/>
              </p:cNvCxnSpPr>
              <p:nvPr/>
            </p:nvCxnSpPr>
            <p:spPr bwMode="auto">
              <a:xfrm flipH="1" flipV="1">
                <a:off x="5205129" y="2621969"/>
                <a:ext cx="76355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6" name="직선 연결선 65"/>
              <p:cNvCxnSpPr>
                <a:stCxn id="5" idx="7"/>
                <a:endCxn id="48" idx="7"/>
              </p:cNvCxnSpPr>
              <p:nvPr/>
            </p:nvCxnSpPr>
            <p:spPr bwMode="auto">
              <a:xfrm flipH="1">
                <a:off x="7496035" y="2621969"/>
                <a:ext cx="76379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9" name="직선 연결선 68"/>
              <p:cNvCxnSpPr>
                <a:stCxn id="5" idx="5"/>
                <a:endCxn id="48" idx="5"/>
              </p:cNvCxnSpPr>
              <p:nvPr/>
            </p:nvCxnSpPr>
            <p:spPr bwMode="auto">
              <a:xfrm flipH="1" flipV="1">
                <a:off x="7496035" y="4912875"/>
                <a:ext cx="76379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2" name="직선 연결선 71"/>
              <p:cNvCxnSpPr>
                <a:stCxn id="5" idx="3"/>
                <a:endCxn id="48" idx="3"/>
              </p:cNvCxnSpPr>
              <p:nvPr/>
            </p:nvCxnSpPr>
            <p:spPr bwMode="auto">
              <a:xfrm flipV="1">
                <a:off x="5205129" y="4912875"/>
                <a:ext cx="76355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81" name="TextBox 80"/>
            <p:cNvSpPr txBox="1"/>
            <p:nvPr/>
          </p:nvSpPr>
          <p:spPr>
            <a:xfrm>
              <a:off x="7312156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0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316416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1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316416" y="479715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2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312156" y="584765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3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99988" y="580526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4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63884" y="483954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5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88024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6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799988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7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5004048" y="299695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B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724128" y="371703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D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572000" y="1700808"/>
            <a:ext cx="4320000" cy="4320000"/>
            <a:chOff x="5004528" y="1989320"/>
            <a:chExt cx="4320000" cy="4320000"/>
          </a:xfrm>
        </p:grpSpPr>
        <p:grpSp>
          <p:nvGrpSpPr>
            <p:cNvPr id="38" name="그룹 37"/>
            <p:cNvGrpSpPr/>
            <p:nvPr/>
          </p:nvGrpSpPr>
          <p:grpSpPr>
            <a:xfrm>
              <a:off x="5004528" y="1989320"/>
              <a:ext cx="4320000" cy="4320000"/>
              <a:chOff x="-1044624" y="2839447"/>
              <a:chExt cx="4320000" cy="4320000"/>
            </a:xfrm>
          </p:grpSpPr>
          <p:sp>
            <p:nvSpPr>
              <p:cNvPr id="42" name="막힌 원호 41"/>
              <p:cNvSpPr/>
              <p:nvPr/>
            </p:nvSpPr>
            <p:spPr bwMode="auto">
              <a:xfrm>
                <a:off x="-1044624" y="2839447"/>
                <a:ext cx="4320000" cy="4320000"/>
              </a:xfrm>
              <a:prstGeom prst="blockArc">
                <a:avLst>
                  <a:gd name="adj1" fmla="val 16175753"/>
                  <a:gd name="adj2" fmla="val 19202419"/>
                  <a:gd name="adj3" fmla="val 25091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막힌 원호 43"/>
              <p:cNvSpPr/>
              <p:nvPr/>
            </p:nvSpPr>
            <p:spPr bwMode="auto">
              <a:xfrm>
                <a:off x="-594624" y="3289447"/>
                <a:ext cx="3420000" cy="3420000"/>
              </a:xfrm>
              <a:prstGeom prst="blockArc">
                <a:avLst>
                  <a:gd name="adj1" fmla="val 16175913"/>
                  <a:gd name="adj2" fmla="val 19204379"/>
                  <a:gd name="adj3" fmla="val 18514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 rot="1680000">
              <a:off x="7559569" y="2232138"/>
              <a:ext cx="875240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index</a:t>
              </a:r>
            </a:p>
          </p:txBody>
        </p:sp>
        <p:sp>
          <p:nvSpPr>
            <p:cNvPr id="40" name="Rectangle 26"/>
            <p:cNvSpPr>
              <a:spLocks noChangeArrowheads="1"/>
            </p:cNvSpPr>
            <p:nvPr/>
          </p:nvSpPr>
          <p:spPr bwMode="auto">
            <a:xfrm rot="1680000">
              <a:off x="7424228" y="2703519"/>
              <a:ext cx="737381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item</a:t>
              </a: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5724128" y="4767538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E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45" name="타원 44"/>
          <p:cNvSpPr/>
          <p:nvPr/>
        </p:nvSpPr>
        <p:spPr bwMode="auto">
          <a:xfrm>
            <a:off x="1694287" y="2843800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타원 45"/>
          <p:cNvSpPr/>
          <p:nvPr/>
        </p:nvSpPr>
        <p:spPr bwMode="auto">
          <a:xfrm>
            <a:off x="1694287" y="3122468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4014719" y="2522112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타원 48"/>
          <p:cNvSpPr/>
          <p:nvPr/>
        </p:nvSpPr>
        <p:spPr bwMode="auto">
          <a:xfrm>
            <a:off x="6393787" y="4876233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55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Lab03 Reference </a:t>
            </a:r>
            <a:r>
              <a:rPr lang="en-US" altLang="ko-KR" dirty="0" smtClean="0"/>
              <a:t>(</a:t>
            </a:r>
            <a:r>
              <a:rPr lang="en-US" altLang="ko-KR" dirty="0" smtClean="0"/>
              <a:t>8/14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EnQueue</a:t>
            </a:r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323530" y="3618000"/>
            <a:ext cx="1871507" cy="675096"/>
            <a:chOff x="324700" y="2678076"/>
            <a:chExt cx="1871507" cy="675096"/>
          </a:xfrm>
        </p:grpSpPr>
        <p:sp>
          <p:nvSpPr>
            <p:cNvPr id="4" name="Rectangle 24"/>
            <p:cNvSpPr>
              <a:spLocks noChangeArrowheads="1"/>
            </p:cNvSpPr>
            <p:nvPr/>
          </p:nvSpPr>
          <p:spPr bwMode="auto">
            <a:xfrm>
              <a:off x="1515170" y="2688010"/>
              <a:ext cx="681037" cy="665162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dirty="0">
                  <a:solidFill>
                    <a:srgbClr val="000000"/>
                  </a:solidFill>
                </a:rPr>
                <a:t>‘A’</a:t>
              </a:r>
            </a:p>
          </p:txBody>
        </p:sp>
        <p:sp>
          <p:nvSpPr>
            <p:cNvPr id="6" name="Rectangle 26"/>
            <p:cNvSpPr>
              <a:spLocks noChangeArrowheads="1"/>
            </p:cNvSpPr>
            <p:nvPr/>
          </p:nvSpPr>
          <p:spPr bwMode="auto">
            <a:xfrm>
              <a:off x="324700" y="2678076"/>
              <a:ext cx="1150956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err="1">
                  <a:solidFill>
                    <a:srgbClr val="800000"/>
                  </a:solidFill>
                  <a:latin typeface="Courier New" pitchFamily="49" charset="0"/>
                </a:rPr>
                <a:t>newItem</a:t>
              </a:r>
              <a:endParaRPr lang="en-US" altLang="en-US" b="1" dirty="0">
                <a:solidFill>
                  <a:srgbClr val="800000"/>
                </a:solidFill>
                <a:latin typeface="Courier New" pitchFamily="49" charset="0"/>
              </a:endParaRPr>
            </a:p>
          </p:txBody>
        </p:sp>
      </p:grp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343177" y="2492898"/>
            <a:ext cx="1564531" cy="923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9" rIns="92075" bIns="46039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MAXSIZE: 8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Front: 7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Rear: </a:t>
            </a:r>
            <a:r>
              <a:rPr lang="en-US" altLang="en-US" b="1" dirty="0">
                <a:solidFill>
                  <a:srgbClr val="FF0000"/>
                </a:solidFill>
                <a:latin typeface="Courier New" pitchFamily="49" charset="0"/>
              </a:rPr>
              <a:t>3</a:t>
            </a:r>
          </a:p>
        </p:txBody>
      </p:sp>
      <p:grpSp>
        <p:nvGrpSpPr>
          <p:cNvPr id="90" name="그룹 89"/>
          <p:cNvGrpSpPr/>
          <p:nvPr/>
        </p:nvGrpSpPr>
        <p:grpSpPr>
          <a:xfrm>
            <a:off x="2484248" y="2349360"/>
            <a:ext cx="4320000" cy="4320000"/>
            <a:chOff x="4572000" y="2133336"/>
            <a:chExt cx="4320000" cy="4320000"/>
          </a:xfrm>
        </p:grpSpPr>
        <p:grpSp>
          <p:nvGrpSpPr>
            <p:cNvPr id="76" name="그룹 75"/>
            <p:cNvGrpSpPr/>
            <p:nvPr/>
          </p:nvGrpSpPr>
          <p:grpSpPr>
            <a:xfrm>
              <a:off x="4572000" y="2133336"/>
              <a:ext cx="4320000" cy="4320000"/>
              <a:chOff x="4572480" y="1989320"/>
              <a:chExt cx="4320000" cy="4320000"/>
            </a:xfrm>
          </p:grpSpPr>
          <p:sp>
            <p:nvSpPr>
              <p:cNvPr id="5" name="타원 4"/>
              <p:cNvSpPr/>
              <p:nvPr/>
            </p:nvSpPr>
            <p:spPr bwMode="auto">
              <a:xfrm>
                <a:off x="4572480" y="1989320"/>
                <a:ext cx="4320000" cy="4320000"/>
              </a:xfrm>
              <a:prstGeom prst="ellips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 bwMode="auto">
              <a:xfrm>
                <a:off x="5652360" y="3069200"/>
                <a:ext cx="2160000" cy="2160000"/>
              </a:xfrm>
              <a:prstGeom prst="ellipse">
                <a:avLst/>
              </a:prstGeom>
              <a:solidFill>
                <a:srgbClr val="FFFFFF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 bwMode="auto">
              <a:xfrm>
                <a:off x="5004048" y="2420888"/>
                <a:ext cx="3420000" cy="3420000"/>
              </a:xfrm>
              <a:prstGeom prst="ellipse">
                <a:avLst/>
              </a:prstGeom>
              <a:noFill/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53" name="직선 연결선 52"/>
              <p:cNvCxnSpPr>
                <a:stCxn id="5" idx="0"/>
                <a:endCxn id="48" idx="0"/>
              </p:cNvCxnSpPr>
              <p:nvPr/>
            </p:nvCxnSpPr>
            <p:spPr bwMode="auto">
              <a:xfrm flipH="1">
                <a:off x="6732360" y="1989320"/>
                <a:ext cx="120" cy="107988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4" name="직선 연결선 53"/>
              <p:cNvCxnSpPr>
                <a:endCxn id="5" idx="4"/>
              </p:cNvCxnSpPr>
              <p:nvPr/>
            </p:nvCxnSpPr>
            <p:spPr bwMode="auto">
              <a:xfrm>
                <a:off x="6732240" y="5246290"/>
                <a:ext cx="240" cy="106303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7" name="직선 연결선 56"/>
              <p:cNvCxnSpPr>
                <a:stCxn id="48" idx="6"/>
                <a:endCxn id="5" idx="6"/>
              </p:cNvCxnSpPr>
              <p:nvPr/>
            </p:nvCxnSpPr>
            <p:spPr bwMode="auto">
              <a:xfrm>
                <a:off x="7812360" y="4149200"/>
                <a:ext cx="108012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0" name="직선 연결선 59"/>
              <p:cNvCxnSpPr>
                <a:stCxn id="48" idx="2"/>
                <a:endCxn id="5" idx="2"/>
              </p:cNvCxnSpPr>
              <p:nvPr/>
            </p:nvCxnSpPr>
            <p:spPr bwMode="auto">
              <a:xfrm flipH="1">
                <a:off x="4572480" y="4149200"/>
                <a:ext cx="107988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3" name="직선 연결선 62"/>
              <p:cNvCxnSpPr>
                <a:stCxn id="48" idx="1"/>
                <a:endCxn id="5" idx="1"/>
              </p:cNvCxnSpPr>
              <p:nvPr/>
            </p:nvCxnSpPr>
            <p:spPr bwMode="auto">
              <a:xfrm flipH="1" flipV="1">
                <a:off x="5205129" y="2621969"/>
                <a:ext cx="76355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6" name="직선 연결선 65"/>
              <p:cNvCxnSpPr>
                <a:stCxn id="5" idx="7"/>
                <a:endCxn id="48" idx="7"/>
              </p:cNvCxnSpPr>
              <p:nvPr/>
            </p:nvCxnSpPr>
            <p:spPr bwMode="auto">
              <a:xfrm flipH="1">
                <a:off x="7496035" y="2621969"/>
                <a:ext cx="76379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9" name="직선 연결선 68"/>
              <p:cNvCxnSpPr>
                <a:stCxn id="5" idx="5"/>
                <a:endCxn id="48" idx="5"/>
              </p:cNvCxnSpPr>
              <p:nvPr/>
            </p:nvCxnSpPr>
            <p:spPr bwMode="auto">
              <a:xfrm flipH="1" flipV="1">
                <a:off x="7496035" y="4912875"/>
                <a:ext cx="76379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2" name="직선 연결선 71"/>
              <p:cNvCxnSpPr>
                <a:stCxn id="5" idx="3"/>
                <a:endCxn id="48" idx="3"/>
              </p:cNvCxnSpPr>
              <p:nvPr/>
            </p:nvCxnSpPr>
            <p:spPr bwMode="auto">
              <a:xfrm flipV="1">
                <a:off x="5205129" y="4912875"/>
                <a:ext cx="76355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81" name="TextBox 80"/>
            <p:cNvSpPr txBox="1"/>
            <p:nvPr/>
          </p:nvSpPr>
          <p:spPr>
            <a:xfrm>
              <a:off x="7312156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0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316416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1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316416" y="479715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2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312156" y="584765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3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99988" y="580526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4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63884" y="483954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5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88024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6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799988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7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5004048" y="299695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B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724128" y="371703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D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572000" y="1700808"/>
            <a:ext cx="4320000" cy="4320000"/>
            <a:chOff x="5004528" y="1989320"/>
            <a:chExt cx="4320000" cy="4320000"/>
          </a:xfrm>
        </p:grpSpPr>
        <p:grpSp>
          <p:nvGrpSpPr>
            <p:cNvPr id="38" name="그룹 37"/>
            <p:cNvGrpSpPr/>
            <p:nvPr/>
          </p:nvGrpSpPr>
          <p:grpSpPr>
            <a:xfrm>
              <a:off x="5004528" y="1989320"/>
              <a:ext cx="4320000" cy="4320000"/>
              <a:chOff x="-1044624" y="2839447"/>
              <a:chExt cx="4320000" cy="4320000"/>
            </a:xfrm>
          </p:grpSpPr>
          <p:sp>
            <p:nvSpPr>
              <p:cNvPr id="42" name="막힌 원호 41"/>
              <p:cNvSpPr/>
              <p:nvPr/>
            </p:nvSpPr>
            <p:spPr bwMode="auto">
              <a:xfrm>
                <a:off x="-1044624" y="2839447"/>
                <a:ext cx="4320000" cy="4320000"/>
              </a:xfrm>
              <a:prstGeom prst="blockArc">
                <a:avLst>
                  <a:gd name="adj1" fmla="val 16175753"/>
                  <a:gd name="adj2" fmla="val 19202419"/>
                  <a:gd name="adj3" fmla="val 25091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막힌 원호 43"/>
              <p:cNvSpPr/>
              <p:nvPr/>
            </p:nvSpPr>
            <p:spPr bwMode="auto">
              <a:xfrm>
                <a:off x="-594624" y="3289447"/>
                <a:ext cx="3420000" cy="3420000"/>
              </a:xfrm>
              <a:prstGeom prst="blockArc">
                <a:avLst>
                  <a:gd name="adj1" fmla="val 16175913"/>
                  <a:gd name="adj2" fmla="val 19204379"/>
                  <a:gd name="adj3" fmla="val 18514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 rot="1680000">
              <a:off x="7559569" y="2232138"/>
              <a:ext cx="875240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index</a:t>
              </a:r>
            </a:p>
          </p:txBody>
        </p:sp>
        <p:sp>
          <p:nvSpPr>
            <p:cNvPr id="40" name="Rectangle 26"/>
            <p:cNvSpPr>
              <a:spLocks noChangeArrowheads="1"/>
            </p:cNvSpPr>
            <p:nvPr/>
          </p:nvSpPr>
          <p:spPr bwMode="auto">
            <a:xfrm rot="1680000">
              <a:off x="7424228" y="2703519"/>
              <a:ext cx="737381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item</a:t>
              </a: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5724128" y="4767538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E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004048" y="551723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FF0000"/>
                </a:solidFill>
              </a:rPr>
              <a:t>A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46" name="타원 45"/>
          <p:cNvSpPr/>
          <p:nvPr/>
        </p:nvSpPr>
        <p:spPr bwMode="auto">
          <a:xfrm>
            <a:off x="1694287" y="2843800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1694287" y="3122468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타원 48"/>
          <p:cNvSpPr/>
          <p:nvPr/>
        </p:nvSpPr>
        <p:spPr bwMode="auto">
          <a:xfrm>
            <a:off x="4014719" y="2522112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타원 50"/>
          <p:cNvSpPr/>
          <p:nvPr/>
        </p:nvSpPr>
        <p:spPr bwMode="auto">
          <a:xfrm>
            <a:off x="5502726" y="6084088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22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Lab03 Reference </a:t>
            </a:r>
            <a:r>
              <a:rPr lang="en-US" altLang="ko-KR" dirty="0" smtClean="0"/>
              <a:t>(</a:t>
            </a:r>
            <a:r>
              <a:rPr lang="en-US" altLang="ko-KR" dirty="0" smtClean="0"/>
              <a:t>9/14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EnQueue</a:t>
            </a:r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323530" y="3618000"/>
            <a:ext cx="1871507" cy="675096"/>
            <a:chOff x="324700" y="2678076"/>
            <a:chExt cx="1871507" cy="675096"/>
          </a:xfrm>
        </p:grpSpPr>
        <p:sp>
          <p:nvSpPr>
            <p:cNvPr id="4" name="Rectangle 24"/>
            <p:cNvSpPr>
              <a:spLocks noChangeArrowheads="1"/>
            </p:cNvSpPr>
            <p:nvPr/>
          </p:nvSpPr>
          <p:spPr bwMode="auto">
            <a:xfrm>
              <a:off x="1515170" y="2688010"/>
              <a:ext cx="681037" cy="665162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dirty="0">
                  <a:solidFill>
                    <a:srgbClr val="FF0000"/>
                  </a:solidFill>
                </a:rPr>
                <a:t>‘Z’</a:t>
              </a:r>
            </a:p>
          </p:txBody>
        </p:sp>
        <p:sp>
          <p:nvSpPr>
            <p:cNvPr id="6" name="Rectangle 26"/>
            <p:cNvSpPr>
              <a:spLocks noChangeArrowheads="1"/>
            </p:cNvSpPr>
            <p:nvPr/>
          </p:nvSpPr>
          <p:spPr bwMode="auto">
            <a:xfrm>
              <a:off x="324700" y="2678076"/>
              <a:ext cx="1150956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err="1">
                  <a:solidFill>
                    <a:srgbClr val="800000"/>
                  </a:solidFill>
                  <a:latin typeface="Courier New" pitchFamily="49" charset="0"/>
                </a:rPr>
                <a:t>newItem</a:t>
              </a:r>
              <a:endParaRPr lang="en-US" altLang="en-US" b="1" dirty="0">
                <a:solidFill>
                  <a:srgbClr val="800000"/>
                </a:solidFill>
                <a:latin typeface="Courier New" pitchFamily="49" charset="0"/>
              </a:endParaRPr>
            </a:p>
          </p:txBody>
        </p:sp>
      </p:grp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343177" y="2492898"/>
            <a:ext cx="1564531" cy="923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9" rIns="92075" bIns="46039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MAXSIZE: 8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Front: 7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Rear: 3</a:t>
            </a:r>
          </a:p>
        </p:txBody>
      </p:sp>
      <p:grpSp>
        <p:nvGrpSpPr>
          <p:cNvPr id="90" name="그룹 89"/>
          <p:cNvGrpSpPr/>
          <p:nvPr/>
        </p:nvGrpSpPr>
        <p:grpSpPr>
          <a:xfrm>
            <a:off x="2484248" y="2349360"/>
            <a:ext cx="4320000" cy="4320000"/>
            <a:chOff x="4572000" y="2133336"/>
            <a:chExt cx="4320000" cy="4320000"/>
          </a:xfrm>
        </p:grpSpPr>
        <p:grpSp>
          <p:nvGrpSpPr>
            <p:cNvPr id="76" name="그룹 75"/>
            <p:cNvGrpSpPr/>
            <p:nvPr/>
          </p:nvGrpSpPr>
          <p:grpSpPr>
            <a:xfrm>
              <a:off x="4572000" y="2133336"/>
              <a:ext cx="4320000" cy="4320000"/>
              <a:chOff x="4572480" y="1989320"/>
              <a:chExt cx="4320000" cy="4320000"/>
            </a:xfrm>
          </p:grpSpPr>
          <p:sp>
            <p:nvSpPr>
              <p:cNvPr id="5" name="타원 4"/>
              <p:cNvSpPr/>
              <p:nvPr/>
            </p:nvSpPr>
            <p:spPr bwMode="auto">
              <a:xfrm>
                <a:off x="4572480" y="1989320"/>
                <a:ext cx="4320000" cy="4320000"/>
              </a:xfrm>
              <a:prstGeom prst="ellips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 bwMode="auto">
              <a:xfrm>
                <a:off x="5652360" y="3069200"/>
                <a:ext cx="2160000" cy="2160000"/>
              </a:xfrm>
              <a:prstGeom prst="ellipse">
                <a:avLst/>
              </a:prstGeom>
              <a:solidFill>
                <a:srgbClr val="FFFFFF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 bwMode="auto">
              <a:xfrm>
                <a:off x="5004048" y="2420888"/>
                <a:ext cx="3420000" cy="3420000"/>
              </a:xfrm>
              <a:prstGeom prst="ellipse">
                <a:avLst/>
              </a:prstGeom>
              <a:noFill/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53" name="직선 연결선 52"/>
              <p:cNvCxnSpPr>
                <a:stCxn id="5" idx="0"/>
                <a:endCxn id="48" idx="0"/>
              </p:cNvCxnSpPr>
              <p:nvPr/>
            </p:nvCxnSpPr>
            <p:spPr bwMode="auto">
              <a:xfrm flipH="1">
                <a:off x="6732360" y="1989320"/>
                <a:ext cx="120" cy="107988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4" name="직선 연결선 53"/>
              <p:cNvCxnSpPr>
                <a:endCxn id="5" idx="4"/>
              </p:cNvCxnSpPr>
              <p:nvPr/>
            </p:nvCxnSpPr>
            <p:spPr bwMode="auto">
              <a:xfrm>
                <a:off x="6732240" y="5246290"/>
                <a:ext cx="240" cy="106303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7" name="직선 연결선 56"/>
              <p:cNvCxnSpPr>
                <a:stCxn id="48" idx="6"/>
                <a:endCxn id="5" idx="6"/>
              </p:cNvCxnSpPr>
              <p:nvPr/>
            </p:nvCxnSpPr>
            <p:spPr bwMode="auto">
              <a:xfrm>
                <a:off x="7812360" y="4149200"/>
                <a:ext cx="108012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0" name="직선 연결선 59"/>
              <p:cNvCxnSpPr>
                <a:stCxn id="48" idx="2"/>
                <a:endCxn id="5" idx="2"/>
              </p:cNvCxnSpPr>
              <p:nvPr/>
            </p:nvCxnSpPr>
            <p:spPr bwMode="auto">
              <a:xfrm flipH="1">
                <a:off x="4572480" y="4149200"/>
                <a:ext cx="107988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3" name="직선 연결선 62"/>
              <p:cNvCxnSpPr>
                <a:stCxn id="48" idx="1"/>
                <a:endCxn id="5" idx="1"/>
              </p:cNvCxnSpPr>
              <p:nvPr/>
            </p:nvCxnSpPr>
            <p:spPr bwMode="auto">
              <a:xfrm flipH="1" flipV="1">
                <a:off x="5205129" y="2621969"/>
                <a:ext cx="76355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6" name="직선 연결선 65"/>
              <p:cNvCxnSpPr>
                <a:stCxn id="5" idx="7"/>
                <a:endCxn id="48" idx="7"/>
              </p:cNvCxnSpPr>
              <p:nvPr/>
            </p:nvCxnSpPr>
            <p:spPr bwMode="auto">
              <a:xfrm flipH="1">
                <a:off x="7496035" y="2621969"/>
                <a:ext cx="76379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9" name="직선 연결선 68"/>
              <p:cNvCxnSpPr>
                <a:stCxn id="5" idx="5"/>
                <a:endCxn id="48" idx="5"/>
              </p:cNvCxnSpPr>
              <p:nvPr/>
            </p:nvCxnSpPr>
            <p:spPr bwMode="auto">
              <a:xfrm flipH="1" flipV="1">
                <a:off x="7496035" y="4912875"/>
                <a:ext cx="76379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2" name="직선 연결선 71"/>
              <p:cNvCxnSpPr>
                <a:stCxn id="5" idx="3"/>
                <a:endCxn id="48" idx="3"/>
              </p:cNvCxnSpPr>
              <p:nvPr/>
            </p:nvCxnSpPr>
            <p:spPr bwMode="auto">
              <a:xfrm flipV="1">
                <a:off x="5205129" y="4912875"/>
                <a:ext cx="76355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81" name="TextBox 80"/>
            <p:cNvSpPr txBox="1"/>
            <p:nvPr/>
          </p:nvSpPr>
          <p:spPr>
            <a:xfrm>
              <a:off x="7312156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0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316416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1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316416" y="479715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2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312156" y="584765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3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99988" y="580526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4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63884" y="483954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5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88024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6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799988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7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5004048" y="299695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B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724128" y="371703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D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572000" y="1700808"/>
            <a:ext cx="4320000" cy="4320000"/>
            <a:chOff x="5004528" y="1989320"/>
            <a:chExt cx="4320000" cy="4320000"/>
          </a:xfrm>
        </p:grpSpPr>
        <p:grpSp>
          <p:nvGrpSpPr>
            <p:cNvPr id="38" name="그룹 37"/>
            <p:cNvGrpSpPr/>
            <p:nvPr/>
          </p:nvGrpSpPr>
          <p:grpSpPr>
            <a:xfrm>
              <a:off x="5004528" y="1989320"/>
              <a:ext cx="4320000" cy="4320000"/>
              <a:chOff x="-1044624" y="2839447"/>
              <a:chExt cx="4320000" cy="4320000"/>
            </a:xfrm>
          </p:grpSpPr>
          <p:sp>
            <p:nvSpPr>
              <p:cNvPr id="42" name="막힌 원호 41"/>
              <p:cNvSpPr/>
              <p:nvPr/>
            </p:nvSpPr>
            <p:spPr bwMode="auto">
              <a:xfrm>
                <a:off x="-1044624" y="2839447"/>
                <a:ext cx="4320000" cy="4320000"/>
              </a:xfrm>
              <a:prstGeom prst="blockArc">
                <a:avLst>
                  <a:gd name="adj1" fmla="val 16175753"/>
                  <a:gd name="adj2" fmla="val 19202419"/>
                  <a:gd name="adj3" fmla="val 25091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막힌 원호 43"/>
              <p:cNvSpPr/>
              <p:nvPr/>
            </p:nvSpPr>
            <p:spPr bwMode="auto">
              <a:xfrm>
                <a:off x="-594624" y="3289447"/>
                <a:ext cx="3420000" cy="3420000"/>
              </a:xfrm>
              <a:prstGeom prst="blockArc">
                <a:avLst>
                  <a:gd name="adj1" fmla="val 16175913"/>
                  <a:gd name="adj2" fmla="val 19204379"/>
                  <a:gd name="adj3" fmla="val 18514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 rot="1680000">
              <a:off x="7559569" y="2232138"/>
              <a:ext cx="875240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index</a:t>
              </a:r>
            </a:p>
          </p:txBody>
        </p:sp>
        <p:sp>
          <p:nvSpPr>
            <p:cNvPr id="40" name="Rectangle 26"/>
            <p:cNvSpPr>
              <a:spLocks noChangeArrowheads="1"/>
            </p:cNvSpPr>
            <p:nvPr/>
          </p:nvSpPr>
          <p:spPr bwMode="auto">
            <a:xfrm rot="1680000">
              <a:off x="7424228" y="2703519"/>
              <a:ext cx="737381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item</a:t>
              </a: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5724128" y="4767538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E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004048" y="551723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A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46" name="타원 45"/>
          <p:cNvSpPr/>
          <p:nvPr/>
        </p:nvSpPr>
        <p:spPr bwMode="auto">
          <a:xfrm>
            <a:off x="1694287" y="2843800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1694287" y="3122468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타원 48"/>
          <p:cNvSpPr/>
          <p:nvPr/>
        </p:nvSpPr>
        <p:spPr bwMode="auto">
          <a:xfrm>
            <a:off x="4014719" y="2522112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타원 50"/>
          <p:cNvSpPr/>
          <p:nvPr/>
        </p:nvSpPr>
        <p:spPr bwMode="auto">
          <a:xfrm>
            <a:off x="5502726" y="6084088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83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420100" cy="5486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A50021"/>
                </a:solidFill>
                <a:latin typeface="Courier New" pitchFamily="49" charset="0"/>
              </a:rPr>
              <a:t>// SPECIFICATION FILE continued (</a:t>
            </a:r>
            <a:r>
              <a:rPr lang="en-US" altLang="en-US" sz="1800" b="1" dirty="0" err="1" smtClean="0">
                <a:solidFill>
                  <a:srgbClr val="A50021"/>
                </a:solidFill>
                <a:latin typeface="Courier New" pitchFamily="49" charset="0"/>
              </a:rPr>
              <a:t>Stack.h</a:t>
            </a:r>
            <a:r>
              <a:rPr lang="en-US" altLang="en-US" sz="1800" b="1" dirty="0" smtClean="0">
                <a:solidFill>
                  <a:srgbClr val="A50021"/>
                </a:solidFill>
                <a:latin typeface="Courier New" pitchFamily="49" charset="0"/>
              </a:rPr>
              <a:t>)</a:t>
            </a: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</a:t>
            </a:r>
            <a:r>
              <a:rPr lang="en-US" altLang="en-US" sz="1800" b="1" dirty="0" err="1" smtClean="0">
                <a:latin typeface="Courier New" pitchFamily="49" charset="0"/>
              </a:rPr>
              <a:t>bool</a:t>
            </a:r>
            <a:r>
              <a:rPr lang="en-US" altLang="en-US" sz="1800" b="1" dirty="0" smtClean="0">
                <a:latin typeface="Courier New" pitchFamily="49" charset="0"/>
              </a:rPr>
              <a:t> </a:t>
            </a:r>
            <a:r>
              <a:rPr lang="en-US" altLang="en-US" sz="1800" b="1" dirty="0" err="1" smtClean="0">
                <a:latin typeface="Courier New" pitchFamily="49" charset="0"/>
              </a:rPr>
              <a:t>IsFull</a:t>
            </a:r>
            <a:r>
              <a:rPr lang="en-US" altLang="en-US" sz="1800" b="1" dirty="0" smtClean="0">
                <a:latin typeface="Courier New" pitchFamily="49" charset="0"/>
              </a:rPr>
              <a:t>( ) </a:t>
            </a:r>
            <a:r>
              <a:rPr lang="en-US" altLang="en-US" sz="1800" b="1" dirty="0" err="1" smtClean="0">
                <a:latin typeface="Courier New" pitchFamily="49" charset="0"/>
              </a:rPr>
              <a:t>const</a:t>
            </a:r>
            <a:r>
              <a:rPr lang="en-US" altLang="en-US" sz="1800" b="1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	// PRE:   Stack has been initialized.</a:t>
            </a:r>
            <a:endParaRPr lang="en-US" altLang="en-US" sz="1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	// POST:  Function value = (stack is full)</a:t>
            </a:r>
            <a:endParaRPr lang="en-US" altLang="en-US" sz="1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void Push( </a:t>
            </a:r>
            <a:r>
              <a:rPr lang="en-US" altLang="en-US" sz="1800" b="1" dirty="0" err="1" smtClean="0"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latin typeface="Courier New" pitchFamily="49" charset="0"/>
              </a:rPr>
              <a:t> </a:t>
            </a:r>
            <a:r>
              <a:rPr lang="en-US" altLang="en-US" sz="1800" b="1" dirty="0" err="1" smtClean="0">
                <a:latin typeface="Courier New" pitchFamily="49" charset="0"/>
              </a:rPr>
              <a:t>newItem</a:t>
            </a:r>
            <a:r>
              <a:rPr lang="en-US" altLang="en-US" sz="1800" b="1" dirty="0" smtClean="0">
                <a:latin typeface="Courier New" pitchFamily="49" charset="0"/>
              </a:rPr>
              <a:t> 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	// PRE:  Stack has been initialized and is not full.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	// POST: If stack is full, an exception is thrown;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	//       otherwise </a:t>
            </a:r>
            <a:r>
              <a:rPr lang="en-US" altLang="en-US" sz="1800" b="1" dirty="0" err="1" smtClean="0">
                <a:latin typeface="Courier New" pitchFamily="49" charset="0"/>
              </a:rPr>
              <a:t>newItem</a:t>
            </a:r>
            <a:r>
              <a:rPr lang="en-US" altLang="en-US" sz="1800" b="1" dirty="0" smtClean="0">
                <a:latin typeface="Courier New" pitchFamily="49" charset="0"/>
              </a:rPr>
              <a:t> is at the top of the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	//	  stack.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void Pop( </a:t>
            </a:r>
            <a:r>
              <a:rPr lang="en-US" altLang="en-US" sz="1800" b="1" dirty="0" err="1" smtClean="0"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latin typeface="Courier New" pitchFamily="49" charset="0"/>
              </a:rPr>
              <a:t>&amp;  item 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	// PRE:  Stack has been initialized and is not empty.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	// POST: If stack if empty, an exception is thrown;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  		//       otherwise top element has been removed from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	//	  </a:t>
            </a:r>
            <a:r>
              <a:rPr lang="en-US" altLang="en-US" sz="1800" b="1" dirty="0" err="1" smtClean="0">
                <a:latin typeface="Courier New" pitchFamily="49" charset="0"/>
              </a:rPr>
              <a:t>stack.item</a:t>
            </a:r>
            <a:r>
              <a:rPr lang="en-US" altLang="en-US" sz="1800" b="1" dirty="0" smtClean="0">
                <a:latin typeface="Courier New" pitchFamily="49" charset="0"/>
              </a:rPr>
              <a:t> is a copy of removed element.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private: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</a:t>
            </a:r>
            <a:r>
              <a:rPr lang="en-US" altLang="en-US" sz="1800" b="1" dirty="0" err="1" smtClean="0">
                <a:latin typeface="Courier New" pitchFamily="49" charset="0"/>
              </a:rPr>
              <a:t>int</a:t>
            </a:r>
            <a:r>
              <a:rPr lang="en-US" altLang="en-US" sz="1800" b="1" dirty="0" smtClean="0">
                <a:latin typeface="Courier New" pitchFamily="49" charset="0"/>
              </a:rPr>
              <a:t>       top;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</a:t>
            </a:r>
            <a:r>
              <a:rPr lang="en-US" altLang="en-US" sz="1800" b="1" dirty="0" err="1" smtClean="0"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latin typeface="Courier New" pitchFamily="49" charset="0"/>
              </a:rPr>
              <a:t>  items[MAX_ITEMS];	</a:t>
            </a:r>
            <a:r>
              <a:rPr lang="en-US" altLang="en-US" sz="1800" b="1" dirty="0" smtClean="0">
                <a:solidFill>
                  <a:srgbClr val="CC0000"/>
                </a:solidFill>
                <a:latin typeface="Courier New" pitchFamily="49" charset="0"/>
              </a:rPr>
              <a:t>// array of </a:t>
            </a:r>
            <a:r>
              <a:rPr lang="en-US" altLang="en-US" sz="1800" b="1" dirty="0" err="1" smtClean="0">
                <a:solidFill>
                  <a:srgbClr val="CC0000"/>
                </a:solidFill>
                <a:latin typeface="Courier New" pitchFamily="49" charset="0"/>
              </a:rPr>
              <a:t>ItemType</a:t>
            </a: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};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FE901EA6-9006-4E74-9805-41EB3BDBCBCD}" type="slidenum">
              <a:rPr lang="en-US" altLang="en-US" sz="1400"/>
              <a:pPr algn="r"/>
              <a:t>8</a:t>
            </a:fld>
            <a:endParaRPr lang="en-US" altLang="en-US" sz="140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Lab03 Reference (</a:t>
            </a:r>
            <a:r>
              <a:rPr lang="en-US" altLang="ko-KR" dirty="0" smtClean="0"/>
              <a:t>10/14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EnQueue</a:t>
            </a:r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323530" y="3618000"/>
            <a:ext cx="1871507" cy="675096"/>
            <a:chOff x="324700" y="2678076"/>
            <a:chExt cx="1871507" cy="675096"/>
          </a:xfrm>
        </p:grpSpPr>
        <p:sp>
          <p:nvSpPr>
            <p:cNvPr id="4" name="Rectangle 24"/>
            <p:cNvSpPr>
              <a:spLocks noChangeArrowheads="1"/>
            </p:cNvSpPr>
            <p:nvPr/>
          </p:nvSpPr>
          <p:spPr bwMode="auto">
            <a:xfrm>
              <a:off x="1515170" y="2688010"/>
              <a:ext cx="681037" cy="665162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dirty="0">
                  <a:solidFill>
                    <a:srgbClr val="000000"/>
                  </a:solidFill>
                </a:rPr>
                <a:t>‘Z’</a:t>
              </a:r>
            </a:p>
          </p:txBody>
        </p:sp>
        <p:sp>
          <p:nvSpPr>
            <p:cNvPr id="6" name="Rectangle 26"/>
            <p:cNvSpPr>
              <a:spLocks noChangeArrowheads="1"/>
            </p:cNvSpPr>
            <p:nvPr/>
          </p:nvSpPr>
          <p:spPr bwMode="auto">
            <a:xfrm>
              <a:off x="324700" y="2678076"/>
              <a:ext cx="1150956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err="1">
                  <a:solidFill>
                    <a:srgbClr val="800000"/>
                  </a:solidFill>
                  <a:latin typeface="Courier New" pitchFamily="49" charset="0"/>
                </a:rPr>
                <a:t>newItem</a:t>
              </a:r>
              <a:endParaRPr lang="en-US" altLang="en-US" b="1" dirty="0">
                <a:solidFill>
                  <a:srgbClr val="800000"/>
                </a:solidFill>
                <a:latin typeface="Courier New" pitchFamily="49" charset="0"/>
              </a:endParaRPr>
            </a:p>
          </p:txBody>
        </p:sp>
      </p:grp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343177" y="2492898"/>
            <a:ext cx="1564531" cy="923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9" rIns="92075" bIns="46039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MAXSIZE: 8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Front: 7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Rear: </a:t>
            </a:r>
            <a:r>
              <a:rPr lang="en-US" altLang="en-US" b="1" dirty="0">
                <a:solidFill>
                  <a:srgbClr val="FF0000"/>
                </a:solidFill>
                <a:latin typeface="Courier New" pitchFamily="49" charset="0"/>
              </a:rPr>
              <a:t>4</a:t>
            </a:r>
          </a:p>
        </p:txBody>
      </p:sp>
      <p:grpSp>
        <p:nvGrpSpPr>
          <p:cNvPr id="90" name="그룹 89"/>
          <p:cNvGrpSpPr/>
          <p:nvPr/>
        </p:nvGrpSpPr>
        <p:grpSpPr>
          <a:xfrm>
            <a:off x="2484248" y="2349360"/>
            <a:ext cx="4320000" cy="4320000"/>
            <a:chOff x="4572000" y="2133336"/>
            <a:chExt cx="4320000" cy="4320000"/>
          </a:xfrm>
        </p:grpSpPr>
        <p:grpSp>
          <p:nvGrpSpPr>
            <p:cNvPr id="76" name="그룹 75"/>
            <p:cNvGrpSpPr/>
            <p:nvPr/>
          </p:nvGrpSpPr>
          <p:grpSpPr>
            <a:xfrm>
              <a:off x="4572000" y="2133336"/>
              <a:ext cx="4320000" cy="4320000"/>
              <a:chOff x="4572480" y="1989320"/>
              <a:chExt cx="4320000" cy="4320000"/>
            </a:xfrm>
          </p:grpSpPr>
          <p:sp>
            <p:nvSpPr>
              <p:cNvPr id="5" name="타원 4"/>
              <p:cNvSpPr/>
              <p:nvPr/>
            </p:nvSpPr>
            <p:spPr bwMode="auto">
              <a:xfrm>
                <a:off x="4572480" y="1989320"/>
                <a:ext cx="4320000" cy="4320000"/>
              </a:xfrm>
              <a:prstGeom prst="ellips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 bwMode="auto">
              <a:xfrm>
                <a:off x="5652360" y="3069200"/>
                <a:ext cx="2160000" cy="2160000"/>
              </a:xfrm>
              <a:prstGeom prst="ellipse">
                <a:avLst/>
              </a:prstGeom>
              <a:solidFill>
                <a:srgbClr val="FFFFFF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 bwMode="auto">
              <a:xfrm>
                <a:off x="5004048" y="2420888"/>
                <a:ext cx="3420000" cy="3420000"/>
              </a:xfrm>
              <a:prstGeom prst="ellipse">
                <a:avLst/>
              </a:prstGeom>
              <a:noFill/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53" name="직선 연결선 52"/>
              <p:cNvCxnSpPr>
                <a:stCxn id="5" idx="0"/>
                <a:endCxn id="48" idx="0"/>
              </p:cNvCxnSpPr>
              <p:nvPr/>
            </p:nvCxnSpPr>
            <p:spPr bwMode="auto">
              <a:xfrm flipH="1">
                <a:off x="6732360" y="1989320"/>
                <a:ext cx="120" cy="107988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4" name="직선 연결선 53"/>
              <p:cNvCxnSpPr>
                <a:endCxn id="5" idx="4"/>
              </p:cNvCxnSpPr>
              <p:nvPr/>
            </p:nvCxnSpPr>
            <p:spPr bwMode="auto">
              <a:xfrm>
                <a:off x="6732240" y="5246290"/>
                <a:ext cx="240" cy="106303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7" name="직선 연결선 56"/>
              <p:cNvCxnSpPr>
                <a:stCxn id="48" idx="6"/>
                <a:endCxn id="5" idx="6"/>
              </p:cNvCxnSpPr>
              <p:nvPr/>
            </p:nvCxnSpPr>
            <p:spPr bwMode="auto">
              <a:xfrm>
                <a:off x="7812360" y="4149200"/>
                <a:ext cx="108012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0" name="직선 연결선 59"/>
              <p:cNvCxnSpPr>
                <a:stCxn id="48" idx="2"/>
                <a:endCxn id="5" idx="2"/>
              </p:cNvCxnSpPr>
              <p:nvPr/>
            </p:nvCxnSpPr>
            <p:spPr bwMode="auto">
              <a:xfrm flipH="1">
                <a:off x="4572480" y="4149200"/>
                <a:ext cx="107988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3" name="직선 연결선 62"/>
              <p:cNvCxnSpPr>
                <a:stCxn id="48" idx="1"/>
                <a:endCxn id="5" idx="1"/>
              </p:cNvCxnSpPr>
              <p:nvPr/>
            </p:nvCxnSpPr>
            <p:spPr bwMode="auto">
              <a:xfrm flipH="1" flipV="1">
                <a:off x="5205129" y="2621969"/>
                <a:ext cx="76355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6" name="직선 연결선 65"/>
              <p:cNvCxnSpPr>
                <a:stCxn id="5" idx="7"/>
                <a:endCxn id="48" idx="7"/>
              </p:cNvCxnSpPr>
              <p:nvPr/>
            </p:nvCxnSpPr>
            <p:spPr bwMode="auto">
              <a:xfrm flipH="1">
                <a:off x="7496035" y="2621969"/>
                <a:ext cx="76379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9" name="직선 연결선 68"/>
              <p:cNvCxnSpPr>
                <a:stCxn id="5" idx="5"/>
                <a:endCxn id="48" idx="5"/>
              </p:cNvCxnSpPr>
              <p:nvPr/>
            </p:nvCxnSpPr>
            <p:spPr bwMode="auto">
              <a:xfrm flipH="1" flipV="1">
                <a:off x="7496035" y="4912875"/>
                <a:ext cx="76379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2" name="직선 연결선 71"/>
              <p:cNvCxnSpPr>
                <a:stCxn id="5" idx="3"/>
                <a:endCxn id="48" idx="3"/>
              </p:cNvCxnSpPr>
              <p:nvPr/>
            </p:nvCxnSpPr>
            <p:spPr bwMode="auto">
              <a:xfrm flipV="1">
                <a:off x="5205129" y="4912875"/>
                <a:ext cx="76355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81" name="TextBox 80"/>
            <p:cNvSpPr txBox="1"/>
            <p:nvPr/>
          </p:nvSpPr>
          <p:spPr>
            <a:xfrm>
              <a:off x="7312156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0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316416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1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316416" y="479715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2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312156" y="584765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3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99988" y="580526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4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63884" y="483954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5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88024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6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799988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7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5004048" y="299695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B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724128" y="371703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D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572000" y="1700808"/>
            <a:ext cx="4320000" cy="4320000"/>
            <a:chOff x="5004528" y="1989320"/>
            <a:chExt cx="4320000" cy="4320000"/>
          </a:xfrm>
        </p:grpSpPr>
        <p:grpSp>
          <p:nvGrpSpPr>
            <p:cNvPr id="38" name="그룹 37"/>
            <p:cNvGrpSpPr/>
            <p:nvPr/>
          </p:nvGrpSpPr>
          <p:grpSpPr>
            <a:xfrm>
              <a:off x="5004528" y="1989320"/>
              <a:ext cx="4320000" cy="4320000"/>
              <a:chOff x="-1044624" y="2839447"/>
              <a:chExt cx="4320000" cy="4320000"/>
            </a:xfrm>
          </p:grpSpPr>
          <p:sp>
            <p:nvSpPr>
              <p:cNvPr id="42" name="막힌 원호 41"/>
              <p:cNvSpPr/>
              <p:nvPr/>
            </p:nvSpPr>
            <p:spPr bwMode="auto">
              <a:xfrm>
                <a:off x="-1044624" y="2839447"/>
                <a:ext cx="4320000" cy="4320000"/>
              </a:xfrm>
              <a:prstGeom prst="blockArc">
                <a:avLst>
                  <a:gd name="adj1" fmla="val 16175753"/>
                  <a:gd name="adj2" fmla="val 19202419"/>
                  <a:gd name="adj3" fmla="val 25091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막힌 원호 43"/>
              <p:cNvSpPr/>
              <p:nvPr/>
            </p:nvSpPr>
            <p:spPr bwMode="auto">
              <a:xfrm>
                <a:off x="-594624" y="3289447"/>
                <a:ext cx="3420000" cy="3420000"/>
              </a:xfrm>
              <a:prstGeom prst="blockArc">
                <a:avLst>
                  <a:gd name="adj1" fmla="val 16175913"/>
                  <a:gd name="adj2" fmla="val 19204379"/>
                  <a:gd name="adj3" fmla="val 18514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 rot="1680000">
              <a:off x="7559569" y="2232138"/>
              <a:ext cx="875240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index</a:t>
              </a:r>
            </a:p>
          </p:txBody>
        </p:sp>
        <p:sp>
          <p:nvSpPr>
            <p:cNvPr id="40" name="Rectangle 26"/>
            <p:cNvSpPr>
              <a:spLocks noChangeArrowheads="1"/>
            </p:cNvSpPr>
            <p:nvPr/>
          </p:nvSpPr>
          <p:spPr bwMode="auto">
            <a:xfrm rot="1680000">
              <a:off x="7424228" y="2703519"/>
              <a:ext cx="737381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item</a:t>
              </a: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5724128" y="4767538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E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004048" y="551723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A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11749" y="5517235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FF0000"/>
                </a:solidFill>
              </a:rPr>
              <a:t>Z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46" name="타원 45"/>
          <p:cNvSpPr/>
          <p:nvPr/>
        </p:nvSpPr>
        <p:spPr bwMode="auto">
          <a:xfrm>
            <a:off x="1694287" y="2843800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1694287" y="3122468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타원 48"/>
          <p:cNvSpPr/>
          <p:nvPr/>
        </p:nvSpPr>
        <p:spPr bwMode="auto">
          <a:xfrm>
            <a:off x="4014719" y="2522112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타원 50"/>
          <p:cNvSpPr/>
          <p:nvPr/>
        </p:nvSpPr>
        <p:spPr bwMode="auto">
          <a:xfrm>
            <a:off x="4026802" y="6243316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74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Lab03 Reference </a:t>
            </a:r>
            <a:r>
              <a:rPr lang="en-US" altLang="ko-KR" dirty="0"/>
              <a:t>(11/14)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EnQueue</a:t>
            </a:r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323530" y="3618000"/>
            <a:ext cx="1871507" cy="675096"/>
            <a:chOff x="324700" y="2678076"/>
            <a:chExt cx="1871507" cy="675096"/>
          </a:xfrm>
        </p:grpSpPr>
        <p:sp>
          <p:nvSpPr>
            <p:cNvPr id="4" name="Rectangle 24"/>
            <p:cNvSpPr>
              <a:spLocks noChangeArrowheads="1"/>
            </p:cNvSpPr>
            <p:nvPr/>
          </p:nvSpPr>
          <p:spPr bwMode="auto">
            <a:xfrm>
              <a:off x="1515170" y="2688010"/>
              <a:ext cx="681037" cy="665162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dirty="0">
                  <a:solidFill>
                    <a:srgbClr val="FF0000"/>
                  </a:solidFill>
                </a:rPr>
                <a:t>‘K’</a:t>
              </a:r>
            </a:p>
          </p:txBody>
        </p:sp>
        <p:sp>
          <p:nvSpPr>
            <p:cNvPr id="6" name="Rectangle 26"/>
            <p:cNvSpPr>
              <a:spLocks noChangeArrowheads="1"/>
            </p:cNvSpPr>
            <p:nvPr/>
          </p:nvSpPr>
          <p:spPr bwMode="auto">
            <a:xfrm>
              <a:off x="324700" y="2678076"/>
              <a:ext cx="1150956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err="1">
                  <a:solidFill>
                    <a:srgbClr val="800000"/>
                  </a:solidFill>
                  <a:latin typeface="Courier New" pitchFamily="49" charset="0"/>
                </a:rPr>
                <a:t>newItem</a:t>
              </a:r>
              <a:endParaRPr lang="en-US" altLang="en-US" b="1" dirty="0">
                <a:solidFill>
                  <a:srgbClr val="800000"/>
                </a:solidFill>
                <a:latin typeface="Courier New" pitchFamily="49" charset="0"/>
              </a:endParaRPr>
            </a:p>
          </p:txBody>
        </p:sp>
      </p:grp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343177" y="2492898"/>
            <a:ext cx="1564531" cy="923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9" rIns="92075" bIns="46039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MAXSIZE: 8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Front: 7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Rear: 4</a:t>
            </a:r>
          </a:p>
        </p:txBody>
      </p:sp>
      <p:grpSp>
        <p:nvGrpSpPr>
          <p:cNvPr id="90" name="그룹 89"/>
          <p:cNvGrpSpPr/>
          <p:nvPr/>
        </p:nvGrpSpPr>
        <p:grpSpPr>
          <a:xfrm>
            <a:off x="2484248" y="2349360"/>
            <a:ext cx="4320000" cy="4320000"/>
            <a:chOff x="4572000" y="2133336"/>
            <a:chExt cx="4320000" cy="4320000"/>
          </a:xfrm>
        </p:grpSpPr>
        <p:grpSp>
          <p:nvGrpSpPr>
            <p:cNvPr id="76" name="그룹 75"/>
            <p:cNvGrpSpPr/>
            <p:nvPr/>
          </p:nvGrpSpPr>
          <p:grpSpPr>
            <a:xfrm>
              <a:off x="4572000" y="2133336"/>
              <a:ext cx="4320000" cy="4320000"/>
              <a:chOff x="4572480" y="1989320"/>
              <a:chExt cx="4320000" cy="4320000"/>
            </a:xfrm>
          </p:grpSpPr>
          <p:sp>
            <p:nvSpPr>
              <p:cNvPr id="5" name="타원 4"/>
              <p:cNvSpPr/>
              <p:nvPr/>
            </p:nvSpPr>
            <p:spPr bwMode="auto">
              <a:xfrm>
                <a:off x="4572480" y="1989320"/>
                <a:ext cx="4320000" cy="4320000"/>
              </a:xfrm>
              <a:prstGeom prst="ellips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 bwMode="auto">
              <a:xfrm>
                <a:off x="5652360" y="3069200"/>
                <a:ext cx="2160000" cy="2160000"/>
              </a:xfrm>
              <a:prstGeom prst="ellipse">
                <a:avLst/>
              </a:prstGeom>
              <a:solidFill>
                <a:srgbClr val="FFFFFF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 bwMode="auto">
              <a:xfrm>
                <a:off x="5004048" y="2420888"/>
                <a:ext cx="3420000" cy="3420000"/>
              </a:xfrm>
              <a:prstGeom prst="ellipse">
                <a:avLst/>
              </a:prstGeom>
              <a:noFill/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53" name="직선 연결선 52"/>
              <p:cNvCxnSpPr>
                <a:stCxn id="5" idx="0"/>
                <a:endCxn id="48" idx="0"/>
              </p:cNvCxnSpPr>
              <p:nvPr/>
            </p:nvCxnSpPr>
            <p:spPr bwMode="auto">
              <a:xfrm flipH="1">
                <a:off x="6732360" y="1989320"/>
                <a:ext cx="120" cy="107988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4" name="직선 연결선 53"/>
              <p:cNvCxnSpPr>
                <a:endCxn id="5" idx="4"/>
              </p:cNvCxnSpPr>
              <p:nvPr/>
            </p:nvCxnSpPr>
            <p:spPr bwMode="auto">
              <a:xfrm>
                <a:off x="6732240" y="5246290"/>
                <a:ext cx="240" cy="106303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7" name="직선 연결선 56"/>
              <p:cNvCxnSpPr>
                <a:stCxn id="48" idx="6"/>
                <a:endCxn id="5" idx="6"/>
              </p:cNvCxnSpPr>
              <p:nvPr/>
            </p:nvCxnSpPr>
            <p:spPr bwMode="auto">
              <a:xfrm>
                <a:off x="7812360" y="4149200"/>
                <a:ext cx="108012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0" name="직선 연결선 59"/>
              <p:cNvCxnSpPr>
                <a:stCxn id="48" idx="2"/>
                <a:endCxn id="5" idx="2"/>
              </p:cNvCxnSpPr>
              <p:nvPr/>
            </p:nvCxnSpPr>
            <p:spPr bwMode="auto">
              <a:xfrm flipH="1">
                <a:off x="4572480" y="4149200"/>
                <a:ext cx="107988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3" name="직선 연결선 62"/>
              <p:cNvCxnSpPr>
                <a:stCxn id="48" idx="1"/>
                <a:endCxn id="5" idx="1"/>
              </p:cNvCxnSpPr>
              <p:nvPr/>
            </p:nvCxnSpPr>
            <p:spPr bwMode="auto">
              <a:xfrm flipH="1" flipV="1">
                <a:off x="5205129" y="2621969"/>
                <a:ext cx="76355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6" name="직선 연결선 65"/>
              <p:cNvCxnSpPr>
                <a:stCxn id="5" idx="7"/>
                <a:endCxn id="48" idx="7"/>
              </p:cNvCxnSpPr>
              <p:nvPr/>
            </p:nvCxnSpPr>
            <p:spPr bwMode="auto">
              <a:xfrm flipH="1">
                <a:off x="7496035" y="2621969"/>
                <a:ext cx="76379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9" name="직선 연결선 68"/>
              <p:cNvCxnSpPr>
                <a:stCxn id="5" idx="5"/>
                <a:endCxn id="48" idx="5"/>
              </p:cNvCxnSpPr>
              <p:nvPr/>
            </p:nvCxnSpPr>
            <p:spPr bwMode="auto">
              <a:xfrm flipH="1" flipV="1">
                <a:off x="7496035" y="4912875"/>
                <a:ext cx="76379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2" name="직선 연결선 71"/>
              <p:cNvCxnSpPr>
                <a:stCxn id="5" idx="3"/>
                <a:endCxn id="48" idx="3"/>
              </p:cNvCxnSpPr>
              <p:nvPr/>
            </p:nvCxnSpPr>
            <p:spPr bwMode="auto">
              <a:xfrm flipV="1">
                <a:off x="5205129" y="4912875"/>
                <a:ext cx="76355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81" name="TextBox 80"/>
            <p:cNvSpPr txBox="1"/>
            <p:nvPr/>
          </p:nvSpPr>
          <p:spPr>
            <a:xfrm>
              <a:off x="7312156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0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316416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1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316416" y="479715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2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312156" y="584765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3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99988" y="580526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4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63884" y="483954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5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88024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6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799988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7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5004048" y="299695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B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724128" y="371703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D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572000" y="1700808"/>
            <a:ext cx="4320000" cy="4320000"/>
            <a:chOff x="5004528" y="1989320"/>
            <a:chExt cx="4320000" cy="4320000"/>
          </a:xfrm>
        </p:grpSpPr>
        <p:grpSp>
          <p:nvGrpSpPr>
            <p:cNvPr id="38" name="그룹 37"/>
            <p:cNvGrpSpPr/>
            <p:nvPr/>
          </p:nvGrpSpPr>
          <p:grpSpPr>
            <a:xfrm>
              <a:off x="5004528" y="1989320"/>
              <a:ext cx="4320000" cy="4320000"/>
              <a:chOff x="-1044624" y="2839447"/>
              <a:chExt cx="4320000" cy="4320000"/>
            </a:xfrm>
          </p:grpSpPr>
          <p:sp>
            <p:nvSpPr>
              <p:cNvPr id="42" name="막힌 원호 41"/>
              <p:cNvSpPr/>
              <p:nvPr/>
            </p:nvSpPr>
            <p:spPr bwMode="auto">
              <a:xfrm>
                <a:off x="-1044624" y="2839447"/>
                <a:ext cx="4320000" cy="4320000"/>
              </a:xfrm>
              <a:prstGeom prst="blockArc">
                <a:avLst>
                  <a:gd name="adj1" fmla="val 16175753"/>
                  <a:gd name="adj2" fmla="val 19202419"/>
                  <a:gd name="adj3" fmla="val 25091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막힌 원호 43"/>
              <p:cNvSpPr/>
              <p:nvPr/>
            </p:nvSpPr>
            <p:spPr bwMode="auto">
              <a:xfrm>
                <a:off x="-594624" y="3289447"/>
                <a:ext cx="3420000" cy="3420000"/>
              </a:xfrm>
              <a:prstGeom prst="blockArc">
                <a:avLst>
                  <a:gd name="adj1" fmla="val 16175913"/>
                  <a:gd name="adj2" fmla="val 19204379"/>
                  <a:gd name="adj3" fmla="val 18514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 rot="1680000">
              <a:off x="7559569" y="2232138"/>
              <a:ext cx="875240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index</a:t>
              </a:r>
            </a:p>
          </p:txBody>
        </p:sp>
        <p:sp>
          <p:nvSpPr>
            <p:cNvPr id="40" name="Rectangle 26"/>
            <p:cNvSpPr>
              <a:spLocks noChangeArrowheads="1"/>
            </p:cNvSpPr>
            <p:nvPr/>
          </p:nvSpPr>
          <p:spPr bwMode="auto">
            <a:xfrm rot="1680000">
              <a:off x="7424228" y="2703519"/>
              <a:ext cx="737381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item</a:t>
              </a: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5724128" y="4767538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E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004048" y="551723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A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11749" y="5517235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Z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46" name="타원 45"/>
          <p:cNvSpPr/>
          <p:nvPr/>
        </p:nvSpPr>
        <p:spPr bwMode="auto">
          <a:xfrm>
            <a:off x="1694287" y="2843800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1694287" y="3122468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타원 48"/>
          <p:cNvSpPr/>
          <p:nvPr/>
        </p:nvSpPr>
        <p:spPr bwMode="auto">
          <a:xfrm>
            <a:off x="4014719" y="2522112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타원 50"/>
          <p:cNvSpPr/>
          <p:nvPr/>
        </p:nvSpPr>
        <p:spPr bwMode="auto">
          <a:xfrm>
            <a:off x="4026802" y="6243316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Lab03 Reference (</a:t>
            </a:r>
            <a:r>
              <a:rPr lang="en-US" altLang="ko-KR" dirty="0"/>
              <a:t>12/14)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EnQueue</a:t>
            </a:r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323530" y="3618000"/>
            <a:ext cx="1871507" cy="675096"/>
            <a:chOff x="324700" y="2678076"/>
            <a:chExt cx="1871507" cy="675096"/>
          </a:xfrm>
        </p:grpSpPr>
        <p:sp>
          <p:nvSpPr>
            <p:cNvPr id="4" name="Rectangle 24"/>
            <p:cNvSpPr>
              <a:spLocks noChangeArrowheads="1"/>
            </p:cNvSpPr>
            <p:nvPr/>
          </p:nvSpPr>
          <p:spPr bwMode="auto">
            <a:xfrm>
              <a:off x="1515170" y="2688010"/>
              <a:ext cx="681037" cy="665162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dirty="0">
                  <a:solidFill>
                    <a:srgbClr val="000000"/>
                  </a:solidFill>
                </a:rPr>
                <a:t>‘K’</a:t>
              </a:r>
            </a:p>
          </p:txBody>
        </p:sp>
        <p:sp>
          <p:nvSpPr>
            <p:cNvPr id="6" name="Rectangle 26"/>
            <p:cNvSpPr>
              <a:spLocks noChangeArrowheads="1"/>
            </p:cNvSpPr>
            <p:nvPr/>
          </p:nvSpPr>
          <p:spPr bwMode="auto">
            <a:xfrm>
              <a:off x="324700" y="2678076"/>
              <a:ext cx="1150956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err="1">
                  <a:solidFill>
                    <a:srgbClr val="800000"/>
                  </a:solidFill>
                  <a:latin typeface="Courier New" pitchFamily="49" charset="0"/>
                </a:rPr>
                <a:t>newItem</a:t>
              </a:r>
              <a:endParaRPr lang="en-US" altLang="en-US" b="1" dirty="0">
                <a:solidFill>
                  <a:srgbClr val="800000"/>
                </a:solidFill>
                <a:latin typeface="Courier New" pitchFamily="49" charset="0"/>
              </a:endParaRPr>
            </a:p>
          </p:txBody>
        </p:sp>
      </p:grp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343177" y="2492898"/>
            <a:ext cx="1564531" cy="923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9" rIns="92075" bIns="46039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MAXSIZE: 8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Front: 7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Rear: </a:t>
            </a:r>
            <a:r>
              <a:rPr lang="en-US" altLang="en-US" b="1" dirty="0">
                <a:solidFill>
                  <a:srgbClr val="FF0000"/>
                </a:solidFill>
                <a:latin typeface="Courier New" pitchFamily="49" charset="0"/>
              </a:rPr>
              <a:t>5</a:t>
            </a:r>
          </a:p>
        </p:txBody>
      </p:sp>
      <p:grpSp>
        <p:nvGrpSpPr>
          <p:cNvPr id="90" name="그룹 89"/>
          <p:cNvGrpSpPr/>
          <p:nvPr/>
        </p:nvGrpSpPr>
        <p:grpSpPr>
          <a:xfrm>
            <a:off x="2484248" y="2349360"/>
            <a:ext cx="4320000" cy="4320000"/>
            <a:chOff x="4572000" y="2133336"/>
            <a:chExt cx="4320000" cy="4320000"/>
          </a:xfrm>
        </p:grpSpPr>
        <p:grpSp>
          <p:nvGrpSpPr>
            <p:cNvPr id="76" name="그룹 75"/>
            <p:cNvGrpSpPr/>
            <p:nvPr/>
          </p:nvGrpSpPr>
          <p:grpSpPr>
            <a:xfrm>
              <a:off x="4572000" y="2133336"/>
              <a:ext cx="4320000" cy="4320000"/>
              <a:chOff x="4572480" y="1989320"/>
              <a:chExt cx="4320000" cy="4320000"/>
            </a:xfrm>
          </p:grpSpPr>
          <p:sp>
            <p:nvSpPr>
              <p:cNvPr id="5" name="타원 4"/>
              <p:cNvSpPr/>
              <p:nvPr/>
            </p:nvSpPr>
            <p:spPr bwMode="auto">
              <a:xfrm>
                <a:off x="4572480" y="1989320"/>
                <a:ext cx="4320000" cy="4320000"/>
              </a:xfrm>
              <a:prstGeom prst="ellips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 bwMode="auto">
              <a:xfrm>
                <a:off x="5652360" y="3069200"/>
                <a:ext cx="2160000" cy="2160000"/>
              </a:xfrm>
              <a:prstGeom prst="ellipse">
                <a:avLst/>
              </a:prstGeom>
              <a:solidFill>
                <a:srgbClr val="FFFFFF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 bwMode="auto">
              <a:xfrm>
                <a:off x="5004048" y="2420888"/>
                <a:ext cx="3420000" cy="3420000"/>
              </a:xfrm>
              <a:prstGeom prst="ellipse">
                <a:avLst/>
              </a:prstGeom>
              <a:noFill/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53" name="직선 연결선 52"/>
              <p:cNvCxnSpPr>
                <a:stCxn id="5" idx="0"/>
                <a:endCxn id="48" idx="0"/>
              </p:cNvCxnSpPr>
              <p:nvPr/>
            </p:nvCxnSpPr>
            <p:spPr bwMode="auto">
              <a:xfrm flipH="1">
                <a:off x="6732360" y="1989320"/>
                <a:ext cx="120" cy="107988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4" name="직선 연결선 53"/>
              <p:cNvCxnSpPr>
                <a:endCxn id="5" idx="4"/>
              </p:cNvCxnSpPr>
              <p:nvPr/>
            </p:nvCxnSpPr>
            <p:spPr bwMode="auto">
              <a:xfrm>
                <a:off x="6732240" y="5246290"/>
                <a:ext cx="240" cy="106303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7" name="직선 연결선 56"/>
              <p:cNvCxnSpPr>
                <a:stCxn id="48" idx="6"/>
                <a:endCxn id="5" idx="6"/>
              </p:cNvCxnSpPr>
              <p:nvPr/>
            </p:nvCxnSpPr>
            <p:spPr bwMode="auto">
              <a:xfrm>
                <a:off x="7812360" y="4149200"/>
                <a:ext cx="108012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0" name="직선 연결선 59"/>
              <p:cNvCxnSpPr>
                <a:stCxn id="48" idx="2"/>
                <a:endCxn id="5" idx="2"/>
              </p:cNvCxnSpPr>
              <p:nvPr/>
            </p:nvCxnSpPr>
            <p:spPr bwMode="auto">
              <a:xfrm flipH="1">
                <a:off x="4572480" y="4149200"/>
                <a:ext cx="107988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3" name="직선 연결선 62"/>
              <p:cNvCxnSpPr>
                <a:stCxn id="48" idx="1"/>
                <a:endCxn id="5" idx="1"/>
              </p:cNvCxnSpPr>
              <p:nvPr/>
            </p:nvCxnSpPr>
            <p:spPr bwMode="auto">
              <a:xfrm flipH="1" flipV="1">
                <a:off x="5205129" y="2621969"/>
                <a:ext cx="76355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6" name="직선 연결선 65"/>
              <p:cNvCxnSpPr>
                <a:stCxn id="5" idx="7"/>
                <a:endCxn id="48" idx="7"/>
              </p:cNvCxnSpPr>
              <p:nvPr/>
            </p:nvCxnSpPr>
            <p:spPr bwMode="auto">
              <a:xfrm flipH="1">
                <a:off x="7496035" y="2621969"/>
                <a:ext cx="76379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9" name="직선 연결선 68"/>
              <p:cNvCxnSpPr>
                <a:stCxn id="5" idx="5"/>
                <a:endCxn id="48" idx="5"/>
              </p:cNvCxnSpPr>
              <p:nvPr/>
            </p:nvCxnSpPr>
            <p:spPr bwMode="auto">
              <a:xfrm flipH="1" flipV="1">
                <a:off x="7496035" y="4912875"/>
                <a:ext cx="76379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2" name="직선 연결선 71"/>
              <p:cNvCxnSpPr>
                <a:stCxn id="5" idx="3"/>
                <a:endCxn id="48" idx="3"/>
              </p:cNvCxnSpPr>
              <p:nvPr/>
            </p:nvCxnSpPr>
            <p:spPr bwMode="auto">
              <a:xfrm flipV="1">
                <a:off x="5205129" y="4912875"/>
                <a:ext cx="76355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81" name="TextBox 80"/>
            <p:cNvSpPr txBox="1"/>
            <p:nvPr/>
          </p:nvSpPr>
          <p:spPr>
            <a:xfrm>
              <a:off x="7312156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0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316416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1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316416" y="479715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2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312156" y="584765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3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99988" y="580526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4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63884" y="483954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5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88024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6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799988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7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5004048" y="299695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B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724128" y="371703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D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572000" y="1700808"/>
            <a:ext cx="4320000" cy="4320000"/>
            <a:chOff x="5004528" y="1989320"/>
            <a:chExt cx="4320000" cy="4320000"/>
          </a:xfrm>
        </p:grpSpPr>
        <p:grpSp>
          <p:nvGrpSpPr>
            <p:cNvPr id="38" name="그룹 37"/>
            <p:cNvGrpSpPr/>
            <p:nvPr/>
          </p:nvGrpSpPr>
          <p:grpSpPr>
            <a:xfrm>
              <a:off x="5004528" y="1989320"/>
              <a:ext cx="4320000" cy="4320000"/>
              <a:chOff x="-1044624" y="2839447"/>
              <a:chExt cx="4320000" cy="4320000"/>
            </a:xfrm>
          </p:grpSpPr>
          <p:sp>
            <p:nvSpPr>
              <p:cNvPr id="42" name="막힌 원호 41"/>
              <p:cNvSpPr/>
              <p:nvPr/>
            </p:nvSpPr>
            <p:spPr bwMode="auto">
              <a:xfrm>
                <a:off x="-1044624" y="2839447"/>
                <a:ext cx="4320000" cy="4320000"/>
              </a:xfrm>
              <a:prstGeom prst="blockArc">
                <a:avLst>
                  <a:gd name="adj1" fmla="val 16175753"/>
                  <a:gd name="adj2" fmla="val 19202419"/>
                  <a:gd name="adj3" fmla="val 25091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막힌 원호 43"/>
              <p:cNvSpPr/>
              <p:nvPr/>
            </p:nvSpPr>
            <p:spPr bwMode="auto">
              <a:xfrm>
                <a:off x="-594624" y="3289447"/>
                <a:ext cx="3420000" cy="3420000"/>
              </a:xfrm>
              <a:prstGeom prst="blockArc">
                <a:avLst>
                  <a:gd name="adj1" fmla="val 16175913"/>
                  <a:gd name="adj2" fmla="val 19204379"/>
                  <a:gd name="adj3" fmla="val 18514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 rot="1680000">
              <a:off x="7559569" y="2232138"/>
              <a:ext cx="875240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index</a:t>
              </a:r>
            </a:p>
          </p:txBody>
        </p:sp>
        <p:sp>
          <p:nvSpPr>
            <p:cNvPr id="40" name="Rectangle 26"/>
            <p:cNvSpPr>
              <a:spLocks noChangeArrowheads="1"/>
            </p:cNvSpPr>
            <p:nvPr/>
          </p:nvSpPr>
          <p:spPr bwMode="auto">
            <a:xfrm rot="1680000">
              <a:off x="7424228" y="2703519"/>
              <a:ext cx="737381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item</a:t>
              </a: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5724128" y="4767538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E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004048" y="551723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A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11749" y="5517235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Z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56404" y="4839546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FF0000"/>
                </a:solidFill>
              </a:rPr>
              <a:t>K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46" name="타원 45"/>
          <p:cNvSpPr/>
          <p:nvPr/>
        </p:nvSpPr>
        <p:spPr bwMode="auto">
          <a:xfrm>
            <a:off x="1694287" y="2843800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1694287" y="3122468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타원 48"/>
          <p:cNvSpPr/>
          <p:nvPr/>
        </p:nvSpPr>
        <p:spPr bwMode="auto">
          <a:xfrm>
            <a:off x="4014719" y="2522112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타원 50"/>
          <p:cNvSpPr/>
          <p:nvPr/>
        </p:nvSpPr>
        <p:spPr bwMode="auto">
          <a:xfrm>
            <a:off x="2945699" y="5450190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67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Lab03 Reference (</a:t>
            </a:r>
            <a:r>
              <a:rPr lang="en-US" altLang="ko-KR" dirty="0" smtClean="0"/>
              <a:t>13/14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EnQueue</a:t>
            </a:r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323530" y="3618000"/>
            <a:ext cx="1871507" cy="675096"/>
            <a:chOff x="324700" y="2678076"/>
            <a:chExt cx="1871507" cy="675096"/>
          </a:xfrm>
        </p:grpSpPr>
        <p:sp>
          <p:nvSpPr>
            <p:cNvPr id="4" name="Rectangle 24"/>
            <p:cNvSpPr>
              <a:spLocks noChangeArrowheads="1"/>
            </p:cNvSpPr>
            <p:nvPr/>
          </p:nvSpPr>
          <p:spPr bwMode="auto">
            <a:xfrm>
              <a:off x="1515170" y="2688010"/>
              <a:ext cx="681037" cy="665162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dirty="0">
                  <a:solidFill>
                    <a:srgbClr val="FF0000"/>
                  </a:solidFill>
                </a:rPr>
                <a:t>‘M’</a:t>
              </a:r>
            </a:p>
          </p:txBody>
        </p:sp>
        <p:sp>
          <p:nvSpPr>
            <p:cNvPr id="6" name="Rectangle 26"/>
            <p:cNvSpPr>
              <a:spLocks noChangeArrowheads="1"/>
            </p:cNvSpPr>
            <p:nvPr/>
          </p:nvSpPr>
          <p:spPr bwMode="auto">
            <a:xfrm>
              <a:off x="324700" y="2678076"/>
              <a:ext cx="1150956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err="1">
                  <a:solidFill>
                    <a:srgbClr val="800000"/>
                  </a:solidFill>
                  <a:latin typeface="Courier New" pitchFamily="49" charset="0"/>
                </a:rPr>
                <a:t>newItem</a:t>
              </a:r>
              <a:endParaRPr lang="en-US" altLang="en-US" b="1" dirty="0">
                <a:solidFill>
                  <a:srgbClr val="800000"/>
                </a:solidFill>
                <a:latin typeface="Courier New" pitchFamily="49" charset="0"/>
              </a:endParaRPr>
            </a:p>
          </p:txBody>
        </p:sp>
      </p:grp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343177" y="2492898"/>
            <a:ext cx="1564531" cy="923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9" rIns="92075" bIns="46039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MAXSIZE: 8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Front: 7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Rear: 5</a:t>
            </a:r>
          </a:p>
        </p:txBody>
      </p:sp>
      <p:grpSp>
        <p:nvGrpSpPr>
          <p:cNvPr id="90" name="그룹 89"/>
          <p:cNvGrpSpPr/>
          <p:nvPr/>
        </p:nvGrpSpPr>
        <p:grpSpPr>
          <a:xfrm>
            <a:off x="2484248" y="2349360"/>
            <a:ext cx="4320000" cy="4320000"/>
            <a:chOff x="4572000" y="2133336"/>
            <a:chExt cx="4320000" cy="4320000"/>
          </a:xfrm>
        </p:grpSpPr>
        <p:grpSp>
          <p:nvGrpSpPr>
            <p:cNvPr id="76" name="그룹 75"/>
            <p:cNvGrpSpPr/>
            <p:nvPr/>
          </p:nvGrpSpPr>
          <p:grpSpPr>
            <a:xfrm>
              <a:off x="4572000" y="2133336"/>
              <a:ext cx="4320000" cy="4320000"/>
              <a:chOff x="4572480" y="1989320"/>
              <a:chExt cx="4320000" cy="4320000"/>
            </a:xfrm>
          </p:grpSpPr>
          <p:sp>
            <p:nvSpPr>
              <p:cNvPr id="5" name="타원 4"/>
              <p:cNvSpPr/>
              <p:nvPr/>
            </p:nvSpPr>
            <p:spPr bwMode="auto">
              <a:xfrm>
                <a:off x="4572480" y="1989320"/>
                <a:ext cx="4320000" cy="4320000"/>
              </a:xfrm>
              <a:prstGeom prst="ellips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 bwMode="auto">
              <a:xfrm>
                <a:off x="5652360" y="3069200"/>
                <a:ext cx="2160000" cy="2160000"/>
              </a:xfrm>
              <a:prstGeom prst="ellipse">
                <a:avLst/>
              </a:prstGeom>
              <a:solidFill>
                <a:srgbClr val="FFFFFF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 bwMode="auto">
              <a:xfrm>
                <a:off x="5004048" y="2420888"/>
                <a:ext cx="3420000" cy="3420000"/>
              </a:xfrm>
              <a:prstGeom prst="ellipse">
                <a:avLst/>
              </a:prstGeom>
              <a:noFill/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53" name="직선 연결선 52"/>
              <p:cNvCxnSpPr>
                <a:stCxn id="5" idx="0"/>
                <a:endCxn id="48" idx="0"/>
              </p:cNvCxnSpPr>
              <p:nvPr/>
            </p:nvCxnSpPr>
            <p:spPr bwMode="auto">
              <a:xfrm flipH="1">
                <a:off x="6732360" y="1989320"/>
                <a:ext cx="120" cy="107988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4" name="직선 연결선 53"/>
              <p:cNvCxnSpPr>
                <a:endCxn id="5" idx="4"/>
              </p:cNvCxnSpPr>
              <p:nvPr/>
            </p:nvCxnSpPr>
            <p:spPr bwMode="auto">
              <a:xfrm>
                <a:off x="6732240" y="5246290"/>
                <a:ext cx="240" cy="106303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7" name="직선 연결선 56"/>
              <p:cNvCxnSpPr>
                <a:stCxn id="48" idx="6"/>
                <a:endCxn id="5" idx="6"/>
              </p:cNvCxnSpPr>
              <p:nvPr/>
            </p:nvCxnSpPr>
            <p:spPr bwMode="auto">
              <a:xfrm>
                <a:off x="7812360" y="4149200"/>
                <a:ext cx="108012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0" name="직선 연결선 59"/>
              <p:cNvCxnSpPr>
                <a:stCxn id="48" idx="2"/>
                <a:endCxn id="5" idx="2"/>
              </p:cNvCxnSpPr>
              <p:nvPr/>
            </p:nvCxnSpPr>
            <p:spPr bwMode="auto">
              <a:xfrm flipH="1">
                <a:off x="4572480" y="4149200"/>
                <a:ext cx="107988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3" name="직선 연결선 62"/>
              <p:cNvCxnSpPr>
                <a:stCxn id="48" idx="1"/>
                <a:endCxn id="5" idx="1"/>
              </p:cNvCxnSpPr>
              <p:nvPr/>
            </p:nvCxnSpPr>
            <p:spPr bwMode="auto">
              <a:xfrm flipH="1" flipV="1">
                <a:off x="5205129" y="2621969"/>
                <a:ext cx="76355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6" name="직선 연결선 65"/>
              <p:cNvCxnSpPr>
                <a:stCxn id="5" idx="7"/>
                <a:endCxn id="48" idx="7"/>
              </p:cNvCxnSpPr>
              <p:nvPr/>
            </p:nvCxnSpPr>
            <p:spPr bwMode="auto">
              <a:xfrm flipH="1">
                <a:off x="7496035" y="2621969"/>
                <a:ext cx="76379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9" name="직선 연결선 68"/>
              <p:cNvCxnSpPr>
                <a:stCxn id="5" idx="5"/>
                <a:endCxn id="48" idx="5"/>
              </p:cNvCxnSpPr>
              <p:nvPr/>
            </p:nvCxnSpPr>
            <p:spPr bwMode="auto">
              <a:xfrm flipH="1" flipV="1">
                <a:off x="7496035" y="4912875"/>
                <a:ext cx="76379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2" name="직선 연결선 71"/>
              <p:cNvCxnSpPr>
                <a:stCxn id="5" idx="3"/>
                <a:endCxn id="48" idx="3"/>
              </p:cNvCxnSpPr>
              <p:nvPr/>
            </p:nvCxnSpPr>
            <p:spPr bwMode="auto">
              <a:xfrm flipV="1">
                <a:off x="5205129" y="4912875"/>
                <a:ext cx="76355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81" name="TextBox 80"/>
            <p:cNvSpPr txBox="1"/>
            <p:nvPr/>
          </p:nvSpPr>
          <p:spPr>
            <a:xfrm>
              <a:off x="7312156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0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316416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1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316416" y="479715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2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312156" y="584765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3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99988" y="580526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4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63884" y="483954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5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88024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6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799988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7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5004048" y="299695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B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724128" y="371703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D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572000" y="1700808"/>
            <a:ext cx="4320000" cy="4320000"/>
            <a:chOff x="5004528" y="1989320"/>
            <a:chExt cx="4320000" cy="4320000"/>
          </a:xfrm>
        </p:grpSpPr>
        <p:grpSp>
          <p:nvGrpSpPr>
            <p:cNvPr id="38" name="그룹 37"/>
            <p:cNvGrpSpPr/>
            <p:nvPr/>
          </p:nvGrpSpPr>
          <p:grpSpPr>
            <a:xfrm>
              <a:off x="5004528" y="1989320"/>
              <a:ext cx="4320000" cy="4320000"/>
              <a:chOff x="-1044624" y="2839447"/>
              <a:chExt cx="4320000" cy="4320000"/>
            </a:xfrm>
          </p:grpSpPr>
          <p:sp>
            <p:nvSpPr>
              <p:cNvPr id="42" name="막힌 원호 41"/>
              <p:cNvSpPr/>
              <p:nvPr/>
            </p:nvSpPr>
            <p:spPr bwMode="auto">
              <a:xfrm>
                <a:off x="-1044624" y="2839447"/>
                <a:ext cx="4320000" cy="4320000"/>
              </a:xfrm>
              <a:prstGeom prst="blockArc">
                <a:avLst>
                  <a:gd name="adj1" fmla="val 16175753"/>
                  <a:gd name="adj2" fmla="val 19202419"/>
                  <a:gd name="adj3" fmla="val 25091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막힌 원호 43"/>
              <p:cNvSpPr/>
              <p:nvPr/>
            </p:nvSpPr>
            <p:spPr bwMode="auto">
              <a:xfrm>
                <a:off x="-594624" y="3289447"/>
                <a:ext cx="3420000" cy="3420000"/>
              </a:xfrm>
              <a:prstGeom prst="blockArc">
                <a:avLst>
                  <a:gd name="adj1" fmla="val 16175913"/>
                  <a:gd name="adj2" fmla="val 19204379"/>
                  <a:gd name="adj3" fmla="val 18514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 rot="1680000">
              <a:off x="7559569" y="2232138"/>
              <a:ext cx="875240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index</a:t>
              </a:r>
            </a:p>
          </p:txBody>
        </p:sp>
        <p:sp>
          <p:nvSpPr>
            <p:cNvPr id="40" name="Rectangle 26"/>
            <p:cNvSpPr>
              <a:spLocks noChangeArrowheads="1"/>
            </p:cNvSpPr>
            <p:nvPr/>
          </p:nvSpPr>
          <p:spPr bwMode="auto">
            <a:xfrm rot="1680000">
              <a:off x="7424228" y="2703519"/>
              <a:ext cx="737381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item</a:t>
              </a: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5724128" y="4767538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E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004048" y="551723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A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11749" y="5517235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Z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56404" y="4839546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K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46" name="타원 45"/>
          <p:cNvSpPr/>
          <p:nvPr/>
        </p:nvSpPr>
        <p:spPr bwMode="auto">
          <a:xfrm>
            <a:off x="1694287" y="2843800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1694287" y="3122468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타원 48"/>
          <p:cNvSpPr/>
          <p:nvPr/>
        </p:nvSpPr>
        <p:spPr bwMode="auto">
          <a:xfrm>
            <a:off x="4014719" y="2522112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타원 50"/>
          <p:cNvSpPr/>
          <p:nvPr/>
        </p:nvSpPr>
        <p:spPr bwMode="auto">
          <a:xfrm>
            <a:off x="2945699" y="5450190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07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Lab03 Reference (</a:t>
            </a:r>
            <a:r>
              <a:rPr lang="en-US" altLang="ko-KR" dirty="0"/>
              <a:t>14/14)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EnQueue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Full Queue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323530" y="3618000"/>
            <a:ext cx="1871507" cy="675096"/>
            <a:chOff x="324700" y="2678076"/>
            <a:chExt cx="1871507" cy="675096"/>
          </a:xfrm>
        </p:grpSpPr>
        <p:sp>
          <p:nvSpPr>
            <p:cNvPr id="4" name="Rectangle 24"/>
            <p:cNvSpPr>
              <a:spLocks noChangeArrowheads="1"/>
            </p:cNvSpPr>
            <p:nvPr/>
          </p:nvSpPr>
          <p:spPr bwMode="auto">
            <a:xfrm>
              <a:off x="1515170" y="2688010"/>
              <a:ext cx="681037" cy="665162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dirty="0">
                  <a:solidFill>
                    <a:srgbClr val="000000"/>
                  </a:solidFill>
                </a:rPr>
                <a:t>‘M’</a:t>
              </a:r>
            </a:p>
          </p:txBody>
        </p:sp>
        <p:sp>
          <p:nvSpPr>
            <p:cNvPr id="6" name="Rectangle 26"/>
            <p:cNvSpPr>
              <a:spLocks noChangeArrowheads="1"/>
            </p:cNvSpPr>
            <p:nvPr/>
          </p:nvSpPr>
          <p:spPr bwMode="auto">
            <a:xfrm>
              <a:off x="324700" y="2678076"/>
              <a:ext cx="1150956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err="1">
                  <a:solidFill>
                    <a:srgbClr val="800000"/>
                  </a:solidFill>
                  <a:latin typeface="Courier New" pitchFamily="49" charset="0"/>
                </a:rPr>
                <a:t>newItem</a:t>
              </a:r>
              <a:endParaRPr lang="en-US" altLang="en-US" b="1" dirty="0">
                <a:solidFill>
                  <a:srgbClr val="800000"/>
                </a:solidFill>
                <a:latin typeface="Courier New" pitchFamily="49" charset="0"/>
              </a:endParaRPr>
            </a:p>
          </p:txBody>
        </p:sp>
      </p:grp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343177" y="2492898"/>
            <a:ext cx="1564531" cy="923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9" rIns="92075" bIns="46039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MAXSIZE: 8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Front: 7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Rear: </a:t>
            </a:r>
            <a:r>
              <a:rPr lang="en-US" altLang="en-US" b="1" dirty="0">
                <a:solidFill>
                  <a:srgbClr val="FF0000"/>
                </a:solidFill>
                <a:latin typeface="Courier New" pitchFamily="49" charset="0"/>
              </a:rPr>
              <a:t>6</a:t>
            </a:r>
            <a:endParaRPr lang="en-US" altLang="en-US" b="1" dirty="0">
              <a:solidFill>
                <a:srgbClr val="800000"/>
              </a:solidFill>
              <a:latin typeface="Courier New" pitchFamily="49" charset="0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2484248" y="2349360"/>
            <a:ext cx="4320000" cy="4320000"/>
            <a:chOff x="4572000" y="2133336"/>
            <a:chExt cx="4320000" cy="4320000"/>
          </a:xfrm>
        </p:grpSpPr>
        <p:grpSp>
          <p:nvGrpSpPr>
            <p:cNvPr id="76" name="그룹 75"/>
            <p:cNvGrpSpPr/>
            <p:nvPr/>
          </p:nvGrpSpPr>
          <p:grpSpPr>
            <a:xfrm>
              <a:off x="4572000" y="2133336"/>
              <a:ext cx="4320000" cy="4320000"/>
              <a:chOff x="4572480" y="1989320"/>
              <a:chExt cx="4320000" cy="4320000"/>
            </a:xfrm>
          </p:grpSpPr>
          <p:sp>
            <p:nvSpPr>
              <p:cNvPr id="5" name="타원 4"/>
              <p:cNvSpPr/>
              <p:nvPr/>
            </p:nvSpPr>
            <p:spPr bwMode="auto">
              <a:xfrm>
                <a:off x="4572480" y="1989320"/>
                <a:ext cx="4320000" cy="4320000"/>
              </a:xfrm>
              <a:prstGeom prst="ellips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 bwMode="auto">
              <a:xfrm>
                <a:off x="5652360" y="3069200"/>
                <a:ext cx="2160000" cy="2160000"/>
              </a:xfrm>
              <a:prstGeom prst="ellipse">
                <a:avLst/>
              </a:prstGeom>
              <a:solidFill>
                <a:srgbClr val="FFFFFF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 bwMode="auto">
              <a:xfrm>
                <a:off x="5004048" y="2420888"/>
                <a:ext cx="3420000" cy="3420000"/>
              </a:xfrm>
              <a:prstGeom prst="ellipse">
                <a:avLst/>
              </a:prstGeom>
              <a:noFill/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53" name="직선 연결선 52"/>
              <p:cNvCxnSpPr>
                <a:stCxn id="5" idx="0"/>
                <a:endCxn id="48" idx="0"/>
              </p:cNvCxnSpPr>
              <p:nvPr/>
            </p:nvCxnSpPr>
            <p:spPr bwMode="auto">
              <a:xfrm flipH="1">
                <a:off x="6732360" y="1989320"/>
                <a:ext cx="120" cy="107988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4" name="직선 연결선 53"/>
              <p:cNvCxnSpPr>
                <a:endCxn id="5" idx="4"/>
              </p:cNvCxnSpPr>
              <p:nvPr/>
            </p:nvCxnSpPr>
            <p:spPr bwMode="auto">
              <a:xfrm>
                <a:off x="6732240" y="5246290"/>
                <a:ext cx="240" cy="106303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7" name="직선 연결선 56"/>
              <p:cNvCxnSpPr>
                <a:stCxn id="48" idx="6"/>
                <a:endCxn id="5" idx="6"/>
              </p:cNvCxnSpPr>
              <p:nvPr/>
            </p:nvCxnSpPr>
            <p:spPr bwMode="auto">
              <a:xfrm>
                <a:off x="7812360" y="4149200"/>
                <a:ext cx="108012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0" name="직선 연결선 59"/>
              <p:cNvCxnSpPr>
                <a:stCxn id="48" idx="2"/>
                <a:endCxn id="5" idx="2"/>
              </p:cNvCxnSpPr>
              <p:nvPr/>
            </p:nvCxnSpPr>
            <p:spPr bwMode="auto">
              <a:xfrm flipH="1">
                <a:off x="4572480" y="4149200"/>
                <a:ext cx="107988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3" name="직선 연결선 62"/>
              <p:cNvCxnSpPr>
                <a:stCxn id="48" idx="1"/>
                <a:endCxn id="5" idx="1"/>
              </p:cNvCxnSpPr>
              <p:nvPr/>
            </p:nvCxnSpPr>
            <p:spPr bwMode="auto">
              <a:xfrm flipH="1" flipV="1">
                <a:off x="5205129" y="2621969"/>
                <a:ext cx="76355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6" name="직선 연결선 65"/>
              <p:cNvCxnSpPr>
                <a:stCxn id="5" idx="7"/>
                <a:endCxn id="48" idx="7"/>
              </p:cNvCxnSpPr>
              <p:nvPr/>
            </p:nvCxnSpPr>
            <p:spPr bwMode="auto">
              <a:xfrm flipH="1">
                <a:off x="7496035" y="2621969"/>
                <a:ext cx="76379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9" name="직선 연결선 68"/>
              <p:cNvCxnSpPr>
                <a:stCxn id="5" idx="5"/>
                <a:endCxn id="48" idx="5"/>
              </p:cNvCxnSpPr>
              <p:nvPr/>
            </p:nvCxnSpPr>
            <p:spPr bwMode="auto">
              <a:xfrm flipH="1" flipV="1">
                <a:off x="7496035" y="4912875"/>
                <a:ext cx="76379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2" name="직선 연결선 71"/>
              <p:cNvCxnSpPr>
                <a:stCxn id="5" idx="3"/>
                <a:endCxn id="48" idx="3"/>
              </p:cNvCxnSpPr>
              <p:nvPr/>
            </p:nvCxnSpPr>
            <p:spPr bwMode="auto">
              <a:xfrm flipV="1">
                <a:off x="5205129" y="4912875"/>
                <a:ext cx="76355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81" name="TextBox 80"/>
            <p:cNvSpPr txBox="1"/>
            <p:nvPr/>
          </p:nvSpPr>
          <p:spPr>
            <a:xfrm>
              <a:off x="7312156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0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316416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1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316416" y="479715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2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312156" y="584765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3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99988" y="580526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4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63884" y="483954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5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88024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6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799988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7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5004048" y="299695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B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724128" y="371703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D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572000" y="1700808"/>
            <a:ext cx="4320000" cy="4320000"/>
            <a:chOff x="5004528" y="1989320"/>
            <a:chExt cx="4320000" cy="4320000"/>
          </a:xfrm>
        </p:grpSpPr>
        <p:grpSp>
          <p:nvGrpSpPr>
            <p:cNvPr id="38" name="그룹 37"/>
            <p:cNvGrpSpPr/>
            <p:nvPr/>
          </p:nvGrpSpPr>
          <p:grpSpPr>
            <a:xfrm>
              <a:off x="5004528" y="1989320"/>
              <a:ext cx="4320000" cy="4320000"/>
              <a:chOff x="-1044624" y="2839447"/>
              <a:chExt cx="4320000" cy="4320000"/>
            </a:xfrm>
          </p:grpSpPr>
          <p:sp>
            <p:nvSpPr>
              <p:cNvPr id="42" name="막힌 원호 41"/>
              <p:cNvSpPr/>
              <p:nvPr/>
            </p:nvSpPr>
            <p:spPr bwMode="auto">
              <a:xfrm>
                <a:off x="-1044624" y="2839447"/>
                <a:ext cx="4320000" cy="4320000"/>
              </a:xfrm>
              <a:prstGeom prst="blockArc">
                <a:avLst>
                  <a:gd name="adj1" fmla="val 16175753"/>
                  <a:gd name="adj2" fmla="val 19202419"/>
                  <a:gd name="adj3" fmla="val 25091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막힌 원호 43"/>
              <p:cNvSpPr/>
              <p:nvPr/>
            </p:nvSpPr>
            <p:spPr bwMode="auto">
              <a:xfrm>
                <a:off x="-594624" y="3289447"/>
                <a:ext cx="3420000" cy="3420000"/>
              </a:xfrm>
              <a:prstGeom prst="blockArc">
                <a:avLst>
                  <a:gd name="adj1" fmla="val 16175913"/>
                  <a:gd name="adj2" fmla="val 19204379"/>
                  <a:gd name="adj3" fmla="val 18514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 rot="1680000">
              <a:off x="7559569" y="2232138"/>
              <a:ext cx="875240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index</a:t>
              </a:r>
            </a:p>
          </p:txBody>
        </p:sp>
        <p:sp>
          <p:nvSpPr>
            <p:cNvPr id="40" name="Rectangle 26"/>
            <p:cNvSpPr>
              <a:spLocks noChangeArrowheads="1"/>
            </p:cNvSpPr>
            <p:nvPr/>
          </p:nvSpPr>
          <p:spPr bwMode="auto">
            <a:xfrm rot="1680000">
              <a:off x="7424228" y="2703519"/>
              <a:ext cx="737381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item</a:t>
              </a: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5724128" y="4767538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E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004048" y="551723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A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11749" y="5517235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Z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56404" y="4839546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K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31840" y="3717035"/>
            <a:ext cx="441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FF0000"/>
                </a:solidFill>
              </a:rPr>
              <a:t>M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46" name="타원 45"/>
          <p:cNvSpPr/>
          <p:nvPr/>
        </p:nvSpPr>
        <p:spPr bwMode="auto">
          <a:xfrm>
            <a:off x="1694287" y="2843800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1694287" y="3122468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타원 48"/>
          <p:cNvSpPr/>
          <p:nvPr/>
        </p:nvSpPr>
        <p:spPr bwMode="auto">
          <a:xfrm>
            <a:off x="4014719" y="2522112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타원 50"/>
          <p:cNvSpPr/>
          <p:nvPr/>
        </p:nvSpPr>
        <p:spPr bwMode="auto">
          <a:xfrm>
            <a:off x="2652716" y="3889739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39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Lab03 Reference (</a:t>
            </a:r>
            <a:r>
              <a:rPr lang="en-US" altLang="ko-KR" dirty="0" smtClean="0"/>
              <a:t>1/4)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DeQueue</a:t>
            </a:r>
            <a:r>
              <a:rPr lang="en-US" altLang="ko-KR" dirty="0" smtClean="0"/>
              <a:t>: Full Queue</a:t>
            </a:r>
            <a:endParaRPr lang="ko-KR" altLang="en-US" dirty="0"/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343177" y="2492898"/>
            <a:ext cx="1564531" cy="923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9" rIns="92075" bIns="46039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MAXSIZE: 8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Front: 7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Rear: 6</a:t>
            </a:r>
            <a:endParaRPr lang="en-US" altLang="en-US" b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2484248" y="2349360"/>
            <a:ext cx="4320000" cy="4320000"/>
            <a:chOff x="4572000" y="2133336"/>
            <a:chExt cx="4320000" cy="4320000"/>
          </a:xfrm>
        </p:grpSpPr>
        <p:grpSp>
          <p:nvGrpSpPr>
            <p:cNvPr id="76" name="그룹 75"/>
            <p:cNvGrpSpPr/>
            <p:nvPr/>
          </p:nvGrpSpPr>
          <p:grpSpPr>
            <a:xfrm>
              <a:off x="4572000" y="2133336"/>
              <a:ext cx="4320000" cy="4320000"/>
              <a:chOff x="4572480" y="1989320"/>
              <a:chExt cx="4320000" cy="4320000"/>
            </a:xfrm>
          </p:grpSpPr>
          <p:sp>
            <p:nvSpPr>
              <p:cNvPr id="5" name="타원 4"/>
              <p:cNvSpPr/>
              <p:nvPr/>
            </p:nvSpPr>
            <p:spPr bwMode="auto">
              <a:xfrm>
                <a:off x="4572480" y="1989320"/>
                <a:ext cx="4320000" cy="4320000"/>
              </a:xfrm>
              <a:prstGeom prst="ellips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 bwMode="auto">
              <a:xfrm>
                <a:off x="5652360" y="3069200"/>
                <a:ext cx="2160000" cy="2160000"/>
              </a:xfrm>
              <a:prstGeom prst="ellipse">
                <a:avLst/>
              </a:prstGeom>
              <a:solidFill>
                <a:srgbClr val="FFFFFF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 bwMode="auto">
              <a:xfrm>
                <a:off x="5004048" y="2420888"/>
                <a:ext cx="3420000" cy="3420000"/>
              </a:xfrm>
              <a:prstGeom prst="ellipse">
                <a:avLst/>
              </a:prstGeom>
              <a:noFill/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53" name="직선 연결선 52"/>
              <p:cNvCxnSpPr>
                <a:stCxn id="5" idx="0"/>
                <a:endCxn id="48" idx="0"/>
              </p:cNvCxnSpPr>
              <p:nvPr/>
            </p:nvCxnSpPr>
            <p:spPr bwMode="auto">
              <a:xfrm flipH="1">
                <a:off x="6732360" y="1989320"/>
                <a:ext cx="120" cy="107988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4" name="직선 연결선 53"/>
              <p:cNvCxnSpPr>
                <a:endCxn id="5" idx="4"/>
              </p:cNvCxnSpPr>
              <p:nvPr/>
            </p:nvCxnSpPr>
            <p:spPr bwMode="auto">
              <a:xfrm>
                <a:off x="6732240" y="5246290"/>
                <a:ext cx="240" cy="106303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7" name="직선 연결선 56"/>
              <p:cNvCxnSpPr>
                <a:stCxn id="48" idx="6"/>
                <a:endCxn id="5" idx="6"/>
              </p:cNvCxnSpPr>
              <p:nvPr/>
            </p:nvCxnSpPr>
            <p:spPr bwMode="auto">
              <a:xfrm>
                <a:off x="7812360" y="4149200"/>
                <a:ext cx="108012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0" name="직선 연결선 59"/>
              <p:cNvCxnSpPr>
                <a:stCxn id="48" idx="2"/>
                <a:endCxn id="5" idx="2"/>
              </p:cNvCxnSpPr>
              <p:nvPr/>
            </p:nvCxnSpPr>
            <p:spPr bwMode="auto">
              <a:xfrm flipH="1">
                <a:off x="4572480" y="4149200"/>
                <a:ext cx="107988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3" name="직선 연결선 62"/>
              <p:cNvCxnSpPr>
                <a:stCxn id="48" idx="1"/>
                <a:endCxn id="5" idx="1"/>
              </p:cNvCxnSpPr>
              <p:nvPr/>
            </p:nvCxnSpPr>
            <p:spPr bwMode="auto">
              <a:xfrm flipH="1" flipV="1">
                <a:off x="5205129" y="2621969"/>
                <a:ext cx="76355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6" name="직선 연결선 65"/>
              <p:cNvCxnSpPr>
                <a:stCxn id="5" idx="7"/>
                <a:endCxn id="48" idx="7"/>
              </p:cNvCxnSpPr>
              <p:nvPr/>
            </p:nvCxnSpPr>
            <p:spPr bwMode="auto">
              <a:xfrm flipH="1">
                <a:off x="7496035" y="2621969"/>
                <a:ext cx="76379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9" name="직선 연결선 68"/>
              <p:cNvCxnSpPr>
                <a:stCxn id="5" idx="5"/>
                <a:endCxn id="48" idx="5"/>
              </p:cNvCxnSpPr>
              <p:nvPr/>
            </p:nvCxnSpPr>
            <p:spPr bwMode="auto">
              <a:xfrm flipH="1" flipV="1">
                <a:off x="7496035" y="4912875"/>
                <a:ext cx="76379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2" name="직선 연결선 71"/>
              <p:cNvCxnSpPr>
                <a:stCxn id="5" idx="3"/>
                <a:endCxn id="48" idx="3"/>
              </p:cNvCxnSpPr>
              <p:nvPr/>
            </p:nvCxnSpPr>
            <p:spPr bwMode="auto">
              <a:xfrm flipV="1">
                <a:off x="5205129" y="4912875"/>
                <a:ext cx="76355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81" name="TextBox 80"/>
            <p:cNvSpPr txBox="1"/>
            <p:nvPr/>
          </p:nvSpPr>
          <p:spPr>
            <a:xfrm>
              <a:off x="7312156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0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316416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1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316416" y="479715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2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312156" y="584765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3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99988" y="580526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4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63884" y="483954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5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88024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6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799988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7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5004048" y="299695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B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724128" y="371703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D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572000" y="1700808"/>
            <a:ext cx="4320000" cy="4320000"/>
            <a:chOff x="5004528" y="1989320"/>
            <a:chExt cx="4320000" cy="4320000"/>
          </a:xfrm>
        </p:grpSpPr>
        <p:grpSp>
          <p:nvGrpSpPr>
            <p:cNvPr id="38" name="그룹 37"/>
            <p:cNvGrpSpPr/>
            <p:nvPr/>
          </p:nvGrpSpPr>
          <p:grpSpPr>
            <a:xfrm>
              <a:off x="5004528" y="1989320"/>
              <a:ext cx="4320000" cy="4320000"/>
              <a:chOff x="-1044624" y="2839447"/>
              <a:chExt cx="4320000" cy="4320000"/>
            </a:xfrm>
          </p:grpSpPr>
          <p:sp>
            <p:nvSpPr>
              <p:cNvPr id="42" name="막힌 원호 41"/>
              <p:cNvSpPr/>
              <p:nvPr/>
            </p:nvSpPr>
            <p:spPr bwMode="auto">
              <a:xfrm>
                <a:off x="-1044624" y="2839447"/>
                <a:ext cx="4320000" cy="4320000"/>
              </a:xfrm>
              <a:prstGeom prst="blockArc">
                <a:avLst>
                  <a:gd name="adj1" fmla="val 16175753"/>
                  <a:gd name="adj2" fmla="val 19202419"/>
                  <a:gd name="adj3" fmla="val 25091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막힌 원호 43"/>
              <p:cNvSpPr/>
              <p:nvPr/>
            </p:nvSpPr>
            <p:spPr bwMode="auto">
              <a:xfrm>
                <a:off x="-594624" y="3289447"/>
                <a:ext cx="3420000" cy="3420000"/>
              </a:xfrm>
              <a:prstGeom prst="blockArc">
                <a:avLst>
                  <a:gd name="adj1" fmla="val 16175913"/>
                  <a:gd name="adj2" fmla="val 19204379"/>
                  <a:gd name="adj3" fmla="val 18514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 rot="1680000">
              <a:off x="7559569" y="2232138"/>
              <a:ext cx="875240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index</a:t>
              </a:r>
            </a:p>
          </p:txBody>
        </p:sp>
        <p:sp>
          <p:nvSpPr>
            <p:cNvPr id="40" name="Rectangle 26"/>
            <p:cNvSpPr>
              <a:spLocks noChangeArrowheads="1"/>
            </p:cNvSpPr>
            <p:nvPr/>
          </p:nvSpPr>
          <p:spPr bwMode="auto">
            <a:xfrm rot="1680000">
              <a:off x="7424228" y="2703519"/>
              <a:ext cx="737381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item</a:t>
              </a: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5724128" y="4767538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E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004048" y="551723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A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11749" y="5517235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Z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56404" y="4839546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K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31840" y="3717035"/>
            <a:ext cx="441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M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4014719" y="2522112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타원 48"/>
          <p:cNvSpPr/>
          <p:nvPr/>
        </p:nvSpPr>
        <p:spPr bwMode="auto">
          <a:xfrm>
            <a:off x="2652716" y="3889739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02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Lab03 Reference </a:t>
            </a:r>
            <a:r>
              <a:rPr lang="en-US" altLang="ko-KR" dirty="0" smtClean="0"/>
              <a:t>(2/4)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DeQueue</a:t>
            </a:r>
            <a:endParaRPr lang="ko-KR" altLang="en-US" dirty="0"/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343177" y="2492898"/>
            <a:ext cx="1564531" cy="923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9" rIns="92075" bIns="46039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MAXSIZE: 8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Front: </a:t>
            </a:r>
            <a:r>
              <a:rPr lang="en-US" altLang="en-US" b="1" dirty="0">
                <a:solidFill>
                  <a:srgbClr val="FF0000"/>
                </a:solidFill>
                <a:latin typeface="Courier New" pitchFamily="49" charset="0"/>
              </a:rPr>
              <a:t>0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Rear: 6</a:t>
            </a:r>
            <a:endParaRPr lang="en-US" altLang="en-US" b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2484248" y="2349360"/>
            <a:ext cx="4320000" cy="4320000"/>
            <a:chOff x="4572000" y="2133336"/>
            <a:chExt cx="4320000" cy="4320000"/>
          </a:xfrm>
        </p:grpSpPr>
        <p:grpSp>
          <p:nvGrpSpPr>
            <p:cNvPr id="76" name="그룹 75"/>
            <p:cNvGrpSpPr/>
            <p:nvPr/>
          </p:nvGrpSpPr>
          <p:grpSpPr>
            <a:xfrm>
              <a:off x="4572000" y="2133336"/>
              <a:ext cx="4320000" cy="4320000"/>
              <a:chOff x="4572480" y="1989320"/>
              <a:chExt cx="4320000" cy="4320000"/>
            </a:xfrm>
          </p:grpSpPr>
          <p:sp>
            <p:nvSpPr>
              <p:cNvPr id="5" name="타원 4"/>
              <p:cNvSpPr/>
              <p:nvPr/>
            </p:nvSpPr>
            <p:spPr bwMode="auto">
              <a:xfrm>
                <a:off x="4572480" y="1989320"/>
                <a:ext cx="4320000" cy="4320000"/>
              </a:xfrm>
              <a:prstGeom prst="ellips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 bwMode="auto">
              <a:xfrm>
                <a:off x="5652360" y="3069200"/>
                <a:ext cx="2160000" cy="2160000"/>
              </a:xfrm>
              <a:prstGeom prst="ellipse">
                <a:avLst/>
              </a:prstGeom>
              <a:solidFill>
                <a:srgbClr val="FFFFFF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 bwMode="auto">
              <a:xfrm>
                <a:off x="5004048" y="2420888"/>
                <a:ext cx="3420000" cy="3420000"/>
              </a:xfrm>
              <a:prstGeom prst="ellipse">
                <a:avLst/>
              </a:prstGeom>
              <a:noFill/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53" name="직선 연결선 52"/>
              <p:cNvCxnSpPr>
                <a:stCxn id="5" idx="0"/>
                <a:endCxn id="48" idx="0"/>
              </p:cNvCxnSpPr>
              <p:nvPr/>
            </p:nvCxnSpPr>
            <p:spPr bwMode="auto">
              <a:xfrm flipH="1">
                <a:off x="6732360" y="1989320"/>
                <a:ext cx="120" cy="107988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4" name="직선 연결선 53"/>
              <p:cNvCxnSpPr>
                <a:endCxn id="5" idx="4"/>
              </p:cNvCxnSpPr>
              <p:nvPr/>
            </p:nvCxnSpPr>
            <p:spPr bwMode="auto">
              <a:xfrm>
                <a:off x="6732240" y="5246290"/>
                <a:ext cx="240" cy="106303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7" name="직선 연결선 56"/>
              <p:cNvCxnSpPr>
                <a:stCxn id="48" idx="6"/>
                <a:endCxn id="5" idx="6"/>
              </p:cNvCxnSpPr>
              <p:nvPr/>
            </p:nvCxnSpPr>
            <p:spPr bwMode="auto">
              <a:xfrm>
                <a:off x="7812360" y="4149200"/>
                <a:ext cx="108012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0" name="직선 연결선 59"/>
              <p:cNvCxnSpPr>
                <a:stCxn id="48" idx="2"/>
                <a:endCxn id="5" idx="2"/>
              </p:cNvCxnSpPr>
              <p:nvPr/>
            </p:nvCxnSpPr>
            <p:spPr bwMode="auto">
              <a:xfrm flipH="1">
                <a:off x="4572480" y="4149200"/>
                <a:ext cx="107988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3" name="직선 연결선 62"/>
              <p:cNvCxnSpPr>
                <a:stCxn id="48" idx="1"/>
                <a:endCxn id="5" idx="1"/>
              </p:cNvCxnSpPr>
              <p:nvPr/>
            </p:nvCxnSpPr>
            <p:spPr bwMode="auto">
              <a:xfrm flipH="1" flipV="1">
                <a:off x="5205129" y="2621969"/>
                <a:ext cx="76355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6" name="직선 연결선 65"/>
              <p:cNvCxnSpPr>
                <a:stCxn id="5" idx="7"/>
                <a:endCxn id="48" idx="7"/>
              </p:cNvCxnSpPr>
              <p:nvPr/>
            </p:nvCxnSpPr>
            <p:spPr bwMode="auto">
              <a:xfrm flipH="1">
                <a:off x="7496035" y="2621969"/>
                <a:ext cx="76379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9" name="직선 연결선 68"/>
              <p:cNvCxnSpPr>
                <a:stCxn id="5" idx="5"/>
                <a:endCxn id="48" idx="5"/>
              </p:cNvCxnSpPr>
              <p:nvPr/>
            </p:nvCxnSpPr>
            <p:spPr bwMode="auto">
              <a:xfrm flipH="1" flipV="1">
                <a:off x="7496035" y="4912875"/>
                <a:ext cx="76379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2" name="직선 연결선 71"/>
              <p:cNvCxnSpPr>
                <a:stCxn id="5" idx="3"/>
                <a:endCxn id="48" idx="3"/>
              </p:cNvCxnSpPr>
              <p:nvPr/>
            </p:nvCxnSpPr>
            <p:spPr bwMode="auto">
              <a:xfrm flipV="1">
                <a:off x="5205129" y="4912875"/>
                <a:ext cx="76355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81" name="TextBox 80"/>
            <p:cNvSpPr txBox="1"/>
            <p:nvPr/>
          </p:nvSpPr>
          <p:spPr>
            <a:xfrm>
              <a:off x="7312156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0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316416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1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316416" y="479715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2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312156" y="584765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3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99988" y="580526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4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63884" y="483954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5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88024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6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799988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7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5724128" y="371703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D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572000" y="1700808"/>
            <a:ext cx="4320000" cy="4320000"/>
            <a:chOff x="5004528" y="1989320"/>
            <a:chExt cx="4320000" cy="4320000"/>
          </a:xfrm>
        </p:grpSpPr>
        <p:grpSp>
          <p:nvGrpSpPr>
            <p:cNvPr id="38" name="그룹 37"/>
            <p:cNvGrpSpPr/>
            <p:nvPr/>
          </p:nvGrpSpPr>
          <p:grpSpPr>
            <a:xfrm>
              <a:off x="5004528" y="1989320"/>
              <a:ext cx="4320000" cy="4320000"/>
              <a:chOff x="-1044624" y="2839447"/>
              <a:chExt cx="4320000" cy="4320000"/>
            </a:xfrm>
          </p:grpSpPr>
          <p:sp>
            <p:nvSpPr>
              <p:cNvPr id="42" name="막힌 원호 41"/>
              <p:cNvSpPr/>
              <p:nvPr/>
            </p:nvSpPr>
            <p:spPr bwMode="auto">
              <a:xfrm>
                <a:off x="-1044624" y="2839447"/>
                <a:ext cx="4320000" cy="4320000"/>
              </a:xfrm>
              <a:prstGeom prst="blockArc">
                <a:avLst>
                  <a:gd name="adj1" fmla="val 16175753"/>
                  <a:gd name="adj2" fmla="val 19202419"/>
                  <a:gd name="adj3" fmla="val 25091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막힌 원호 43"/>
              <p:cNvSpPr/>
              <p:nvPr/>
            </p:nvSpPr>
            <p:spPr bwMode="auto">
              <a:xfrm>
                <a:off x="-594624" y="3289447"/>
                <a:ext cx="3420000" cy="3420000"/>
              </a:xfrm>
              <a:prstGeom prst="blockArc">
                <a:avLst>
                  <a:gd name="adj1" fmla="val 16175913"/>
                  <a:gd name="adj2" fmla="val 19204379"/>
                  <a:gd name="adj3" fmla="val 18514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 rot="1680000">
              <a:off x="7559569" y="2232138"/>
              <a:ext cx="875240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index</a:t>
              </a:r>
            </a:p>
          </p:txBody>
        </p:sp>
        <p:sp>
          <p:nvSpPr>
            <p:cNvPr id="40" name="Rectangle 26"/>
            <p:cNvSpPr>
              <a:spLocks noChangeArrowheads="1"/>
            </p:cNvSpPr>
            <p:nvPr/>
          </p:nvSpPr>
          <p:spPr bwMode="auto">
            <a:xfrm rot="1680000">
              <a:off x="7424228" y="2703519"/>
              <a:ext cx="737381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item</a:t>
              </a: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5724128" y="4767538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E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004048" y="551723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A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11749" y="5517235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Z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56404" y="4839546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K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31840" y="3717035"/>
            <a:ext cx="441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M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5532501" y="2706791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타원 48"/>
          <p:cNvSpPr/>
          <p:nvPr/>
        </p:nvSpPr>
        <p:spPr bwMode="auto">
          <a:xfrm>
            <a:off x="2652716" y="3889739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16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Lab03 Reference </a:t>
            </a:r>
            <a:r>
              <a:rPr lang="en-US" altLang="ko-KR" dirty="0" smtClean="0"/>
              <a:t>(3/4)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DeQueue</a:t>
            </a:r>
            <a:endParaRPr lang="ko-KR" altLang="en-US" dirty="0"/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343177" y="2492898"/>
            <a:ext cx="1564531" cy="923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9" rIns="92075" bIns="46039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MAXSIZE: 8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Front: </a:t>
            </a:r>
            <a:r>
              <a:rPr lang="en-US" altLang="en-US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Rear: 6</a:t>
            </a:r>
            <a:endParaRPr lang="en-US" altLang="en-US" b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2484248" y="2349360"/>
            <a:ext cx="4320000" cy="4320000"/>
            <a:chOff x="4572000" y="2133336"/>
            <a:chExt cx="4320000" cy="4320000"/>
          </a:xfrm>
        </p:grpSpPr>
        <p:grpSp>
          <p:nvGrpSpPr>
            <p:cNvPr id="76" name="그룹 75"/>
            <p:cNvGrpSpPr/>
            <p:nvPr/>
          </p:nvGrpSpPr>
          <p:grpSpPr>
            <a:xfrm>
              <a:off x="4572000" y="2133336"/>
              <a:ext cx="4320000" cy="4320000"/>
              <a:chOff x="4572480" y="1989320"/>
              <a:chExt cx="4320000" cy="4320000"/>
            </a:xfrm>
          </p:grpSpPr>
          <p:sp>
            <p:nvSpPr>
              <p:cNvPr id="5" name="타원 4"/>
              <p:cNvSpPr/>
              <p:nvPr/>
            </p:nvSpPr>
            <p:spPr bwMode="auto">
              <a:xfrm>
                <a:off x="4572480" y="1989320"/>
                <a:ext cx="4320000" cy="4320000"/>
              </a:xfrm>
              <a:prstGeom prst="ellips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 bwMode="auto">
              <a:xfrm>
                <a:off x="5652360" y="3069200"/>
                <a:ext cx="2160000" cy="2160000"/>
              </a:xfrm>
              <a:prstGeom prst="ellipse">
                <a:avLst/>
              </a:prstGeom>
              <a:solidFill>
                <a:srgbClr val="FFFFFF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 bwMode="auto">
              <a:xfrm>
                <a:off x="5004048" y="2420888"/>
                <a:ext cx="3420000" cy="3420000"/>
              </a:xfrm>
              <a:prstGeom prst="ellipse">
                <a:avLst/>
              </a:prstGeom>
              <a:noFill/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53" name="직선 연결선 52"/>
              <p:cNvCxnSpPr>
                <a:stCxn id="5" idx="0"/>
                <a:endCxn id="48" idx="0"/>
              </p:cNvCxnSpPr>
              <p:nvPr/>
            </p:nvCxnSpPr>
            <p:spPr bwMode="auto">
              <a:xfrm flipH="1">
                <a:off x="6732360" y="1989320"/>
                <a:ext cx="120" cy="107988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4" name="직선 연결선 53"/>
              <p:cNvCxnSpPr>
                <a:endCxn id="5" idx="4"/>
              </p:cNvCxnSpPr>
              <p:nvPr/>
            </p:nvCxnSpPr>
            <p:spPr bwMode="auto">
              <a:xfrm>
                <a:off x="6732240" y="5246290"/>
                <a:ext cx="240" cy="106303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7" name="직선 연결선 56"/>
              <p:cNvCxnSpPr>
                <a:stCxn id="48" idx="6"/>
                <a:endCxn id="5" idx="6"/>
              </p:cNvCxnSpPr>
              <p:nvPr/>
            </p:nvCxnSpPr>
            <p:spPr bwMode="auto">
              <a:xfrm>
                <a:off x="7812360" y="4149200"/>
                <a:ext cx="108012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0" name="직선 연결선 59"/>
              <p:cNvCxnSpPr>
                <a:stCxn id="48" idx="2"/>
                <a:endCxn id="5" idx="2"/>
              </p:cNvCxnSpPr>
              <p:nvPr/>
            </p:nvCxnSpPr>
            <p:spPr bwMode="auto">
              <a:xfrm flipH="1">
                <a:off x="4572480" y="4149200"/>
                <a:ext cx="107988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3" name="직선 연결선 62"/>
              <p:cNvCxnSpPr>
                <a:stCxn id="48" idx="1"/>
                <a:endCxn id="5" idx="1"/>
              </p:cNvCxnSpPr>
              <p:nvPr/>
            </p:nvCxnSpPr>
            <p:spPr bwMode="auto">
              <a:xfrm flipH="1" flipV="1">
                <a:off x="5205129" y="2621969"/>
                <a:ext cx="76355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6" name="직선 연결선 65"/>
              <p:cNvCxnSpPr>
                <a:stCxn id="5" idx="7"/>
                <a:endCxn id="48" idx="7"/>
              </p:cNvCxnSpPr>
              <p:nvPr/>
            </p:nvCxnSpPr>
            <p:spPr bwMode="auto">
              <a:xfrm flipH="1">
                <a:off x="7496035" y="2621969"/>
                <a:ext cx="76379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9" name="직선 연결선 68"/>
              <p:cNvCxnSpPr>
                <a:stCxn id="5" idx="5"/>
                <a:endCxn id="48" idx="5"/>
              </p:cNvCxnSpPr>
              <p:nvPr/>
            </p:nvCxnSpPr>
            <p:spPr bwMode="auto">
              <a:xfrm flipH="1" flipV="1">
                <a:off x="7496035" y="4912875"/>
                <a:ext cx="76379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2" name="직선 연결선 71"/>
              <p:cNvCxnSpPr>
                <a:stCxn id="5" idx="3"/>
                <a:endCxn id="48" idx="3"/>
              </p:cNvCxnSpPr>
              <p:nvPr/>
            </p:nvCxnSpPr>
            <p:spPr bwMode="auto">
              <a:xfrm flipV="1">
                <a:off x="5205129" y="4912875"/>
                <a:ext cx="76355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81" name="TextBox 80"/>
            <p:cNvSpPr txBox="1"/>
            <p:nvPr/>
          </p:nvSpPr>
          <p:spPr>
            <a:xfrm>
              <a:off x="7312156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0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316416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1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316416" y="479715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2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312156" y="584765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3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99988" y="580526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4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63884" y="483954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5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88024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6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799988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7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572000" y="1700808"/>
            <a:ext cx="4320000" cy="4320000"/>
            <a:chOff x="5004528" y="1989320"/>
            <a:chExt cx="4320000" cy="4320000"/>
          </a:xfrm>
        </p:grpSpPr>
        <p:grpSp>
          <p:nvGrpSpPr>
            <p:cNvPr id="38" name="그룹 37"/>
            <p:cNvGrpSpPr/>
            <p:nvPr/>
          </p:nvGrpSpPr>
          <p:grpSpPr>
            <a:xfrm>
              <a:off x="5004528" y="1989320"/>
              <a:ext cx="4320000" cy="4320000"/>
              <a:chOff x="-1044624" y="2839447"/>
              <a:chExt cx="4320000" cy="4320000"/>
            </a:xfrm>
          </p:grpSpPr>
          <p:sp>
            <p:nvSpPr>
              <p:cNvPr id="42" name="막힌 원호 41"/>
              <p:cNvSpPr/>
              <p:nvPr/>
            </p:nvSpPr>
            <p:spPr bwMode="auto">
              <a:xfrm>
                <a:off x="-1044624" y="2839447"/>
                <a:ext cx="4320000" cy="4320000"/>
              </a:xfrm>
              <a:prstGeom prst="blockArc">
                <a:avLst>
                  <a:gd name="adj1" fmla="val 16175753"/>
                  <a:gd name="adj2" fmla="val 19202419"/>
                  <a:gd name="adj3" fmla="val 25091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막힌 원호 43"/>
              <p:cNvSpPr/>
              <p:nvPr/>
            </p:nvSpPr>
            <p:spPr bwMode="auto">
              <a:xfrm>
                <a:off x="-594624" y="3289447"/>
                <a:ext cx="3420000" cy="3420000"/>
              </a:xfrm>
              <a:prstGeom prst="blockArc">
                <a:avLst>
                  <a:gd name="adj1" fmla="val 16175913"/>
                  <a:gd name="adj2" fmla="val 19204379"/>
                  <a:gd name="adj3" fmla="val 18514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 rot="1680000">
              <a:off x="7559569" y="2232138"/>
              <a:ext cx="875240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index</a:t>
              </a:r>
            </a:p>
          </p:txBody>
        </p:sp>
        <p:sp>
          <p:nvSpPr>
            <p:cNvPr id="40" name="Rectangle 26"/>
            <p:cNvSpPr>
              <a:spLocks noChangeArrowheads="1"/>
            </p:cNvSpPr>
            <p:nvPr/>
          </p:nvSpPr>
          <p:spPr bwMode="auto">
            <a:xfrm rot="1680000">
              <a:off x="7424228" y="2703519"/>
              <a:ext cx="737381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item</a:t>
              </a: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5724128" y="4767538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E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004048" y="551723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A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11749" y="5517235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Z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56404" y="4839546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K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31840" y="3717035"/>
            <a:ext cx="441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M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6371431" y="3913531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타원 48"/>
          <p:cNvSpPr/>
          <p:nvPr/>
        </p:nvSpPr>
        <p:spPr bwMode="auto">
          <a:xfrm>
            <a:off x="2652716" y="3889739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43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Lab03 Reference </a:t>
            </a:r>
            <a:r>
              <a:rPr lang="en-US" altLang="ko-KR" dirty="0" smtClean="0"/>
              <a:t>(4/4)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DeQueue</a:t>
            </a:r>
            <a:endParaRPr lang="ko-KR" altLang="en-US" dirty="0"/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343177" y="2492898"/>
            <a:ext cx="1564531" cy="923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9" rIns="92075" bIns="46039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MAXSIZE: 8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Front: </a:t>
            </a:r>
            <a:r>
              <a:rPr lang="en-US" altLang="en-US" b="1" dirty="0">
                <a:solidFill>
                  <a:srgbClr val="FF0000"/>
                </a:solidFill>
                <a:latin typeface="Courier New" pitchFamily="49" charset="0"/>
              </a:rPr>
              <a:t>2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Rear: 6</a:t>
            </a:r>
            <a:endParaRPr lang="en-US" altLang="en-US" b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2484248" y="2349360"/>
            <a:ext cx="4320000" cy="4320000"/>
            <a:chOff x="4572000" y="2133336"/>
            <a:chExt cx="4320000" cy="4320000"/>
          </a:xfrm>
        </p:grpSpPr>
        <p:grpSp>
          <p:nvGrpSpPr>
            <p:cNvPr id="76" name="그룹 75"/>
            <p:cNvGrpSpPr/>
            <p:nvPr/>
          </p:nvGrpSpPr>
          <p:grpSpPr>
            <a:xfrm>
              <a:off x="4572000" y="2133336"/>
              <a:ext cx="4320000" cy="4320000"/>
              <a:chOff x="4572480" y="1989320"/>
              <a:chExt cx="4320000" cy="4320000"/>
            </a:xfrm>
          </p:grpSpPr>
          <p:sp>
            <p:nvSpPr>
              <p:cNvPr id="5" name="타원 4"/>
              <p:cNvSpPr/>
              <p:nvPr/>
            </p:nvSpPr>
            <p:spPr bwMode="auto">
              <a:xfrm>
                <a:off x="4572480" y="1989320"/>
                <a:ext cx="4320000" cy="4320000"/>
              </a:xfrm>
              <a:prstGeom prst="ellips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 bwMode="auto">
              <a:xfrm>
                <a:off x="5652360" y="3069200"/>
                <a:ext cx="2160000" cy="2160000"/>
              </a:xfrm>
              <a:prstGeom prst="ellipse">
                <a:avLst/>
              </a:prstGeom>
              <a:solidFill>
                <a:srgbClr val="FFFFFF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 bwMode="auto">
              <a:xfrm>
                <a:off x="5004048" y="2420888"/>
                <a:ext cx="3420000" cy="3420000"/>
              </a:xfrm>
              <a:prstGeom prst="ellipse">
                <a:avLst/>
              </a:prstGeom>
              <a:noFill/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53" name="직선 연결선 52"/>
              <p:cNvCxnSpPr>
                <a:stCxn id="5" idx="0"/>
                <a:endCxn id="48" idx="0"/>
              </p:cNvCxnSpPr>
              <p:nvPr/>
            </p:nvCxnSpPr>
            <p:spPr bwMode="auto">
              <a:xfrm flipH="1">
                <a:off x="6732360" y="1989320"/>
                <a:ext cx="120" cy="107988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4" name="직선 연결선 53"/>
              <p:cNvCxnSpPr>
                <a:endCxn id="5" idx="4"/>
              </p:cNvCxnSpPr>
              <p:nvPr/>
            </p:nvCxnSpPr>
            <p:spPr bwMode="auto">
              <a:xfrm>
                <a:off x="6732240" y="5246290"/>
                <a:ext cx="240" cy="106303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7" name="직선 연결선 56"/>
              <p:cNvCxnSpPr>
                <a:stCxn id="48" idx="6"/>
                <a:endCxn id="5" idx="6"/>
              </p:cNvCxnSpPr>
              <p:nvPr/>
            </p:nvCxnSpPr>
            <p:spPr bwMode="auto">
              <a:xfrm>
                <a:off x="7812360" y="4149200"/>
                <a:ext cx="108012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0" name="직선 연결선 59"/>
              <p:cNvCxnSpPr>
                <a:stCxn id="48" idx="2"/>
                <a:endCxn id="5" idx="2"/>
              </p:cNvCxnSpPr>
              <p:nvPr/>
            </p:nvCxnSpPr>
            <p:spPr bwMode="auto">
              <a:xfrm flipH="1">
                <a:off x="4572480" y="4149200"/>
                <a:ext cx="107988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3" name="직선 연결선 62"/>
              <p:cNvCxnSpPr>
                <a:stCxn id="48" idx="1"/>
                <a:endCxn id="5" idx="1"/>
              </p:cNvCxnSpPr>
              <p:nvPr/>
            </p:nvCxnSpPr>
            <p:spPr bwMode="auto">
              <a:xfrm flipH="1" flipV="1">
                <a:off x="5205129" y="2621969"/>
                <a:ext cx="76355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6" name="직선 연결선 65"/>
              <p:cNvCxnSpPr>
                <a:stCxn id="5" idx="7"/>
                <a:endCxn id="48" idx="7"/>
              </p:cNvCxnSpPr>
              <p:nvPr/>
            </p:nvCxnSpPr>
            <p:spPr bwMode="auto">
              <a:xfrm flipH="1">
                <a:off x="7496035" y="2621969"/>
                <a:ext cx="76379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9" name="직선 연결선 68"/>
              <p:cNvCxnSpPr>
                <a:stCxn id="5" idx="5"/>
                <a:endCxn id="48" idx="5"/>
              </p:cNvCxnSpPr>
              <p:nvPr/>
            </p:nvCxnSpPr>
            <p:spPr bwMode="auto">
              <a:xfrm flipH="1" flipV="1">
                <a:off x="7496035" y="4912875"/>
                <a:ext cx="76379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2" name="직선 연결선 71"/>
              <p:cNvCxnSpPr>
                <a:stCxn id="5" idx="3"/>
                <a:endCxn id="48" idx="3"/>
              </p:cNvCxnSpPr>
              <p:nvPr/>
            </p:nvCxnSpPr>
            <p:spPr bwMode="auto">
              <a:xfrm flipV="1">
                <a:off x="5205129" y="4912875"/>
                <a:ext cx="76355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81" name="TextBox 80"/>
            <p:cNvSpPr txBox="1"/>
            <p:nvPr/>
          </p:nvSpPr>
          <p:spPr>
            <a:xfrm>
              <a:off x="7312156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0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316416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1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316416" y="479715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2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312156" y="584765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3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99988" y="580526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4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63884" y="483954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5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88024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6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799988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7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572000" y="1700808"/>
            <a:ext cx="4320000" cy="4320000"/>
            <a:chOff x="5004528" y="1989320"/>
            <a:chExt cx="4320000" cy="4320000"/>
          </a:xfrm>
        </p:grpSpPr>
        <p:grpSp>
          <p:nvGrpSpPr>
            <p:cNvPr id="38" name="그룹 37"/>
            <p:cNvGrpSpPr/>
            <p:nvPr/>
          </p:nvGrpSpPr>
          <p:grpSpPr>
            <a:xfrm>
              <a:off x="5004528" y="1989320"/>
              <a:ext cx="4320000" cy="4320000"/>
              <a:chOff x="-1044624" y="2839447"/>
              <a:chExt cx="4320000" cy="4320000"/>
            </a:xfrm>
          </p:grpSpPr>
          <p:sp>
            <p:nvSpPr>
              <p:cNvPr id="42" name="막힌 원호 41"/>
              <p:cNvSpPr/>
              <p:nvPr/>
            </p:nvSpPr>
            <p:spPr bwMode="auto">
              <a:xfrm>
                <a:off x="-1044624" y="2839447"/>
                <a:ext cx="4320000" cy="4320000"/>
              </a:xfrm>
              <a:prstGeom prst="blockArc">
                <a:avLst>
                  <a:gd name="adj1" fmla="val 16175753"/>
                  <a:gd name="adj2" fmla="val 19202419"/>
                  <a:gd name="adj3" fmla="val 25091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막힌 원호 43"/>
              <p:cNvSpPr/>
              <p:nvPr/>
            </p:nvSpPr>
            <p:spPr bwMode="auto">
              <a:xfrm>
                <a:off x="-594624" y="3289447"/>
                <a:ext cx="3420000" cy="3420000"/>
              </a:xfrm>
              <a:prstGeom prst="blockArc">
                <a:avLst>
                  <a:gd name="adj1" fmla="val 16175913"/>
                  <a:gd name="adj2" fmla="val 19204379"/>
                  <a:gd name="adj3" fmla="val 18514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 rot="1680000">
              <a:off x="7559569" y="2232138"/>
              <a:ext cx="875240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index</a:t>
              </a:r>
            </a:p>
          </p:txBody>
        </p:sp>
        <p:sp>
          <p:nvSpPr>
            <p:cNvPr id="40" name="Rectangle 26"/>
            <p:cNvSpPr>
              <a:spLocks noChangeArrowheads="1"/>
            </p:cNvSpPr>
            <p:nvPr/>
          </p:nvSpPr>
          <p:spPr bwMode="auto">
            <a:xfrm rot="1680000">
              <a:off x="7424228" y="2703519"/>
              <a:ext cx="737381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item</a:t>
              </a: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5004048" y="551723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A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11749" y="5517235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Z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56404" y="4839546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K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31840" y="3717035"/>
            <a:ext cx="441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M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46" name="타원 45"/>
          <p:cNvSpPr/>
          <p:nvPr/>
        </p:nvSpPr>
        <p:spPr bwMode="auto">
          <a:xfrm>
            <a:off x="6185237" y="5372032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2652716" y="3889739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85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Lab03 Reference </a:t>
            </a:r>
            <a:r>
              <a:rPr lang="en-US" altLang="ko-KR" dirty="0" smtClean="0"/>
              <a:t>(1/3)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DeQueue</a:t>
            </a:r>
            <a:r>
              <a:rPr lang="en-US" altLang="ko-KR" dirty="0" smtClean="0"/>
              <a:t>: Front+1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343177" y="2492898"/>
            <a:ext cx="2029402" cy="1200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9" rIns="92075" bIns="46039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MAXSIZE: 8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Front: </a:t>
            </a:r>
            <a:r>
              <a:rPr lang="en-US" altLang="en-US" b="1" dirty="0" smtClean="0">
                <a:solidFill>
                  <a:srgbClr val="800000"/>
                </a:solidFill>
                <a:latin typeface="Courier New" pitchFamily="49" charset="0"/>
              </a:rPr>
              <a:t>6</a:t>
            </a:r>
            <a:endParaRPr lang="en-US" altLang="en-US" b="1" dirty="0">
              <a:solidFill>
                <a:srgbClr val="FF0000"/>
              </a:solidFill>
              <a:latin typeface="Courier New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Rear: </a:t>
            </a:r>
            <a:r>
              <a:rPr lang="en-US" altLang="en-US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</a:p>
        </p:txBody>
      </p:sp>
      <p:grpSp>
        <p:nvGrpSpPr>
          <p:cNvPr id="90" name="그룹 89"/>
          <p:cNvGrpSpPr/>
          <p:nvPr/>
        </p:nvGrpSpPr>
        <p:grpSpPr>
          <a:xfrm>
            <a:off x="2483768" y="2348880"/>
            <a:ext cx="4320000" cy="4320000"/>
            <a:chOff x="4572000" y="2133336"/>
            <a:chExt cx="4320000" cy="4320000"/>
          </a:xfrm>
        </p:grpSpPr>
        <p:grpSp>
          <p:nvGrpSpPr>
            <p:cNvPr id="76" name="그룹 75"/>
            <p:cNvGrpSpPr/>
            <p:nvPr/>
          </p:nvGrpSpPr>
          <p:grpSpPr>
            <a:xfrm>
              <a:off x="4572000" y="2133336"/>
              <a:ext cx="4320000" cy="4320000"/>
              <a:chOff x="4572480" y="1989320"/>
              <a:chExt cx="4320000" cy="4320000"/>
            </a:xfrm>
          </p:grpSpPr>
          <p:sp>
            <p:nvSpPr>
              <p:cNvPr id="5" name="타원 4"/>
              <p:cNvSpPr/>
              <p:nvPr/>
            </p:nvSpPr>
            <p:spPr bwMode="auto">
              <a:xfrm>
                <a:off x="4572480" y="1989320"/>
                <a:ext cx="4320000" cy="4320000"/>
              </a:xfrm>
              <a:prstGeom prst="ellips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 bwMode="auto">
              <a:xfrm>
                <a:off x="5652360" y="3069200"/>
                <a:ext cx="2160000" cy="2160000"/>
              </a:xfrm>
              <a:prstGeom prst="ellipse">
                <a:avLst/>
              </a:prstGeom>
              <a:solidFill>
                <a:srgbClr val="FFFFFF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 bwMode="auto">
              <a:xfrm>
                <a:off x="5004048" y="2420888"/>
                <a:ext cx="3420000" cy="3420000"/>
              </a:xfrm>
              <a:prstGeom prst="ellipse">
                <a:avLst/>
              </a:prstGeom>
              <a:noFill/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53" name="직선 연결선 52"/>
              <p:cNvCxnSpPr>
                <a:stCxn id="5" idx="0"/>
                <a:endCxn id="48" idx="0"/>
              </p:cNvCxnSpPr>
              <p:nvPr/>
            </p:nvCxnSpPr>
            <p:spPr bwMode="auto">
              <a:xfrm flipH="1">
                <a:off x="6732360" y="1989320"/>
                <a:ext cx="120" cy="107988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4" name="직선 연결선 53"/>
              <p:cNvCxnSpPr>
                <a:endCxn id="5" idx="4"/>
              </p:cNvCxnSpPr>
              <p:nvPr/>
            </p:nvCxnSpPr>
            <p:spPr bwMode="auto">
              <a:xfrm>
                <a:off x="6732240" y="5246290"/>
                <a:ext cx="240" cy="106303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7" name="직선 연결선 56"/>
              <p:cNvCxnSpPr>
                <a:stCxn id="48" idx="6"/>
                <a:endCxn id="5" idx="6"/>
              </p:cNvCxnSpPr>
              <p:nvPr/>
            </p:nvCxnSpPr>
            <p:spPr bwMode="auto">
              <a:xfrm>
                <a:off x="7812360" y="4149200"/>
                <a:ext cx="108012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0" name="직선 연결선 59"/>
              <p:cNvCxnSpPr>
                <a:stCxn id="48" idx="2"/>
                <a:endCxn id="5" idx="2"/>
              </p:cNvCxnSpPr>
              <p:nvPr/>
            </p:nvCxnSpPr>
            <p:spPr bwMode="auto">
              <a:xfrm flipH="1">
                <a:off x="4572480" y="4149200"/>
                <a:ext cx="107988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3" name="직선 연결선 62"/>
              <p:cNvCxnSpPr>
                <a:stCxn id="48" idx="1"/>
                <a:endCxn id="5" idx="1"/>
              </p:cNvCxnSpPr>
              <p:nvPr/>
            </p:nvCxnSpPr>
            <p:spPr bwMode="auto">
              <a:xfrm flipH="1" flipV="1">
                <a:off x="5205129" y="2621969"/>
                <a:ext cx="76355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6" name="직선 연결선 65"/>
              <p:cNvCxnSpPr>
                <a:stCxn id="5" idx="7"/>
                <a:endCxn id="48" idx="7"/>
              </p:cNvCxnSpPr>
              <p:nvPr/>
            </p:nvCxnSpPr>
            <p:spPr bwMode="auto">
              <a:xfrm flipH="1">
                <a:off x="7496035" y="2621969"/>
                <a:ext cx="76379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9" name="직선 연결선 68"/>
              <p:cNvCxnSpPr>
                <a:stCxn id="5" idx="5"/>
                <a:endCxn id="48" idx="5"/>
              </p:cNvCxnSpPr>
              <p:nvPr/>
            </p:nvCxnSpPr>
            <p:spPr bwMode="auto">
              <a:xfrm flipH="1" flipV="1">
                <a:off x="7496035" y="4912875"/>
                <a:ext cx="76379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2" name="직선 연결선 71"/>
              <p:cNvCxnSpPr>
                <a:stCxn id="5" idx="3"/>
                <a:endCxn id="48" idx="3"/>
              </p:cNvCxnSpPr>
              <p:nvPr/>
            </p:nvCxnSpPr>
            <p:spPr bwMode="auto">
              <a:xfrm flipV="1">
                <a:off x="5205129" y="4912875"/>
                <a:ext cx="76355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81" name="TextBox 80"/>
            <p:cNvSpPr txBox="1"/>
            <p:nvPr/>
          </p:nvSpPr>
          <p:spPr>
            <a:xfrm>
              <a:off x="7312156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0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316416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1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316416" y="479715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2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312156" y="584765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3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99988" y="580526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4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63884" y="483954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5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88024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6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799988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7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572000" y="1700808"/>
            <a:ext cx="4320000" cy="4320000"/>
            <a:chOff x="5004528" y="1989320"/>
            <a:chExt cx="4320000" cy="4320000"/>
          </a:xfrm>
        </p:grpSpPr>
        <p:grpSp>
          <p:nvGrpSpPr>
            <p:cNvPr id="38" name="그룹 37"/>
            <p:cNvGrpSpPr/>
            <p:nvPr/>
          </p:nvGrpSpPr>
          <p:grpSpPr>
            <a:xfrm>
              <a:off x="5004528" y="1989320"/>
              <a:ext cx="4320000" cy="4320000"/>
              <a:chOff x="-1044624" y="2839447"/>
              <a:chExt cx="4320000" cy="4320000"/>
            </a:xfrm>
          </p:grpSpPr>
          <p:sp>
            <p:nvSpPr>
              <p:cNvPr id="42" name="막힌 원호 41"/>
              <p:cNvSpPr/>
              <p:nvPr/>
            </p:nvSpPr>
            <p:spPr bwMode="auto">
              <a:xfrm>
                <a:off x="-1044624" y="2839447"/>
                <a:ext cx="4320000" cy="4320000"/>
              </a:xfrm>
              <a:prstGeom prst="blockArc">
                <a:avLst>
                  <a:gd name="adj1" fmla="val 16175753"/>
                  <a:gd name="adj2" fmla="val 19202419"/>
                  <a:gd name="adj3" fmla="val 25091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막힌 원호 43"/>
              <p:cNvSpPr/>
              <p:nvPr/>
            </p:nvSpPr>
            <p:spPr bwMode="auto">
              <a:xfrm>
                <a:off x="-594624" y="3289447"/>
                <a:ext cx="3420000" cy="3420000"/>
              </a:xfrm>
              <a:prstGeom prst="blockArc">
                <a:avLst>
                  <a:gd name="adj1" fmla="val 16175913"/>
                  <a:gd name="adj2" fmla="val 19204379"/>
                  <a:gd name="adj3" fmla="val 18514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 rot="1680000">
              <a:off x="7559569" y="2232138"/>
              <a:ext cx="875240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index</a:t>
              </a:r>
            </a:p>
          </p:txBody>
        </p:sp>
        <p:sp>
          <p:nvSpPr>
            <p:cNvPr id="40" name="Rectangle 26"/>
            <p:cNvSpPr>
              <a:spLocks noChangeArrowheads="1"/>
            </p:cNvSpPr>
            <p:nvPr/>
          </p:nvSpPr>
          <p:spPr bwMode="auto">
            <a:xfrm rot="1680000">
              <a:off x="7424228" y="2703519"/>
              <a:ext cx="737381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item</a:t>
              </a: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5004048" y="5517235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31840" y="3717035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2400" b="1" dirty="0">
              <a:solidFill>
                <a:srgbClr val="000000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323530" y="3618000"/>
            <a:ext cx="1871507" cy="675096"/>
            <a:chOff x="324700" y="2678076"/>
            <a:chExt cx="1871507" cy="675096"/>
          </a:xfrm>
        </p:grpSpPr>
        <p:sp>
          <p:nvSpPr>
            <p:cNvPr id="41" name="Rectangle 24"/>
            <p:cNvSpPr>
              <a:spLocks noChangeArrowheads="1"/>
            </p:cNvSpPr>
            <p:nvPr/>
          </p:nvSpPr>
          <p:spPr bwMode="auto">
            <a:xfrm>
              <a:off x="1515170" y="2688010"/>
              <a:ext cx="681037" cy="665162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dirty="0" smtClean="0">
                  <a:solidFill>
                    <a:srgbClr val="000000"/>
                  </a:solidFill>
                </a:rPr>
                <a:t>‘x’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324700" y="2678076"/>
              <a:ext cx="1150956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err="1">
                  <a:solidFill>
                    <a:srgbClr val="800000"/>
                  </a:solidFill>
                  <a:latin typeface="Courier New" pitchFamily="49" charset="0"/>
                </a:rPr>
                <a:t>newItem</a:t>
              </a:r>
              <a:endParaRPr lang="en-US" altLang="en-US" b="1" dirty="0">
                <a:solidFill>
                  <a:srgbClr val="800000"/>
                </a:solidFill>
                <a:latin typeface="Courier New" pitchFamily="49" charset="0"/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5012582" y="3039346"/>
            <a:ext cx="42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O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2096359" y="3388107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타원 48"/>
          <p:cNvSpPr/>
          <p:nvPr/>
        </p:nvSpPr>
        <p:spPr bwMode="auto">
          <a:xfrm>
            <a:off x="2102117" y="2996955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타원 50"/>
          <p:cNvSpPr/>
          <p:nvPr/>
        </p:nvSpPr>
        <p:spPr bwMode="auto">
          <a:xfrm>
            <a:off x="2937573" y="3222229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타원 51"/>
          <p:cNvSpPr/>
          <p:nvPr/>
        </p:nvSpPr>
        <p:spPr bwMode="auto">
          <a:xfrm>
            <a:off x="6192319" y="3396479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894117" y="2996955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X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28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E76B10F-E43B-40E1-BFF2-65E662B48716}" type="slidenum">
              <a:rPr lang="en-US" altLang="en-US" sz="1400"/>
              <a:pPr/>
              <a:t>9</a:t>
            </a:fld>
            <a:endParaRPr lang="en-US" altLang="en-US" sz="1400"/>
          </a:p>
        </p:txBody>
      </p:sp>
      <p:sp>
        <p:nvSpPr>
          <p:cNvPr id="11267" name="Oval 2"/>
          <p:cNvSpPr>
            <a:spLocks noChangeArrowheads="1"/>
          </p:cNvSpPr>
          <p:nvPr/>
        </p:nvSpPr>
        <p:spPr bwMode="auto">
          <a:xfrm>
            <a:off x="2959100" y="2492375"/>
            <a:ext cx="2933700" cy="3521075"/>
          </a:xfrm>
          <a:prstGeom prst="ellipse">
            <a:avLst/>
          </a:prstGeom>
          <a:solidFill>
            <a:schemeClr val="accent1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1268" name="Oval 3"/>
          <p:cNvSpPr>
            <a:spLocks noChangeArrowheads="1"/>
          </p:cNvSpPr>
          <p:nvPr/>
        </p:nvSpPr>
        <p:spPr bwMode="auto">
          <a:xfrm>
            <a:off x="1358900" y="2438400"/>
            <a:ext cx="2303463" cy="609600"/>
          </a:xfrm>
          <a:prstGeom prst="ellipse">
            <a:avLst/>
          </a:prstGeom>
          <a:solidFill>
            <a:srgbClr val="FFFFCC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1269" name="Oval 4"/>
          <p:cNvSpPr>
            <a:spLocks noChangeArrowheads="1"/>
          </p:cNvSpPr>
          <p:nvPr/>
        </p:nvSpPr>
        <p:spPr bwMode="auto">
          <a:xfrm>
            <a:off x="1225550" y="3962400"/>
            <a:ext cx="2303463" cy="533400"/>
          </a:xfrm>
          <a:prstGeom prst="ellipse">
            <a:avLst/>
          </a:prstGeom>
          <a:solidFill>
            <a:srgbClr val="FFFFCC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1270" name="Oval 5"/>
          <p:cNvSpPr>
            <a:spLocks noChangeArrowheads="1"/>
          </p:cNvSpPr>
          <p:nvPr/>
        </p:nvSpPr>
        <p:spPr bwMode="auto">
          <a:xfrm>
            <a:off x="1358900" y="3200400"/>
            <a:ext cx="2303463" cy="609600"/>
          </a:xfrm>
          <a:prstGeom prst="ellipse">
            <a:avLst/>
          </a:prstGeom>
          <a:solidFill>
            <a:srgbClr val="FFFFCC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3748088" y="3565525"/>
            <a:ext cx="1846262" cy="1201738"/>
          </a:xfrm>
          <a:prstGeom prst="rect">
            <a:avLst/>
          </a:prstGeom>
          <a:solidFill>
            <a:srgbClr val="FFFFCC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1272" name="Rectangle 7"/>
          <p:cNvSpPr>
            <a:spLocks noChangeArrowheads="1"/>
          </p:cNvSpPr>
          <p:nvPr/>
        </p:nvSpPr>
        <p:spPr bwMode="auto">
          <a:xfrm>
            <a:off x="3827463" y="3641725"/>
            <a:ext cx="1479550" cy="98425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4925" rIns="73025" bIns="34925">
            <a:spAutoFit/>
          </a:bodyPr>
          <a:lstStyle/>
          <a:p>
            <a:pPr defTabSz="576263"/>
            <a:r>
              <a:rPr lang="en-US" altLang="en-US" sz="2000" b="1">
                <a:latin typeface="Times New Roman" pitchFamily="18" charset="0"/>
              </a:rPr>
              <a:t>Private data</a:t>
            </a:r>
          </a:p>
          <a:p>
            <a:pPr defTabSz="576263"/>
            <a:endParaRPr lang="en-US" altLang="en-US" sz="2000" b="1">
              <a:latin typeface="Times New Roman" pitchFamily="18" charset="0"/>
            </a:endParaRPr>
          </a:p>
          <a:p>
            <a:pPr defTabSz="576263"/>
            <a:r>
              <a:rPr lang="en-US" altLang="en-US" sz="2000" b="1">
                <a:latin typeface="Times New Roman" pitchFamily="18" charset="0"/>
              </a:rPr>
              <a:t>value  </a:t>
            </a:r>
          </a:p>
        </p:txBody>
      </p:sp>
      <p:sp>
        <p:nvSpPr>
          <p:cNvPr id="11273" name="Rectangle 8"/>
          <p:cNvSpPr>
            <a:spLocks noChangeArrowheads="1"/>
          </p:cNvSpPr>
          <p:nvPr/>
        </p:nvSpPr>
        <p:spPr bwMode="auto">
          <a:xfrm>
            <a:off x="1692275" y="2590800"/>
            <a:ext cx="1600200" cy="37465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4925" rIns="73025" bIns="34925">
            <a:spAutoFit/>
          </a:bodyPr>
          <a:lstStyle/>
          <a:p>
            <a:pPr defTabSz="576263"/>
            <a:r>
              <a:rPr lang="en-US" altLang="en-US" sz="2000" b="1">
                <a:latin typeface="Times New Roman" pitchFamily="18" charset="0"/>
              </a:rPr>
              <a:t>ComparedTo</a:t>
            </a:r>
          </a:p>
        </p:txBody>
      </p:sp>
      <p:sp>
        <p:nvSpPr>
          <p:cNvPr id="11274" name="Rectangle 9"/>
          <p:cNvSpPr>
            <a:spLocks noChangeArrowheads="1"/>
          </p:cNvSpPr>
          <p:nvPr/>
        </p:nvSpPr>
        <p:spPr bwMode="auto">
          <a:xfrm>
            <a:off x="2046288" y="3352800"/>
            <a:ext cx="912812" cy="37465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3025" tIns="34925" rIns="73025" bIns="34925">
            <a:spAutoFit/>
          </a:bodyPr>
          <a:lstStyle/>
          <a:p>
            <a:pPr defTabSz="576263"/>
            <a:r>
              <a:rPr lang="en-US" altLang="en-US" sz="2000" b="1">
                <a:latin typeface="Times New Roman" pitchFamily="18" charset="0"/>
              </a:rPr>
              <a:t>Print</a:t>
            </a:r>
          </a:p>
        </p:txBody>
      </p:sp>
      <p:sp>
        <p:nvSpPr>
          <p:cNvPr id="11275" name="Rectangle 10"/>
          <p:cNvSpPr>
            <a:spLocks noChangeArrowheads="1"/>
          </p:cNvSpPr>
          <p:nvPr/>
        </p:nvSpPr>
        <p:spPr bwMode="auto">
          <a:xfrm>
            <a:off x="1803400" y="41148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000" b="1">
                <a:latin typeface="Times New Roman" pitchFamily="18" charset="0"/>
              </a:rPr>
              <a:t>Initialize</a:t>
            </a:r>
          </a:p>
        </p:txBody>
      </p:sp>
      <p:sp>
        <p:nvSpPr>
          <p:cNvPr id="11276" name="Rectangle 11"/>
          <p:cNvSpPr>
            <a:spLocks noChangeArrowheads="1"/>
          </p:cNvSpPr>
          <p:nvPr/>
        </p:nvSpPr>
        <p:spPr bwMode="auto">
          <a:xfrm>
            <a:off x="981075" y="1981200"/>
            <a:ext cx="2370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 dirty="0">
                <a:solidFill>
                  <a:srgbClr val="990066"/>
                </a:solidFill>
              </a:rPr>
              <a:t>class </a:t>
            </a:r>
            <a:r>
              <a:rPr lang="en-US" altLang="en-US" b="1" dirty="0" err="1">
                <a:solidFill>
                  <a:srgbClr val="990066"/>
                </a:solidFill>
              </a:rPr>
              <a:t>ItemType</a:t>
            </a:r>
            <a:endParaRPr lang="en-US" altLang="en-US" b="1" dirty="0">
              <a:solidFill>
                <a:srgbClr val="990066"/>
              </a:solidFill>
            </a:endParaRPr>
          </a:p>
        </p:txBody>
      </p:sp>
      <p:sp>
        <p:nvSpPr>
          <p:cNvPr id="11277" name="Rectangle 12"/>
          <p:cNvSpPr>
            <a:spLocks noChangeArrowheads="1"/>
          </p:cNvSpPr>
          <p:nvPr/>
        </p:nvSpPr>
        <p:spPr bwMode="auto">
          <a:xfrm>
            <a:off x="609600" y="914400"/>
            <a:ext cx="7918450" cy="117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/>
          <a:p>
            <a:pPr algn="ctr"/>
            <a:r>
              <a:rPr lang="en-US" altLang="en-US" sz="3600" b="1"/>
              <a:t>ItemType </a:t>
            </a:r>
            <a:br>
              <a:rPr lang="en-US" altLang="en-US" sz="3600" b="1"/>
            </a:br>
            <a:r>
              <a:rPr lang="en-US" altLang="en-US" sz="3600" b="1"/>
              <a:t>Class Interface Diagram</a:t>
            </a:r>
          </a:p>
        </p:txBody>
      </p:sp>
      <p:sp>
        <p:nvSpPr>
          <p:cNvPr id="11278" name="Rectangle 13"/>
          <p:cNvSpPr>
            <a:spLocks noChangeArrowheads="1"/>
          </p:cNvSpPr>
          <p:nvPr/>
        </p:nvSpPr>
        <p:spPr bwMode="auto">
          <a:xfrm>
            <a:off x="4654550" y="4121150"/>
            <a:ext cx="749300" cy="444500"/>
          </a:xfrm>
          <a:prstGeom prst="rect">
            <a:avLst/>
          </a:prstGeom>
          <a:solidFill>
            <a:srgbClr val="FFCC0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1279" name="Oval 14"/>
          <p:cNvSpPr>
            <a:spLocks noChangeArrowheads="1"/>
          </p:cNvSpPr>
          <p:nvPr/>
        </p:nvSpPr>
        <p:spPr bwMode="auto">
          <a:xfrm>
            <a:off x="1371600" y="4648200"/>
            <a:ext cx="2362200" cy="609600"/>
          </a:xfrm>
          <a:prstGeom prst="ellipse">
            <a:avLst/>
          </a:prstGeom>
          <a:solidFill>
            <a:schemeClr val="bg2"/>
          </a:solidFill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en-US" sz="2000" b="1">
                <a:latin typeface="Times New Roman" pitchFamily="18" charset="0"/>
              </a:rPr>
              <a:t>PopOnEmptyStack</a:t>
            </a:r>
            <a:endParaRPr lang="en-US" altLang="en-US" sz="2000">
              <a:latin typeface="Times New Roman" pitchFamily="18" charset="0"/>
            </a:endParaRPr>
          </a:p>
        </p:txBody>
      </p:sp>
      <p:sp>
        <p:nvSpPr>
          <p:cNvPr id="11280" name="Oval 16"/>
          <p:cNvSpPr>
            <a:spLocks noChangeArrowheads="1"/>
          </p:cNvSpPr>
          <p:nvPr/>
        </p:nvSpPr>
        <p:spPr bwMode="auto">
          <a:xfrm>
            <a:off x="1447800" y="5334000"/>
            <a:ext cx="2209800" cy="609600"/>
          </a:xfrm>
          <a:prstGeom prst="ellipse">
            <a:avLst/>
          </a:prstGeom>
          <a:solidFill>
            <a:schemeClr val="bg2"/>
          </a:solidFill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en-US" sz="2000" b="1">
                <a:latin typeface="Times New Roman" pitchFamily="18" charset="0"/>
              </a:rPr>
              <a:t>PushOnFullStack</a:t>
            </a:r>
            <a:endParaRPr lang="en-US" altLang="en-US" sz="20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Lab03 Reference </a:t>
            </a:r>
            <a:r>
              <a:rPr lang="en-US" altLang="ko-KR" dirty="0" smtClean="0"/>
              <a:t>(2/3)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3400" y="1654174"/>
            <a:ext cx="7848600" cy="4114800"/>
          </a:xfrm>
        </p:spPr>
        <p:txBody>
          <a:bodyPr/>
          <a:lstStyle/>
          <a:p>
            <a:r>
              <a:rPr lang="en-US" altLang="ko-KR" dirty="0" err="1" smtClean="0"/>
              <a:t>DeQueue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Front+1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343177" y="2492898"/>
            <a:ext cx="2029402" cy="1200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9" rIns="92075" bIns="46039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MAXSIZE: 8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Front: </a:t>
            </a:r>
            <a:r>
              <a:rPr lang="en-US" altLang="en-US" b="1" dirty="0" smtClean="0">
                <a:solidFill>
                  <a:srgbClr val="800000"/>
                </a:solidFill>
                <a:latin typeface="Courier New" pitchFamily="49" charset="0"/>
              </a:rPr>
              <a:t>7</a:t>
            </a:r>
            <a:endParaRPr lang="en-US" altLang="en-US" b="1" dirty="0">
              <a:solidFill>
                <a:srgbClr val="FF0000"/>
              </a:solidFill>
              <a:latin typeface="Courier New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Rear: </a:t>
            </a:r>
            <a:r>
              <a:rPr lang="en-US" altLang="en-US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</a:p>
        </p:txBody>
      </p:sp>
      <p:grpSp>
        <p:nvGrpSpPr>
          <p:cNvPr id="90" name="그룹 89"/>
          <p:cNvGrpSpPr/>
          <p:nvPr/>
        </p:nvGrpSpPr>
        <p:grpSpPr>
          <a:xfrm>
            <a:off x="2483768" y="2348880"/>
            <a:ext cx="4320000" cy="4320000"/>
            <a:chOff x="4572000" y="2133336"/>
            <a:chExt cx="4320000" cy="4320000"/>
          </a:xfrm>
        </p:grpSpPr>
        <p:grpSp>
          <p:nvGrpSpPr>
            <p:cNvPr id="76" name="그룹 75"/>
            <p:cNvGrpSpPr/>
            <p:nvPr/>
          </p:nvGrpSpPr>
          <p:grpSpPr>
            <a:xfrm>
              <a:off x="4572000" y="2133336"/>
              <a:ext cx="4320000" cy="4320000"/>
              <a:chOff x="4572480" y="1989320"/>
              <a:chExt cx="4320000" cy="4320000"/>
            </a:xfrm>
          </p:grpSpPr>
          <p:sp>
            <p:nvSpPr>
              <p:cNvPr id="5" name="타원 4"/>
              <p:cNvSpPr/>
              <p:nvPr/>
            </p:nvSpPr>
            <p:spPr bwMode="auto">
              <a:xfrm>
                <a:off x="4572480" y="1989320"/>
                <a:ext cx="4320000" cy="4320000"/>
              </a:xfrm>
              <a:prstGeom prst="ellips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 bwMode="auto">
              <a:xfrm>
                <a:off x="5652360" y="3069200"/>
                <a:ext cx="2160000" cy="2160000"/>
              </a:xfrm>
              <a:prstGeom prst="ellipse">
                <a:avLst/>
              </a:prstGeom>
              <a:solidFill>
                <a:srgbClr val="FFFFFF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 bwMode="auto">
              <a:xfrm>
                <a:off x="5004048" y="2420888"/>
                <a:ext cx="3420000" cy="3420000"/>
              </a:xfrm>
              <a:prstGeom prst="ellipse">
                <a:avLst/>
              </a:prstGeom>
              <a:noFill/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53" name="직선 연결선 52"/>
              <p:cNvCxnSpPr>
                <a:stCxn id="5" idx="0"/>
                <a:endCxn id="48" idx="0"/>
              </p:cNvCxnSpPr>
              <p:nvPr/>
            </p:nvCxnSpPr>
            <p:spPr bwMode="auto">
              <a:xfrm flipH="1">
                <a:off x="6732360" y="1989320"/>
                <a:ext cx="120" cy="107988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4" name="직선 연결선 53"/>
              <p:cNvCxnSpPr>
                <a:endCxn id="5" idx="4"/>
              </p:cNvCxnSpPr>
              <p:nvPr/>
            </p:nvCxnSpPr>
            <p:spPr bwMode="auto">
              <a:xfrm>
                <a:off x="6732240" y="5246290"/>
                <a:ext cx="240" cy="106303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7" name="직선 연결선 56"/>
              <p:cNvCxnSpPr>
                <a:stCxn id="48" idx="6"/>
                <a:endCxn id="5" idx="6"/>
              </p:cNvCxnSpPr>
              <p:nvPr/>
            </p:nvCxnSpPr>
            <p:spPr bwMode="auto">
              <a:xfrm>
                <a:off x="7812360" y="4149200"/>
                <a:ext cx="108012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0" name="직선 연결선 59"/>
              <p:cNvCxnSpPr>
                <a:stCxn id="48" idx="2"/>
                <a:endCxn id="5" idx="2"/>
              </p:cNvCxnSpPr>
              <p:nvPr/>
            </p:nvCxnSpPr>
            <p:spPr bwMode="auto">
              <a:xfrm flipH="1">
                <a:off x="4572480" y="4149200"/>
                <a:ext cx="107988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3" name="직선 연결선 62"/>
              <p:cNvCxnSpPr>
                <a:stCxn id="48" idx="1"/>
                <a:endCxn id="5" idx="1"/>
              </p:cNvCxnSpPr>
              <p:nvPr/>
            </p:nvCxnSpPr>
            <p:spPr bwMode="auto">
              <a:xfrm flipH="1" flipV="1">
                <a:off x="5205129" y="2621969"/>
                <a:ext cx="76355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6" name="직선 연결선 65"/>
              <p:cNvCxnSpPr>
                <a:stCxn id="5" idx="7"/>
                <a:endCxn id="48" idx="7"/>
              </p:cNvCxnSpPr>
              <p:nvPr/>
            </p:nvCxnSpPr>
            <p:spPr bwMode="auto">
              <a:xfrm flipH="1">
                <a:off x="7496035" y="2621969"/>
                <a:ext cx="76379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9" name="직선 연결선 68"/>
              <p:cNvCxnSpPr>
                <a:stCxn id="5" idx="5"/>
                <a:endCxn id="48" idx="5"/>
              </p:cNvCxnSpPr>
              <p:nvPr/>
            </p:nvCxnSpPr>
            <p:spPr bwMode="auto">
              <a:xfrm flipH="1" flipV="1">
                <a:off x="7496035" y="4912875"/>
                <a:ext cx="76379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2" name="직선 연결선 71"/>
              <p:cNvCxnSpPr>
                <a:stCxn id="5" idx="3"/>
                <a:endCxn id="48" idx="3"/>
              </p:cNvCxnSpPr>
              <p:nvPr/>
            </p:nvCxnSpPr>
            <p:spPr bwMode="auto">
              <a:xfrm flipV="1">
                <a:off x="5205129" y="4912875"/>
                <a:ext cx="76355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81" name="TextBox 80"/>
            <p:cNvSpPr txBox="1"/>
            <p:nvPr/>
          </p:nvSpPr>
          <p:spPr>
            <a:xfrm>
              <a:off x="7312156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0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316416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1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316416" y="479715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2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312156" y="584765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3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99988" y="580526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4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63884" y="483954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5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88024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6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799988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7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572000" y="1700808"/>
            <a:ext cx="4320000" cy="4320000"/>
            <a:chOff x="5004528" y="1989320"/>
            <a:chExt cx="4320000" cy="4320000"/>
          </a:xfrm>
        </p:grpSpPr>
        <p:grpSp>
          <p:nvGrpSpPr>
            <p:cNvPr id="38" name="그룹 37"/>
            <p:cNvGrpSpPr/>
            <p:nvPr/>
          </p:nvGrpSpPr>
          <p:grpSpPr>
            <a:xfrm>
              <a:off x="5004528" y="1989320"/>
              <a:ext cx="4320000" cy="4320000"/>
              <a:chOff x="-1044624" y="2839447"/>
              <a:chExt cx="4320000" cy="4320000"/>
            </a:xfrm>
          </p:grpSpPr>
          <p:sp>
            <p:nvSpPr>
              <p:cNvPr id="42" name="막힌 원호 41"/>
              <p:cNvSpPr/>
              <p:nvPr/>
            </p:nvSpPr>
            <p:spPr bwMode="auto">
              <a:xfrm>
                <a:off x="-1044624" y="2839447"/>
                <a:ext cx="4320000" cy="4320000"/>
              </a:xfrm>
              <a:prstGeom prst="blockArc">
                <a:avLst>
                  <a:gd name="adj1" fmla="val 16175753"/>
                  <a:gd name="adj2" fmla="val 19202419"/>
                  <a:gd name="adj3" fmla="val 25091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막힌 원호 43"/>
              <p:cNvSpPr/>
              <p:nvPr/>
            </p:nvSpPr>
            <p:spPr bwMode="auto">
              <a:xfrm>
                <a:off x="-594624" y="3289447"/>
                <a:ext cx="3420000" cy="3420000"/>
              </a:xfrm>
              <a:prstGeom prst="blockArc">
                <a:avLst>
                  <a:gd name="adj1" fmla="val 16175913"/>
                  <a:gd name="adj2" fmla="val 19204379"/>
                  <a:gd name="adj3" fmla="val 18514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 rot="1680000">
              <a:off x="7559569" y="2232138"/>
              <a:ext cx="875240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index</a:t>
              </a:r>
            </a:p>
          </p:txBody>
        </p:sp>
        <p:sp>
          <p:nvSpPr>
            <p:cNvPr id="40" name="Rectangle 26"/>
            <p:cNvSpPr>
              <a:spLocks noChangeArrowheads="1"/>
            </p:cNvSpPr>
            <p:nvPr/>
          </p:nvSpPr>
          <p:spPr bwMode="auto">
            <a:xfrm rot="1680000">
              <a:off x="7424228" y="2703519"/>
              <a:ext cx="737381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item</a:t>
              </a: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5004048" y="5517235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31840" y="3717035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2400" b="1" dirty="0">
              <a:solidFill>
                <a:srgbClr val="000000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323530" y="3618000"/>
            <a:ext cx="1871507" cy="675096"/>
            <a:chOff x="324700" y="2678076"/>
            <a:chExt cx="1871507" cy="675096"/>
          </a:xfrm>
        </p:grpSpPr>
        <p:sp>
          <p:nvSpPr>
            <p:cNvPr id="41" name="Rectangle 24"/>
            <p:cNvSpPr>
              <a:spLocks noChangeArrowheads="1"/>
            </p:cNvSpPr>
            <p:nvPr/>
          </p:nvSpPr>
          <p:spPr bwMode="auto">
            <a:xfrm>
              <a:off x="1515170" y="2688010"/>
              <a:ext cx="681037" cy="665162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dirty="0" smtClean="0">
                  <a:solidFill>
                    <a:srgbClr val="000000"/>
                  </a:solidFill>
                </a:rPr>
                <a:t>‘o’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324700" y="2678076"/>
              <a:ext cx="1150956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err="1">
                  <a:solidFill>
                    <a:srgbClr val="800000"/>
                  </a:solidFill>
                  <a:latin typeface="Courier New" pitchFamily="49" charset="0"/>
                </a:rPr>
                <a:t>newItem</a:t>
              </a:r>
              <a:endParaRPr lang="en-US" altLang="en-US" b="1" dirty="0">
                <a:solidFill>
                  <a:srgbClr val="800000"/>
                </a:solidFill>
                <a:latin typeface="Courier New" pitchFamily="49" charset="0"/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5012582" y="3039346"/>
            <a:ext cx="42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O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2096359" y="3388107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타원 48"/>
          <p:cNvSpPr/>
          <p:nvPr/>
        </p:nvSpPr>
        <p:spPr bwMode="auto">
          <a:xfrm>
            <a:off x="2102117" y="2996955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타원 50"/>
          <p:cNvSpPr/>
          <p:nvPr/>
        </p:nvSpPr>
        <p:spPr bwMode="auto">
          <a:xfrm>
            <a:off x="4093198" y="2475221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타원 51"/>
          <p:cNvSpPr/>
          <p:nvPr/>
        </p:nvSpPr>
        <p:spPr bwMode="auto">
          <a:xfrm>
            <a:off x="6192319" y="3396479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2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Lab03 Reference </a:t>
            </a:r>
            <a:r>
              <a:rPr lang="en-US" altLang="ko-KR" dirty="0" smtClean="0"/>
              <a:t>(3/3)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DeQueue</a:t>
            </a:r>
            <a:r>
              <a:rPr lang="en-US" altLang="ko-KR" dirty="0" smtClean="0"/>
              <a:t>: Empty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343177" y="2492898"/>
            <a:ext cx="2029402" cy="1200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9" rIns="92075" bIns="46039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MAXSIZE: 8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Front: </a:t>
            </a:r>
            <a:r>
              <a:rPr lang="en-US" altLang="en-US" b="1" dirty="0" smtClean="0">
                <a:solidFill>
                  <a:srgbClr val="800000"/>
                </a:solidFill>
                <a:latin typeface="Courier New" pitchFamily="49" charset="0"/>
              </a:rPr>
              <a:t>0</a:t>
            </a:r>
            <a:endParaRPr lang="en-US" altLang="en-US" b="1" dirty="0">
              <a:solidFill>
                <a:srgbClr val="FF0000"/>
              </a:solidFill>
              <a:latin typeface="Courier New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Rear: </a:t>
            </a:r>
            <a:r>
              <a:rPr lang="en-US" altLang="en-US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</a:p>
        </p:txBody>
      </p:sp>
      <p:grpSp>
        <p:nvGrpSpPr>
          <p:cNvPr id="90" name="그룹 89"/>
          <p:cNvGrpSpPr/>
          <p:nvPr/>
        </p:nvGrpSpPr>
        <p:grpSpPr>
          <a:xfrm>
            <a:off x="2483768" y="2348880"/>
            <a:ext cx="4320000" cy="4320000"/>
            <a:chOff x="4572000" y="2133336"/>
            <a:chExt cx="4320000" cy="4320000"/>
          </a:xfrm>
        </p:grpSpPr>
        <p:grpSp>
          <p:nvGrpSpPr>
            <p:cNvPr id="76" name="그룹 75"/>
            <p:cNvGrpSpPr/>
            <p:nvPr/>
          </p:nvGrpSpPr>
          <p:grpSpPr>
            <a:xfrm>
              <a:off x="4572000" y="2133336"/>
              <a:ext cx="4320000" cy="4320000"/>
              <a:chOff x="4572480" y="1989320"/>
              <a:chExt cx="4320000" cy="4320000"/>
            </a:xfrm>
          </p:grpSpPr>
          <p:sp>
            <p:nvSpPr>
              <p:cNvPr id="5" name="타원 4"/>
              <p:cNvSpPr/>
              <p:nvPr/>
            </p:nvSpPr>
            <p:spPr bwMode="auto">
              <a:xfrm>
                <a:off x="4572480" y="1989320"/>
                <a:ext cx="4320000" cy="4320000"/>
              </a:xfrm>
              <a:prstGeom prst="ellips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 bwMode="auto">
              <a:xfrm>
                <a:off x="5652360" y="3069200"/>
                <a:ext cx="2160000" cy="2160000"/>
              </a:xfrm>
              <a:prstGeom prst="ellipse">
                <a:avLst/>
              </a:prstGeom>
              <a:solidFill>
                <a:srgbClr val="FFFFFF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 bwMode="auto">
              <a:xfrm>
                <a:off x="5004048" y="2420888"/>
                <a:ext cx="3420000" cy="3420000"/>
              </a:xfrm>
              <a:prstGeom prst="ellipse">
                <a:avLst/>
              </a:prstGeom>
              <a:noFill/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53" name="직선 연결선 52"/>
              <p:cNvCxnSpPr>
                <a:stCxn id="5" idx="0"/>
                <a:endCxn id="48" idx="0"/>
              </p:cNvCxnSpPr>
              <p:nvPr/>
            </p:nvCxnSpPr>
            <p:spPr bwMode="auto">
              <a:xfrm flipH="1">
                <a:off x="6732360" y="1989320"/>
                <a:ext cx="120" cy="107988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4" name="직선 연결선 53"/>
              <p:cNvCxnSpPr>
                <a:endCxn id="5" idx="4"/>
              </p:cNvCxnSpPr>
              <p:nvPr/>
            </p:nvCxnSpPr>
            <p:spPr bwMode="auto">
              <a:xfrm>
                <a:off x="6732240" y="5246290"/>
                <a:ext cx="240" cy="106303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7" name="직선 연결선 56"/>
              <p:cNvCxnSpPr>
                <a:stCxn id="48" idx="6"/>
                <a:endCxn id="5" idx="6"/>
              </p:cNvCxnSpPr>
              <p:nvPr/>
            </p:nvCxnSpPr>
            <p:spPr bwMode="auto">
              <a:xfrm>
                <a:off x="7812360" y="4149200"/>
                <a:ext cx="108012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0" name="직선 연결선 59"/>
              <p:cNvCxnSpPr>
                <a:stCxn id="48" idx="2"/>
                <a:endCxn id="5" idx="2"/>
              </p:cNvCxnSpPr>
              <p:nvPr/>
            </p:nvCxnSpPr>
            <p:spPr bwMode="auto">
              <a:xfrm flipH="1">
                <a:off x="4572480" y="4149200"/>
                <a:ext cx="1079880" cy="120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3" name="직선 연결선 62"/>
              <p:cNvCxnSpPr>
                <a:stCxn id="48" idx="1"/>
                <a:endCxn id="5" idx="1"/>
              </p:cNvCxnSpPr>
              <p:nvPr/>
            </p:nvCxnSpPr>
            <p:spPr bwMode="auto">
              <a:xfrm flipH="1" flipV="1">
                <a:off x="5205129" y="2621969"/>
                <a:ext cx="76355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6" name="직선 연결선 65"/>
              <p:cNvCxnSpPr>
                <a:stCxn id="5" idx="7"/>
                <a:endCxn id="48" idx="7"/>
              </p:cNvCxnSpPr>
              <p:nvPr/>
            </p:nvCxnSpPr>
            <p:spPr bwMode="auto">
              <a:xfrm flipH="1">
                <a:off x="7496035" y="2621969"/>
                <a:ext cx="763796" cy="76355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9" name="직선 연결선 68"/>
              <p:cNvCxnSpPr>
                <a:stCxn id="5" idx="5"/>
                <a:endCxn id="48" idx="5"/>
              </p:cNvCxnSpPr>
              <p:nvPr/>
            </p:nvCxnSpPr>
            <p:spPr bwMode="auto">
              <a:xfrm flipH="1" flipV="1">
                <a:off x="7496035" y="4912875"/>
                <a:ext cx="76379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2" name="직선 연결선 71"/>
              <p:cNvCxnSpPr>
                <a:stCxn id="5" idx="3"/>
                <a:endCxn id="48" idx="3"/>
              </p:cNvCxnSpPr>
              <p:nvPr/>
            </p:nvCxnSpPr>
            <p:spPr bwMode="auto">
              <a:xfrm flipV="1">
                <a:off x="5205129" y="4912875"/>
                <a:ext cx="763556" cy="763796"/>
              </a:xfrm>
              <a:prstGeom prst="line">
                <a:avLst/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81" name="TextBox 80"/>
            <p:cNvSpPr txBox="1"/>
            <p:nvPr/>
          </p:nvSpPr>
          <p:spPr>
            <a:xfrm>
              <a:off x="7312156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0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316416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1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316416" y="479715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2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312156" y="584765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3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99988" y="580526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4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63884" y="483954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5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88024" y="32849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6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799988" y="227687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rgbClr val="000000"/>
                  </a:solidFill>
                </a:rPr>
                <a:t>7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572000" y="1700808"/>
            <a:ext cx="4320000" cy="4320000"/>
            <a:chOff x="5004528" y="1989320"/>
            <a:chExt cx="4320000" cy="4320000"/>
          </a:xfrm>
        </p:grpSpPr>
        <p:grpSp>
          <p:nvGrpSpPr>
            <p:cNvPr id="38" name="그룹 37"/>
            <p:cNvGrpSpPr/>
            <p:nvPr/>
          </p:nvGrpSpPr>
          <p:grpSpPr>
            <a:xfrm>
              <a:off x="5004528" y="1989320"/>
              <a:ext cx="4320000" cy="4320000"/>
              <a:chOff x="-1044624" y="2839447"/>
              <a:chExt cx="4320000" cy="4320000"/>
            </a:xfrm>
          </p:grpSpPr>
          <p:sp>
            <p:nvSpPr>
              <p:cNvPr id="42" name="막힌 원호 41"/>
              <p:cNvSpPr/>
              <p:nvPr/>
            </p:nvSpPr>
            <p:spPr bwMode="auto">
              <a:xfrm>
                <a:off x="-1044624" y="2839447"/>
                <a:ext cx="4320000" cy="4320000"/>
              </a:xfrm>
              <a:prstGeom prst="blockArc">
                <a:avLst>
                  <a:gd name="adj1" fmla="val 16175753"/>
                  <a:gd name="adj2" fmla="val 19202419"/>
                  <a:gd name="adj3" fmla="val 25091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막힌 원호 43"/>
              <p:cNvSpPr/>
              <p:nvPr/>
            </p:nvSpPr>
            <p:spPr bwMode="auto">
              <a:xfrm>
                <a:off x="-594624" y="3289447"/>
                <a:ext cx="3420000" cy="3420000"/>
              </a:xfrm>
              <a:prstGeom prst="blockArc">
                <a:avLst>
                  <a:gd name="adj1" fmla="val 16175913"/>
                  <a:gd name="adj2" fmla="val 19204379"/>
                  <a:gd name="adj3" fmla="val 18514"/>
                </a:avLst>
              </a:prstGeom>
              <a:solidFill>
                <a:schemeClr val="accent1"/>
              </a:solidFill>
              <a:ln w="12699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 rot="1680000">
              <a:off x="7559569" y="2232138"/>
              <a:ext cx="875240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index</a:t>
              </a:r>
            </a:p>
          </p:txBody>
        </p:sp>
        <p:sp>
          <p:nvSpPr>
            <p:cNvPr id="40" name="Rectangle 26"/>
            <p:cNvSpPr>
              <a:spLocks noChangeArrowheads="1"/>
            </p:cNvSpPr>
            <p:nvPr/>
          </p:nvSpPr>
          <p:spPr bwMode="auto">
            <a:xfrm rot="1680000">
              <a:off x="7424228" y="2703519"/>
              <a:ext cx="737381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800000"/>
                  </a:solidFill>
                  <a:latin typeface="Courier New" pitchFamily="49" charset="0"/>
                </a:rPr>
                <a:t>item</a:t>
              </a: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5004048" y="5517235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31840" y="3717035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2400" b="1" dirty="0">
              <a:solidFill>
                <a:srgbClr val="000000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323530" y="3618000"/>
            <a:ext cx="1871507" cy="675096"/>
            <a:chOff x="324700" y="2678076"/>
            <a:chExt cx="1871507" cy="675096"/>
          </a:xfrm>
        </p:grpSpPr>
        <p:sp>
          <p:nvSpPr>
            <p:cNvPr id="41" name="Rectangle 24"/>
            <p:cNvSpPr>
              <a:spLocks noChangeArrowheads="1"/>
            </p:cNvSpPr>
            <p:nvPr/>
          </p:nvSpPr>
          <p:spPr bwMode="auto">
            <a:xfrm>
              <a:off x="1515170" y="2688010"/>
              <a:ext cx="681037" cy="665162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dirty="0" smtClean="0">
                  <a:solidFill>
                    <a:srgbClr val="000000"/>
                  </a:solidFill>
                </a:rPr>
                <a:t>‘’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324700" y="2678076"/>
              <a:ext cx="1150956" cy="36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9" rIns="92075" bIns="46039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err="1">
                  <a:solidFill>
                    <a:srgbClr val="800000"/>
                  </a:solidFill>
                  <a:latin typeface="Courier New" pitchFamily="49" charset="0"/>
                </a:rPr>
                <a:t>newItem</a:t>
              </a:r>
              <a:endParaRPr lang="en-US" altLang="en-US" b="1" dirty="0">
                <a:solidFill>
                  <a:srgbClr val="800000"/>
                </a:solidFill>
                <a:latin typeface="Courier New" pitchFamily="49" charset="0"/>
              </a:endParaRPr>
            </a:p>
          </p:txBody>
        </p:sp>
      </p:grpSp>
      <p:sp>
        <p:nvSpPr>
          <p:cNvPr id="47" name="타원 46"/>
          <p:cNvSpPr/>
          <p:nvPr/>
        </p:nvSpPr>
        <p:spPr bwMode="auto">
          <a:xfrm>
            <a:off x="2096359" y="3388107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타원 48"/>
          <p:cNvSpPr/>
          <p:nvPr/>
        </p:nvSpPr>
        <p:spPr bwMode="auto">
          <a:xfrm>
            <a:off x="2102117" y="2996955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타원 50"/>
          <p:cNvSpPr/>
          <p:nvPr/>
        </p:nvSpPr>
        <p:spPr bwMode="auto">
          <a:xfrm>
            <a:off x="5498412" y="2710693"/>
            <a:ext cx="221521" cy="221521"/>
          </a:xfrm>
          <a:prstGeom prst="ellipse">
            <a:avLst/>
          </a:prstGeom>
          <a:solidFill>
            <a:srgbClr val="00B05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타원 51"/>
          <p:cNvSpPr/>
          <p:nvPr/>
        </p:nvSpPr>
        <p:spPr bwMode="auto">
          <a:xfrm>
            <a:off x="6192319" y="3396479"/>
            <a:ext cx="221521" cy="221521"/>
          </a:xfrm>
          <a:prstGeom prst="ellipse">
            <a:avLst/>
          </a:prstGeom>
          <a:solidFill>
            <a:srgbClr val="0070C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00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3550" y="838200"/>
            <a:ext cx="8255000" cy="5105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009966"/>
                </a:solidFill>
                <a:latin typeface="Courier New" pitchFamily="49" charset="0"/>
              </a:rPr>
              <a:t>//--------------------------------------------------------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009966"/>
                </a:solidFill>
                <a:latin typeface="Courier New" pitchFamily="49" charset="0"/>
              </a:rPr>
              <a:t>// CLASS TEMPLATE DEFINITION FOR CIRCULAR QUEUE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#include "</a:t>
            </a:r>
            <a:r>
              <a:rPr lang="en-US" altLang="en-US" sz="1800" b="1" dirty="0" err="1" smtClean="0">
                <a:latin typeface="Courier New" pitchFamily="49" charset="0"/>
              </a:rPr>
              <a:t>ItemType.h</a:t>
            </a:r>
            <a:r>
              <a:rPr lang="en-US" altLang="en-US" sz="1800" b="1" dirty="0" smtClean="0">
                <a:latin typeface="Courier New" pitchFamily="49" charset="0"/>
              </a:rPr>
              <a:t>"      // for </a:t>
            </a:r>
            <a:r>
              <a:rPr lang="en-US" altLang="en-US" sz="1800" b="1" dirty="0" err="1" smtClean="0">
                <a:latin typeface="Courier New" pitchFamily="49" charset="0"/>
              </a:rPr>
              <a:t>ItemType</a:t>
            </a:r>
            <a:r>
              <a:rPr lang="en-US" altLang="en-US" sz="1800" b="1" dirty="0" smtClean="0">
                <a:solidFill>
                  <a:srgbClr val="990000"/>
                </a:solidFill>
                <a:latin typeface="Courier New" pitchFamily="49" charset="0"/>
              </a:rPr>
              <a:t> 	</a:t>
            </a:r>
            <a:r>
              <a:rPr lang="en-US" altLang="en-US" sz="800" b="1" dirty="0" smtClean="0">
                <a:solidFill>
                  <a:srgbClr val="990000"/>
                </a:solidFill>
                <a:latin typeface="Courier New" pitchFamily="49" charset="0"/>
              </a:rPr>
              <a:t>	</a:t>
            </a:r>
            <a:endParaRPr lang="en-US" altLang="en-US" sz="800" b="1" dirty="0" smtClean="0">
              <a:solidFill>
                <a:srgbClr val="CC33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template&lt;class </a:t>
            </a:r>
            <a:r>
              <a:rPr lang="en-US" altLang="en-US" sz="1800" b="1" dirty="0" err="1" smtClean="0">
                <a:solidFill>
                  <a:srgbClr val="3366FF"/>
                </a:solidFill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&gt;</a:t>
            </a: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class </a:t>
            </a:r>
            <a:r>
              <a:rPr lang="en-US" altLang="en-US" sz="1800" b="1" dirty="0" err="1" smtClean="0">
                <a:latin typeface="Courier New" pitchFamily="49" charset="0"/>
              </a:rPr>
              <a:t>QueType</a:t>
            </a:r>
            <a:r>
              <a:rPr lang="en-US" altLang="en-US" sz="1800" b="1" dirty="0" smtClean="0">
                <a:latin typeface="Courier New" pitchFamily="49" charset="0"/>
              </a:rPr>
              <a:t>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public:</a:t>
            </a:r>
            <a:endParaRPr lang="en-US" altLang="en-US" sz="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</a:t>
            </a:r>
            <a:r>
              <a:rPr lang="en-US" altLang="en-US" sz="1800" b="1" dirty="0" err="1" smtClean="0">
                <a:latin typeface="Courier New" pitchFamily="49" charset="0"/>
              </a:rPr>
              <a:t>QueType</a:t>
            </a:r>
            <a:r>
              <a:rPr lang="en-US" altLang="en-US" sz="1800" b="1" dirty="0" smtClean="0">
                <a:latin typeface="Courier New" pitchFamily="49" charset="0"/>
              </a:rPr>
              <a:t>( );    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</a:t>
            </a:r>
            <a:r>
              <a:rPr lang="en-US" altLang="en-US" sz="1800" b="1" dirty="0" err="1" smtClean="0">
                <a:latin typeface="Courier New" pitchFamily="49" charset="0"/>
              </a:rPr>
              <a:t>QueType</a:t>
            </a:r>
            <a:r>
              <a:rPr lang="en-US" altLang="en-US" sz="1800" b="1" dirty="0" smtClean="0">
                <a:latin typeface="Courier New" pitchFamily="49" charset="0"/>
              </a:rPr>
              <a:t>( </a:t>
            </a:r>
            <a:r>
              <a:rPr lang="en-US" altLang="en-US" sz="1800" b="1" dirty="0" err="1" smtClean="0">
                <a:latin typeface="Courier New" pitchFamily="49" charset="0"/>
              </a:rPr>
              <a:t>int</a:t>
            </a:r>
            <a:r>
              <a:rPr lang="en-US" altLang="en-US" sz="1800" b="1" dirty="0" smtClean="0">
                <a:latin typeface="Courier New" pitchFamily="49" charset="0"/>
              </a:rPr>
              <a:t> max );	</a:t>
            </a:r>
            <a:r>
              <a:rPr lang="en-US" altLang="en-US" sz="1800" b="1" dirty="0" smtClean="0">
                <a:solidFill>
                  <a:srgbClr val="CC0000"/>
                </a:solidFill>
                <a:latin typeface="Courier New" pitchFamily="49" charset="0"/>
              </a:rPr>
              <a:t>// PARAMETERIZED CONSTRUCTOR</a:t>
            </a: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~</a:t>
            </a:r>
            <a:r>
              <a:rPr lang="en-US" altLang="en-US" sz="1800" b="1" dirty="0" err="1" smtClean="0">
                <a:latin typeface="Courier New" pitchFamily="49" charset="0"/>
              </a:rPr>
              <a:t>QueType</a:t>
            </a:r>
            <a:r>
              <a:rPr lang="en-US" altLang="en-US" sz="1800" b="1" dirty="0" smtClean="0">
                <a:latin typeface="Courier New" pitchFamily="49" charset="0"/>
              </a:rPr>
              <a:t>( ) ;		</a:t>
            </a:r>
            <a:r>
              <a:rPr lang="en-US" altLang="en-US" sz="1800" b="1" dirty="0" smtClean="0">
                <a:solidFill>
                  <a:srgbClr val="CC0000"/>
                </a:solidFill>
                <a:latin typeface="Courier New" pitchFamily="49" charset="0"/>
              </a:rPr>
              <a:t>// DESTRUCTOR</a:t>
            </a:r>
            <a:endParaRPr lang="en-US" altLang="en-US" sz="1800" b="1" dirty="0" smtClean="0">
              <a:latin typeface="Arial Black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Arial Black" pitchFamily="34" charset="0"/>
              </a:rPr>
              <a:t>    .  .  .		</a:t>
            </a:r>
            <a:r>
              <a:rPr lang="en-US" altLang="en-US" sz="800" b="1" dirty="0" smtClean="0">
                <a:latin typeface="Courier New" pitchFamily="49" charset="0"/>
              </a:rPr>
              <a:t>	</a:t>
            </a: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</a:t>
            </a:r>
            <a:r>
              <a:rPr lang="en-US" altLang="en-US" sz="1800" b="1" dirty="0" err="1" smtClean="0">
                <a:latin typeface="Courier New" pitchFamily="49" charset="0"/>
              </a:rPr>
              <a:t>bool</a:t>
            </a:r>
            <a:r>
              <a:rPr lang="en-US" altLang="en-US" sz="1800" b="1" dirty="0" smtClean="0">
                <a:latin typeface="Courier New" pitchFamily="49" charset="0"/>
              </a:rPr>
              <a:t> </a:t>
            </a:r>
            <a:r>
              <a:rPr lang="en-US" altLang="en-US" sz="1800" b="1" dirty="0" err="1" smtClean="0">
                <a:latin typeface="Courier New" pitchFamily="49" charset="0"/>
              </a:rPr>
              <a:t>IsFull</a:t>
            </a:r>
            <a:r>
              <a:rPr lang="en-US" altLang="en-US" sz="1800" b="1" dirty="0" smtClean="0">
                <a:latin typeface="Courier New" pitchFamily="49" charset="0"/>
              </a:rPr>
              <a:t>( ) </a:t>
            </a:r>
            <a:r>
              <a:rPr lang="en-US" altLang="en-US" sz="1800" b="1" dirty="0" err="1" smtClean="0">
                <a:latin typeface="Courier New" pitchFamily="49" charset="0"/>
              </a:rPr>
              <a:t>const</a:t>
            </a:r>
            <a:r>
              <a:rPr lang="en-US" altLang="en-US" sz="1800" b="1" dirty="0" smtClean="0">
                <a:latin typeface="Courier New" pitchFamily="49" charset="0"/>
              </a:rPr>
              <a:t>;</a:t>
            </a:r>
            <a:endParaRPr lang="en-US" altLang="en-US" sz="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void </a:t>
            </a:r>
            <a:r>
              <a:rPr lang="en-US" altLang="en-US" sz="1800" b="1" dirty="0" err="1" smtClean="0">
                <a:latin typeface="Courier New" pitchFamily="49" charset="0"/>
              </a:rPr>
              <a:t>Enqueue</a:t>
            </a:r>
            <a:r>
              <a:rPr lang="en-US" altLang="en-US" sz="1800" b="1" dirty="0" smtClean="0">
                <a:latin typeface="Courier New" pitchFamily="49" charset="0"/>
              </a:rPr>
              <a:t>( </a:t>
            </a:r>
            <a:r>
              <a:rPr lang="en-US" altLang="en-US" sz="1800" b="1" dirty="0" err="1" smtClean="0"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latin typeface="Courier New" pitchFamily="49" charset="0"/>
              </a:rPr>
              <a:t> item );</a:t>
            </a:r>
            <a:endParaRPr lang="en-US" altLang="en-US" sz="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void </a:t>
            </a:r>
            <a:r>
              <a:rPr lang="en-US" altLang="en-US" sz="1800" b="1" dirty="0" err="1" smtClean="0">
                <a:latin typeface="Courier New" pitchFamily="49" charset="0"/>
              </a:rPr>
              <a:t>Dequeue</a:t>
            </a:r>
            <a:r>
              <a:rPr lang="en-US" altLang="en-US" sz="1800" b="1" dirty="0" smtClean="0">
                <a:latin typeface="Courier New" pitchFamily="49" charset="0"/>
              </a:rPr>
              <a:t>( </a:t>
            </a:r>
            <a:r>
              <a:rPr lang="en-US" altLang="en-US" sz="1800" b="1" dirty="0" err="1" smtClean="0"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latin typeface="Courier New" pitchFamily="49" charset="0"/>
              </a:rPr>
              <a:t>&amp;  item );</a:t>
            </a:r>
            <a:endParaRPr lang="en-US" altLang="en-US" sz="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private: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</a:t>
            </a:r>
            <a:r>
              <a:rPr lang="en-US" altLang="en-US" sz="1800" b="1" dirty="0" err="1" smtClean="0">
                <a:latin typeface="Courier New" pitchFamily="49" charset="0"/>
              </a:rPr>
              <a:t>int</a:t>
            </a:r>
            <a:r>
              <a:rPr lang="en-US" altLang="en-US" sz="1800" b="1" dirty="0" smtClean="0">
                <a:latin typeface="Courier New" pitchFamily="49" charset="0"/>
              </a:rPr>
              <a:t>       front;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</a:t>
            </a:r>
            <a:r>
              <a:rPr lang="en-US" altLang="en-US" sz="1800" b="1" dirty="0" err="1" smtClean="0">
                <a:latin typeface="Courier New" pitchFamily="49" charset="0"/>
              </a:rPr>
              <a:t>int</a:t>
            </a:r>
            <a:r>
              <a:rPr lang="en-US" altLang="en-US" sz="1800" b="1" dirty="0" smtClean="0">
                <a:latin typeface="Courier New" pitchFamily="49" charset="0"/>
              </a:rPr>
              <a:t>	      rear;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</a:t>
            </a:r>
            <a:r>
              <a:rPr lang="en-US" altLang="en-US" sz="1800" b="1" dirty="0" err="1" smtClean="0">
                <a:latin typeface="Courier New" pitchFamily="49" charset="0"/>
              </a:rPr>
              <a:t>int</a:t>
            </a:r>
            <a:r>
              <a:rPr lang="en-US" altLang="en-US" sz="1800" b="1" dirty="0" smtClean="0">
                <a:latin typeface="Courier New" pitchFamily="49" charset="0"/>
              </a:rPr>
              <a:t>	      </a:t>
            </a:r>
            <a:r>
              <a:rPr lang="en-US" altLang="en-US" sz="1800" b="1" dirty="0" err="1" smtClean="0">
                <a:latin typeface="Courier New" pitchFamily="49" charset="0"/>
              </a:rPr>
              <a:t>maxQue</a:t>
            </a:r>
            <a:r>
              <a:rPr lang="en-US" altLang="en-US" sz="1800" b="1" dirty="0" smtClean="0">
                <a:latin typeface="Courier New" pitchFamily="49" charset="0"/>
              </a:rPr>
              <a:t>;  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</a:t>
            </a:r>
            <a:r>
              <a:rPr lang="en-US" altLang="en-US" sz="1800" b="1" dirty="0" err="1" smtClean="0"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latin typeface="Courier New" pitchFamily="49" charset="0"/>
              </a:rPr>
              <a:t>*  items;	   </a:t>
            </a:r>
            <a:r>
              <a:rPr lang="en-US" altLang="en-US" sz="1800" b="1" dirty="0" smtClean="0">
                <a:solidFill>
                  <a:srgbClr val="CC0000"/>
                </a:solidFill>
                <a:latin typeface="Courier New" pitchFamily="49" charset="0"/>
              </a:rPr>
              <a:t>// DYNAMIC ARRAY IMPLEMENTATION</a:t>
            </a: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};</a:t>
            </a:r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DAA80D31-42F1-4CF7-B674-21E8E2D2D1E8}" type="slidenum">
              <a:rPr lang="en-US" altLang="en-US" sz="1400"/>
              <a:pPr algn="r"/>
              <a:t>92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74638" y="914400"/>
            <a:ext cx="8464550" cy="5715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009966"/>
                </a:solidFill>
                <a:latin typeface="Courier New" pitchFamily="49" charset="0"/>
              </a:rPr>
              <a:t>//--------------------------------------------------------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009966"/>
                </a:solidFill>
                <a:latin typeface="Courier New" pitchFamily="49" charset="0"/>
              </a:rPr>
              <a:t>// CLASS TEMPLATE DEFINITION FOR CIRCULAR QUEUE  cont’d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009966"/>
                </a:solidFill>
                <a:latin typeface="Courier New" pitchFamily="49" charset="0"/>
              </a:rPr>
              <a:t>//--------------------------------------------------------</a:t>
            </a:r>
            <a:endParaRPr lang="en-US" altLang="en-US" sz="1800" b="1" dirty="0" smtClean="0">
              <a:solidFill>
                <a:srgbClr val="CC33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800" b="1" dirty="0" smtClean="0">
              <a:solidFill>
                <a:srgbClr val="99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template&lt;class </a:t>
            </a:r>
            <a:r>
              <a:rPr lang="en-US" altLang="en-US" sz="1800" b="1" dirty="0" err="1" smtClean="0">
                <a:solidFill>
                  <a:srgbClr val="3366FF"/>
                </a:solidFill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&gt;</a:t>
            </a: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err="1" smtClean="0">
                <a:latin typeface="Courier New" pitchFamily="49" charset="0"/>
              </a:rPr>
              <a:t>QueType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&lt;</a:t>
            </a:r>
            <a:r>
              <a:rPr lang="en-US" altLang="en-US" sz="1800" b="1" dirty="0" err="1" smtClean="0">
                <a:solidFill>
                  <a:srgbClr val="3366FF"/>
                </a:solidFill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&gt;</a:t>
            </a:r>
            <a:r>
              <a:rPr lang="en-US" altLang="en-US" sz="1800" b="1" dirty="0" smtClean="0">
                <a:latin typeface="Courier New" pitchFamily="49" charset="0"/>
              </a:rPr>
              <a:t>::</a:t>
            </a:r>
            <a:r>
              <a:rPr lang="en-US" altLang="en-US" sz="1800" b="1" dirty="0" err="1" smtClean="0">
                <a:latin typeface="Courier New" pitchFamily="49" charset="0"/>
              </a:rPr>
              <a:t>QueType</a:t>
            </a:r>
            <a:r>
              <a:rPr lang="en-US" altLang="en-US" sz="1800" b="1" dirty="0" smtClean="0">
                <a:latin typeface="Courier New" pitchFamily="49" charset="0"/>
              </a:rPr>
              <a:t>( </a:t>
            </a:r>
            <a:r>
              <a:rPr lang="en-US" altLang="en-US" sz="1800" b="1" dirty="0" err="1" smtClean="0">
                <a:latin typeface="Courier New" pitchFamily="49" charset="0"/>
              </a:rPr>
              <a:t>int</a:t>
            </a:r>
            <a:r>
              <a:rPr lang="en-US" altLang="en-US" sz="1800" b="1" dirty="0" smtClean="0">
                <a:latin typeface="Courier New" pitchFamily="49" charset="0"/>
              </a:rPr>
              <a:t> max )  	</a:t>
            </a:r>
            <a:r>
              <a:rPr lang="en-US" altLang="en-US" sz="1800" b="1" dirty="0" smtClean="0">
                <a:solidFill>
                  <a:srgbClr val="CC0000"/>
                </a:solidFill>
                <a:latin typeface="Courier New" pitchFamily="49" charset="0"/>
              </a:rPr>
              <a:t>// PARAMETERIZED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</a:t>
            </a:r>
            <a:r>
              <a:rPr lang="en-US" altLang="en-US" sz="1800" b="1" dirty="0" err="1" smtClean="0">
                <a:latin typeface="Courier New" pitchFamily="49" charset="0"/>
              </a:rPr>
              <a:t>maxQue</a:t>
            </a:r>
            <a:r>
              <a:rPr lang="en-US" altLang="en-US" sz="1800" b="1" dirty="0" smtClean="0">
                <a:latin typeface="Courier New" pitchFamily="49" charset="0"/>
              </a:rPr>
              <a:t> = max + 1;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 	front = </a:t>
            </a:r>
            <a:r>
              <a:rPr lang="en-US" altLang="en-US" sz="1800" b="1" dirty="0" err="1" smtClean="0">
                <a:latin typeface="Courier New" pitchFamily="49" charset="0"/>
              </a:rPr>
              <a:t>maxQue</a:t>
            </a:r>
            <a:r>
              <a:rPr lang="en-US" altLang="en-US" sz="1800" b="1" dirty="0" smtClean="0">
                <a:latin typeface="Courier New" pitchFamily="49" charset="0"/>
              </a:rPr>
              <a:t> - 1;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rear = </a:t>
            </a:r>
            <a:r>
              <a:rPr lang="en-US" altLang="en-US" sz="1800" b="1" dirty="0" err="1" smtClean="0">
                <a:latin typeface="Courier New" pitchFamily="49" charset="0"/>
              </a:rPr>
              <a:t>maxQue</a:t>
            </a:r>
            <a:r>
              <a:rPr lang="en-US" altLang="en-US" sz="1800" b="1" dirty="0" smtClean="0">
                <a:latin typeface="Courier New" pitchFamily="49" charset="0"/>
              </a:rPr>
              <a:t> - 1;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items = new </a:t>
            </a:r>
            <a:r>
              <a:rPr lang="en-US" altLang="en-US" sz="1800" b="1" dirty="0" err="1" smtClean="0"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latin typeface="Courier New" pitchFamily="49" charset="0"/>
              </a:rPr>
              <a:t>[</a:t>
            </a:r>
            <a:r>
              <a:rPr lang="en-US" altLang="en-US" sz="1800" b="1" dirty="0" err="1" smtClean="0">
                <a:latin typeface="Courier New" pitchFamily="49" charset="0"/>
              </a:rPr>
              <a:t>maxQue</a:t>
            </a:r>
            <a:r>
              <a:rPr lang="en-US" altLang="en-US" sz="1800" b="1" dirty="0" smtClean="0">
                <a:latin typeface="Courier New" pitchFamily="49" charset="0"/>
              </a:rPr>
              <a:t>];   </a:t>
            </a:r>
            <a:r>
              <a:rPr lang="en-US" altLang="en-US" sz="1800" b="1" dirty="0" smtClean="0">
                <a:solidFill>
                  <a:srgbClr val="CC0000"/>
                </a:solidFill>
                <a:latin typeface="Courier New" pitchFamily="49" charset="0"/>
              </a:rPr>
              <a:t>// dynamically allocates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template&lt;class </a:t>
            </a:r>
            <a:r>
              <a:rPr lang="en-US" altLang="en-US" sz="1800" b="1" dirty="0" err="1" smtClean="0">
                <a:solidFill>
                  <a:srgbClr val="3366FF"/>
                </a:solidFill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&gt;</a:t>
            </a: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err="1" smtClean="0">
                <a:latin typeface="Courier New" pitchFamily="49" charset="0"/>
              </a:rPr>
              <a:t>bool</a:t>
            </a:r>
            <a:r>
              <a:rPr lang="en-US" altLang="en-US" sz="1800" b="1" dirty="0" smtClean="0">
                <a:latin typeface="Courier New" pitchFamily="49" charset="0"/>
              </a:rPr>
              <a:t> </a:t>
            </a:r>
            <a:r>
              <a:rPr lang="en-US" altLang="en-US" sz="1800" b="1" dirty="0" err="1" smtClean="0">
                <a:latin typeface="Courier New" pitchFamily="49" charset="0"/>
              </a:rPr>
              <a:t>QueType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&lt;</a:t>
            </a:r>
            <a:r>
              <a:rPr lang="en-US" altLang="en-US" sz="1800" b="1" dirty="0" err="1" smtClean="0">
                <a:solidFill>
                  <a:srgbClr val="3366FF"/>
                </a:solidFill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&gt;</a:t>
            </a:r>
            <a:r>
              <a:rPr lang="en-US" altLang="en-US" sz="1800" b="1" dirty="0" smtClean="0">
                <a:latin typeface="Courier New" pitchFamily="49" charset="0"/>
              </a:rPr>
              <a:t>::</a:t>
            </a:r>
            <a:r>
              <a:rPr lang="en-US" altLang="en-US" sz="1800" b="1" dirty="0" err="1" smtClean="0">
                <a:latin typeface="Courier New" pitchFamily="49" charset="0"/>
              </a:rPr>
              <a:t>IsEmpty</a:t>
            </a:r>
            <a:r>
              <a:rPr lang="en-US" altLang="en-US" sz="1800" b="1" dirty="0" smtClean="0">
                <a:latin typeface="Courier New" pitchFamily="49" charset="0"/>
              </a:rPr>
              <a:t>( 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{				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return ( rear </a:t>
            </a:r>
            <a:r>
              <a:rPr lang="en-US" altLang="en-US" sz="1800" b="1" dirty="0" smtClean="0"/>
              <a:t>==</a:t>
            </a:r>
            <a:r>
              <a:rPr lang="en-US" altLang="en-US" sz="1800" b="1" dirty="0" smtClean="0">
                <a:latin typeface="Courier New" pitchFamily="49" charset="0"/>
              </a:rPr>
              <a:t> front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F639BC35-2872-46B3-B1AB-2297B8FDF2F6}" type="slidenum">
              <a:rPr lang="en-US" altLang="en-US" sz="1400"/>
              <a:pPr algn="r"/>
              <a:t>93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74638" y="1143000"/>
            <a:ext cx="8464550" cy="532765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009966"/>
                </a:solidFill>
                <a:latin typeface="Courier New" pitchFamily="49" charset="0"/>
              </a:rPr>
              <a:t>//--------------------------------------------------------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009966"/>
                </a:solidFill>
                <a:latin typeface="Courier New" pitchFamily="49" charset="0"/>
              </a:rPr>
              <a:t>// CLASS TEMPLATE DEFINITION FOR CIRCULAR QUEUE  cont’d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009966"/>
                </a:solidFill>
                <a:latin typeface="Courier New" pitchFamily="49" charset="0"/>
              </a:rPr>
              <a:t>//--------------------------------------------------------</a:t>
            </a:r>
            <a:endParaRPr lang="en-US" altLang="en-US" sz="1800" b="1" dirty="0" smtClean="0">
              <a:solidFill>
                <a:srgbClr val="CC33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800" b="1" dirty="0" smtClean="0">
              <a:solidFill>
                <a:srgbClr val="99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template&lt;class </a:t>
            </a:r>
            <a:r>
              <a:rPr lang="en-US" altLang="en-US" sz="1800" b="1" dirty="0" err="1" smtClean="0">
                <a:solidFill>
                  <a:srgbClr val="3366FF"/>
                </a:solidFill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&gt;</a:t>
            </a: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err="1" smtClean="0">
                <a:latin typeface="Courier New" pitchFamily="49" charset="0"/>
              </a:rPr>
              <a:t>QueType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&lt;</a:t>
            </a:r>
            <a:r>
              <a:rPr lang="en-US" altLang="en-US" sz="1800" b="1" dirty="0" err="1" smtClean="0">
                <a:solidFill>
                  <a:srgbClr val="3366FF"/>
                </a:solidFill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&gt;</a:t>
            </a:r>
            <a:r>
              <a:rPr lang="en-US" altLang="en-US" sz="1800" b="1" dirty="0" smtClean="0">
                <a:latin typeface="Courier New" pitchFamily="49" charset="0"/>
              </a:rPr>
              <a:t>::~</a:t>
            </a:r>
            <a:r>
              <a:rPr lang="en-US" altLang="en-US" sz="1800" b="1" dirty="0" err="1" smtClean="0">
                <a:latin typeface="Courier New" pitchFamily="49" charset="0"/>
              </a:rPr>
              <a:t>QueType</a:t>
            </a:r>
            <a:r>
              <a:rPr lang="en-US" altLang="en-US" sz="1800" b="1" dirty="0" smtClean="0">
                <a:latin typeface="Courier New" pitchFamily="49" charset="0"/>
              </a:rPr>
              <a:t>(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delete [ ] items; 	</a:t>
            </a:r>
            <a:r>
              <a:rPr lang="en-US" altLang="en-US" sz="1800" b="1" dirty="0" smtClean="0">
                <a:solidFill>
                  <a:srgbClr val="CC0000"/>
                </a:solidFill>
                <a:latin typeface="Courier New" pitchFamily="49" charset="0"/>
              </a:rPr>
              <a:t>// </a:t>
            </a:r>
            <a:r>
              <a:rPr lang="en-US" altLang="en-US" sz="1800" b="1" dirty="0" err="1" smtClean="0">
                <a:solidFill>
                  <a:srgbClr val="CC0000"/>
                </a:solidFill>
                <a:latin typeface="Courier New" pitchFamily="49" charset="0"/>
              </a:rPr>
              <a:t>deallocates</a:t>
            </a:r>
            <a:r>
              <a:rPr lang="en-US" altLang="en-US" sz="1800" b="1" dirty="0" smtClean="0">
                <a:solidFill>
                  <a:srgbClr val="CC0000"/>
                </a:solidFill>
                <a:latin typeface="Courier New" pitchFamily="49" charset="0"/>
              </a:rPr>
              <a:t> array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b="1" dirty="0" smtClean="0">
                <a:latin typeface="Arial Black" pitchFamily="34" charset="0"/>
              </a:rPr>
              <a:t> 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b="1" dirty="0" smtClean="0">
                <a:latin typeface="Arial Black" pitchFamily="34" charset="0"/>
              </a:rPr>
              <a:t> 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b="1" dirty="0" smtClean="0">
                <a:latin typeface="Arial Black" pitchFamily="34" charset="0"/>
              </a:rPr>
              <a:t> .</a:t>
            </a: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template&lt;class </a:t>
            </a:r>
            <a:r>
              <a:rPr lang="en-US" altLang="en-US" sz="1800" b="1" dirty="0" err="1" smtClean="0">
                <a:solidFill>
                  <a:srgbClr val="3366FF"/>
                </a:solidFill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&gt;</a:t>
            </a: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err="1" smtClean="0">
                <a:latin typeface="Courier New" pitchFamily="49" charset="0"/>
              </a:rPr>
              <a:t>bool</a:t>
            </a:r>
            <a:r>
              <a:rPr lang="en-US" altLang="en-US" sz="1800" b="1" dirty="0" smtClean="0">
                <a:latin typeface="Courier New" pitchFamily="49" charset="0"/>
              </a:rPr>
              <a:t> </a:t>
            </a:r>
            <a:r>
              <a:rPr lang="en-US" altLang="en-US" sz="1800" b="1" dirty="0" err="1" smtClean="0">
                <a:latin typeface="Courier New" pitchFamily="49" charset="0"/>
              </a:rPr>
              <a:t>QueType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&lt;</a:t>
            </a:r>
            <a:r>
              <a:rPr lang="en-US" altLang="en-US" sz="1800" b="1" dirty="0" err="1" smtClean="0">
                <a:solidFill>
                  <a:srgbClr val="3366FF"/>
                </a:solidFill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&gt;</a:t>
            </a:r>
            <a:r>
              <a:rPr lang="en-US" altLang="en-US" sz="1800" b="1" dirty="0" smtClean="0">
                <a:latin typeface="Courier New" pitchFamily="49" charset="0"/>
              </a:rPr>
              <a:t>::</a:t>
            </a:r>
            <a:r>
              <a:rPr lang="en-US" altLang="en-US" sz="1800" b="1" dirty="0" err="1" smtClean="0">
                <a:latin typeface="Courier New" pitchFamily="49" charset="0"/>
              </a:rPr>
              <a:t>IsFull</a:t>
            </a:r>
            <a:r>
              <a:rPr lang="en-US" altLang="en-US" sz="1800" b="1" dirty="0" smtClean="0">
                <a:latin typeface="Courier New" pitchFamily="49" charset="0"/>
              </a:rPr>
              <a:t>( 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{							</a:t>
            </a:r>
            <a:r>
              <a:rPr lang="en-US" altLang="en-US" sz="1800" b="1" dirty="0" smtClean="0">
                <a:solidFill>
                  <a:srgbClr val="CC0000"/>
                </a:solidFill>
                <a:latin typeface="Courier New" pitchFamily="49" charset="0"/>
              </a:rPr>
              <a:t>// WRAP AROUND</a:t>
            </a: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return ( (rear + 1) % </a:t>
            </a:r>
            <a:r>
              <a:rPr lang="en-US" altLang="en-US" sz="1800" b="1" dirty="0" err="1" smtClean="0">
                <a:latin typeface="Courier New" pitchFamily="49" charset="0"/>
              </a:rPr>
              <a:t>maxQue</a:t>
            </a:r>
            <a:r>
              <a:rPr lang="en-US" altLang="en-US" sz="1800" b="1" dirty="0" smtClean="0">
                <a:latin typeface="Courier New" pitchFamily="49" charset="0"/>
              </a:rPr>
              <a:t> </a:t>
            </a:r>
            <a:r>
              <a:rPr lang="en-US" altLang="en-US" sz="1800" b="1" dirty="0" smtClean="0"/>
              <a:t>==</a:t>
            </a:r>
            <a:r>
              <a:rPr lang="en-US" altLang="en-US" sz="1800" b="1" dirty="0" smtClean="0">
                <a:latin typeface="Courier New" pitchFamily="49" charset="0"/>
              </a:rPr>
              <a:t> front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B2149BC3-85D4-4CFA-9F9B-4E513EC1584D}" type="slidenum">
              <a:rPr lang="en-US" altLang="en-US" sz="1400"/>
              <a:pPr algn="r"/>
              <a:t>94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74638" y="1143000"/>
            <a:ext cx="8464550" cy="532765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009966"/>
                </a:solidFill>
                <a:latin typeface="Courier New" pitchFamily="49" charset="0"/>
              </a:rPr>
              <a:t>//--------------------------------------------------------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009966"/>
                </a:solidFill>
                <a:latin typeface="Courier New" pitchFamily="49" charset="0"/>
              </a:rPr>
              <a:t>// CLASS TEMPLATE DEFINITION FOR CIRCULAR QUEUE  cont’d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009966"/>
                </a:solidFill>
                <a:latin typeface="Courier New" pitchFamily="49" charset="0"/>
              </a:rPr>
              <a:t>//--------------------------------------------------------</a:t>
            </a:r>
            <a:endParaRPr lang="en-US" altLang="en-US" sz="1800" b="1" dirty="0" smtClean="0">
              <a:solidFill>
                <a:srgbClr val="CC33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800" b="1" dirty="0" smtClean="0">
              <a:solidFill>
                <a:srgbClr val="99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template&lt;class </a:t>
            </a:r>
            <a:r>
              <a:rPr lang="en-US" altLang="en-US" sz="1800" b="1" dirty="0" err="1" smtClean="0">
                <a:solidFill>
                  <a:srgbClr val="3366FF"/>
                </a:solidFill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&gt;</a:t>
            </a: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err="1" smtClean="0">
                <a:latin typeface="Courier New" pitchFamily="49" charset="0"/>
              </a:rPr>
              <a:t>QueType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&lt;</a:t>
            </a:r>
            <a:r>
              <a:rPr lang="en-US" altLang="en-US" sz="1800" b="1" dirty="0" err="1" smtClean="0">
                <a:solidFill>
                  <a:srgbClr val="3366FF"/>
                </a:solidFill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&gt;</a:t>
            </a:r>
            <a:r>
              <a:rPr lang="en-US" altLang="en-US" sz="1800" b="1" dirty="0" smtClean="0">
                <a:latin typeface="Courier New" pitchFamily="49" charset="0"/>
              </a:rPr>
              <a:t>::~</a:t>
            </a:r>
            <a:r>
              <a:rPr lang="en-US" altLang="en-US" sz="1800" b="1" dirty="0" err="1" smtClean="0">
                <a:latin typeface="Courier New" pitchFamily="49" charset="0"/>
              </a:rPr>
              <a:t>QueType</a:t>
            </a:r>
            <a:r>
              <a:rPr lang="en-US" altLang="en-US" sz="1800" b="1" dirty="0" smtClean="0">
                <a:latin typeface="Courier New" pitchFamily="49" charset="0"/>
              </a:rPr>
              <a:t>(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delete [ ] items; 	</a:t>
            </a:r>
            <a:r>
              <a:rPr lang="en-US" altLang="en-US" sz="1800" b="1" dirty="0" smtClean="0">
                <a:solidFill>
                  <a:srgbClr val="CC0000"/>
                </a:solidFill>
                <a:latin typeface="Courier New" pitchFamily="49" charset="0"/>
              </a:rPr>
              <a:t>// </a:t>
            </a:r>
            <a:r>
              <a:rPr lang="en-US" altLang="en-US" sz="1800" b="1" dirty="0" err="1" smtClean="0">
                <a:solidFill>
                  <a:srgbClr val="CC0000"/>
                </a:solidFill>
                <a:latin typeface="Courier New" pitchFamily="49" charset="0"/>
              </a:rPr>
              <a:t>deallocates</a:t>
            </a:r>
            <a:r>
              <a:rPr lang="en-US" altLang="en-US" sz="1800" b="1" dirty="0" smtClean="0">
                <a:solidFill>
                  <a:srgbClr val="CC0000"/>
                </a:solidFill>
                <a:latin typeface="Courier New" pitchFamily="49" charset="0"/>
              </a:rPr>
              <a:t> array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b="1" dirty="0" smtClean="0">
                <a:latin typeface="Arial Black" pitchFamily="34" charset="0"/>
              </a:rPr>
              <a:t> 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b="1" dirty="0" smtClean="0">
                <a:latin typeface="Arial Black" pitchFamily="34" charset="0"/>
              </a:rPr>
              <a:t> 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b="1" dirty="0" smtClean="0">
                <a:latin typeface="Arial Black" pitchFamily="34" charset="0"/>
              </a:rPr>
              <a:t> .</a:t>
            </a: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template&lt;class </a:t>
            </a:r>
            <a:r>
              <a:rPr lang="en-US" altLang="en-US" sz="1800" b="1" dirty="0" err="1" smtClean="0">
                <a:solidFill>
                  <a:srgbClr val="3366FF"/>
                </a:solidFill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&gt;</a:t>
            </a: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err="1" smtClean="0">
                <a:latin typeface="Courier New" pitchFamily="49" charset="0"/>
              </a:rPr>
              <a:t>bool</a:t>
            </a:r>
            <a:r>
              <a:rPr lang="en-US" altLang="en-US" sz="1800" b="1" dirty="0" smtClean="0">
                <a:latin typeface="Courier New" pitchFamily="49" charset="0"/>
              </a:rPr>
              <a:t> </a:t>
            </a:r>
            <a:r>
              <a:rPr lang="en-US" altLang="en-US" sz="1800" b="1" dirty="0" err="1" smtClean="0">
                <a:latin typeface="Courier New" pitchFamily="49" charset="0"/>
              </a:rPr>
              <a:t>QueType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&lt;</a:t>
            </a:r>
            <a:r>
              <a:rPr lang="en-US" altLang="en-US" sz="1800" b="1" dirty="0" err="1" smtClean="0">
                <a:solidFill>
                  <a:srgbClr val="3366FF"/>
                </a:solidFill>
                <a:latin typeface="Courier New" pitchFamily="49" charset="0"/>
              </a:rPr>
              <a:t>RecordType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&gt;</a:t>
            </a:r>
            <a:r>
              <a:rPr lang="en-US" altLang="en-US" sz="1800" b="1" dirty="0" smtClean="0">
                <a:latin typeface="Courier New" pitchFamily="49" charset="0"/>
              </a:rPr>
              <a:t>::</a:t>
            </a:r>
            <a:r>
              <a:rPr lang="en-US" altLang="en-US" sz="1800" b="1" dirty="0" err="1" smtClean="0">
                <a:latin typeface="Courier New" pitchFamily="49" charset="0"/>
              </a:rPr>
              <a:t>IsFull</a:t>
            </a:r>
            <a:r>
              <a:rPr lang="en-US" altLang="en-US" sz="1800" b="1" dirty="0" smtClean="0">
                <a:latin typeface="Courier New" pitchFamily="49" charset="0"/>
              </a:rPr>
              <a:t>( 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{							</a:t>
            </a:r>
            <a:r>
              <a:rPr lang="en-US" altLang="en-US" sz="1800" b="1" dirty="0" smtClean="0">
                <a:solidFill>
                  <a:srgbClr val="CC0000"/>
                </a:solidFill>
                <a:latin typeface="Courier New" pitchFamily="49" charset="0"/>
              </a:rPr>
              <a:t>// WRAP AROUND</a:t>
            </a: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return ( (rear + 1) % </a:t>
            </a:r>
            <a:r>
              <a:rPr lang="en-US" altLang="en-US" sz="1800" b="1" dirty="0" err="1" smtClean="0">
                <a:latin typeface="Courier New" pitchFamily="49" charset="0"/>
              </a:rPr>
              <a:t>maxQue</a:t>
            </a:r>
            <a:r>
              <a:rPr lang="en-US" altLang="en-US" sz="1800" b="1" dirty="0" smtClean="0">
                <a:latin typeface="Courier New" pitchFamily="49" charset="0"/>
              </a:rPr>
              <a:t> </a:t>
            </a:r>
            <a:r>
              <a:rPr lang="en-US" altLang="en-US" sz="1800" b="1" dirty="0" smtClean="0"/>
              <a:t>==</a:t>
            </a:r>
            <a:r>
              <a:rPr lang="en-US" altLang="en-US" sz="1800" b="1" dirty="0" smtClean="0">
                <a:latin typeface="Courier New" pitchFamily="49" charset="0"/>
              </a:rPr>
              <a:t> front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042E1107-E7C1-415F-B80E-BEE1E63EF86E}" type="slidenum">
              <a:rPr lang="en-US" altLang="en-US" sz="1400"/>
              <a:pPr algn="r"/>
              <a:t>95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954963" cy="532765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altLang="en-US" sz="700" b="1" dirty="0" smtClean="0">
              <a:solidFill>
                <a:srgbClr val="99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dirty="0" smtClean="0">
                <a:solidFill>
                  <a:srgbClr val="3366FF"/>
                </a:solidFill>
                <a:latin typeface="Courier New" pitchFamily="49" charset="0"/>
              </a:rPr>
              <a:t>template&lt;class </a:t>
            </a:r>
            <a:r>
              <a:rPr lang="en-US" altLang="en-US" sz="1600" b="1" dirty="0" err="1" smtClean="0">
                <a:solidFill>
                  <a:srgbClr val="3366FF"/>
                </a:solidFill>
                <a:latin typeface="Courier New" pitchFamily="49" charset="0"/>
              </a:rPr>
              <a:t>RecordType</a:t>
            </a:r>
            <a:r>
              <a:rPr lang="en-US" altLang="en-US" sz="1600" b="1" dirty="0" smtClean="0">
                <a:solidFill>
                  <a:srgbClr val="3366FF"/>
                </a:solidFill>
                <a:latin typeface="Courier New" pitchFamily="49" charset="0"/>
              </a:rPr>
              <a:t>&gt;</a:t>
            </a:r>
            <a:endParaRPr lang="en-US" altLang="en-US" sz="16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600" b="1" dirty="0" smtClean="0">
                <a:latin typeface="Courier New" pitchFamily="49" charset="0"/>
                <a:ea typeface="굴림" pitchFamily="50" charset="-127"/>
              </a:rPr>
              <a:t>void </a:t>
            </a:r>
            <a:r>
              <a:rPr lang="en-US" altLang="en-US" sz="1600" b="1" dirty="0" err="1" smtClean="0">
                <a:latin typeface="Courier New" pitchFamily="49" charset="0"/>
              </a:rPr>
              <a:t>QueType</a:t>
            </a:r>
            <a:r>
              <a:rPr lang="en-US" altLang="en-US" sz="1600" b="1" dirty="0" smtClean="0">
                <a:solidFill>
                  <a:srgbClr val="3366FF"/>
                </a:solidFill>
                <a:latin typeface="Courier New" pitchFamily="49" charset="0"/>
              </a:rPr>
              <a:t>&lt;</a:t>
            </a:r>
            <a:r>
              <a:rPr lang="en-US" altLang="en-US" sz="1600" b="1" dirty="0" err="1" smtClean="0">
                <a:solidFill>
                  <a:srgbClr val="3366FF"/>
                </a:solidFill>
                <a:latin typeface="Courier New" pitchFamily="49" charset="0"/>
              </a:rPr>
              <a:t>RecordType</a:t>
            </a:r>
            <a:r>
              <a:rPr lang="en-US" altLang="en-US" sz="1600" b="1" dirty="0" smtClean="0">
                <a:solidFill>
                  <a:srgbClr val="3366FF"/>
                </a:solidFill>
                <a:latin typeface="Courier New" pitchFamily="49" charset="0"/>
              </a:rPr>
              <a:t>&gt;</a:t>
            </a:r>
            <a:r>
              <a:rPr lang="en-US" altLang="en-US" sz="1600" b="1" dirty="0" smtClean="0">
                <a:latin typeface="Courier New" pitchFamily="49" charset="0"/>
              </a:rPr>
              <a:t>::</a:t>
            </a:r>
            <a:r>
              <a:rPr lang="en-US" altLang="en-US" sz="1600" b="1" dirty="0" err="1" smtClean="0">
                <a:latin typeface="Courier New" pitchFamily="49" charset="0"/>
              </a:rPr>
              <a:t>Enqueue</a:t>
            </a:r>
            <a:r>
              <a:rPr lang="en-US" altLang="en-US" sz="1600" b="1" dirty="0" smtClean="0">
                <a:latin typeface="Courier New" pitchFamily="49" charset="0"/>
              </a:rPr>
              <a:t>(</a:t>
            </a:r>
            <a:r>
              <a:rPr lang="en-US" altLang="en-US" sz="1600" b="1" dirty="0" err="1" smtClean="0">
                <a:latin typeface="Courier New" pitchFamily="49" charset="0"/>
              </a:rPr>
              <a:t>RecordType</a:t>
            </a:r>
            <a:r>
              <a:rPr lang="en-US" altLang="en-US" sz="1600" b="1" dirty="0" smtClean="0">
                <a:latin typeface="Courier New" pitchFamily="49" charset="0"/>
              </a:rPr>
              <a:t> </a:t>
            </a:r>
            <a:r>
              <a:rPr lang="en-US" altLang="en-US" sz="1600" b="1" dirty="0" err="1" smtClean="0">
                <a:latin typeface="Courier New" pitchFamily="49" charset="0"/>
              </a:rPr>
              <a:t>newItem</a:t>
            </a:r>
            <a:r>
              <a:rPr lang="en-US" altLang="en-US" sz="1600" b="1" dirty="0" smtClean="0">
                <a:latin typeface="Courier New" pitchFamily="49" charset="0"/>
              </a:rPr>
              <a:t>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dirty="0" smtClean="0">
                <a:latin typeface="Courier New" pitchFamily="49" charset="0"/>
              </a:rPr>
              <a:t>	if (</a:t>
            </a:r>
            <a:r>
              <a:rPr lang="en-US" altLang="en-US" sz="1600" b="1" dirty="0" err="1" smtClean="0">
                <a:latin typeface="Courier New" pitchFamily="49" charset="0"/>
              </a:rPr>
              <a:t>IsFull</a:t>
            </a:r>
            <a:r>
              <a:rPr lang="en-US" altLang="en-US" sz="1600" b="1" dirty="0" smtClean="0">
                <a:latin typeface="Courier New" pitchFamily="49" charset="0"/>
              </a:rPr>
              <a:t>()) throw </a:t>
            </a:r>
            <a:r>
              <a:rPr lang="en-US" altLang="en-US" sz="1600" b="1" dirty="0" err="1" smtClean="0">
                <a:latin typeface="Courier New" pitchFamily="49" charset="0"/>
              </a:rPr>
              <a:t>FullQueue</a:t>
            </a:r>
            <a:r>
              <a:rPr lang="en-US" altLang="en-US" sz="1600" b="1" dirty="0" smtClean="0">
                <a:latin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dirty="0" smtClean="0">
                <a:latin typeface="Courier New" pitchFamily="49" charset="0"/>
              </a:rPr>
              <a:t>	else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dirty="0" smtClean="0">
                <a:latin typeface="Courier New" pitchFamily="49" charset="0"/>
              </a:rPr>
              <a:t>	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dirty="0" smtClean="0">
                <a:latin typeface="Courier New" pitchFamily="49" charset="0"/>
              </a:rPr>
              <a:t>		rear = (rear + 1) % </a:t>
            </a:r>
            <a:r>
              <a:rPr lang="en-US" altLang="en-US" sz="1600" b="1" dirty="0" err="1" smtClean="0">
                <a:latin typeface="Courier New" pitchFamily="49" charset="0"/>
              </a:rPr>
              <a:t>maxQueu</a:t>
            </a:r>
            <a:r>
              <a:rPr lang="en-US" altLang="en-US" sz="1600" b="1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dirty="0" smtClean="0">
                <a:latin typeface="Courier New" pitchFamily="49" charset="0"/>
              </a:rPr>
              <a:t>		items[rear] = </a:t>
            </a:r>
            <a:r>
              <a:rPr lang="en-US" altLang="en-US" sz="1600" b="1" dirty="0" err="1" smtClean="0">
                <a:latin typeface="Courier New" pitchFamily="49" charset="0"/>
              </a:rPr>
              <a:t>newItem</a:t>
            </a:r>
            <a:r>
              <a:rPr lang="en-US" altLang="en-US" sz="1600" b="1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dirty="0" smtClean="0">
                <a:latin typeface="Courier New" pitchFamily="49" charset="0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dirty="0" smtClean="0"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dirty="0" smtClean="0">
                <a:solidFill>
                  <a:srgbClr val="3366FF"/>
                </a:solidFill>
                <a:latin typeface="Courier New" pitchFamily="49" charset="0"/>
              </a:rPr>
              <a:t>template&lt;class </a:t>
            </a:r>
            <a:r>
              <a:rPr lang="en-US" altLang="en-US" sz="1600" b="1" dirty="0" err="1" smtClean="0">
                <a:solidFill>
                  <a:srgbClr val="3366FF"/>
                </a:solidFill>
                <a:latin typeface="Courier New" pitchFamily="49" charset="0"/>
              </a:rPr>
              <a:t>RecordType</a:t>
            </a:r>
            <a:r>
              <a:rPr lang="en-US" altLang="en-US" sz="1600" b="1" dirty="0" smtClean="0">
                <a:solidFill>
                  <a:srgbClr val="3366FF"/>
                </a:solidFill>
                <a:latin typeface="Courier New" pitchFamily="49" charset="0"/>
              </a:rPr>
              <a:t>&gt;</a:t>
            </a:r>
            <a:endParaRPr lang="en-US" altLang="en-US" sz="16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dirty="0" err="1" smtClean="0">
                <a:latin typeface="Courier New" pitchFamily="49" charset="0"/>
              </a:rPr>
              <a:t>bool</a:t>
            </a:r>
            <a:r>
              <a:rPr lang="en-US" altLang="en-US" sz="1600" b="1" dirty="0" smtClean="0">
                <a:latin typeface="Courier New" pitchFamily="49" charset="0"/>
              </a:rPr>
              <a:t> </a:t>
            </a:r>
            <a:r>
              <a:rPr lang="en-US" altLang="en-US" sz="1600" b="1" dirty="0" err="1" smtClean="0">
                <a:latin typeface="Courier New" pitchFamily="49" charset="0"/>
              </a:rPr>
              <a:t>QueType</a:t>
            </a:r>
            <a:r>
              <a:rPr lang="en-US" altLang="en-US" sz="1600" b="1" dirty="0" smtClean="0">
                <a:solidFill>
                  <a:srgbClr val="3366FF"/>
                </a:solidFill>
                <a:latin typeface="Courier New" pitchFamily="49" charset="0"/>
              </a:rPr>
              <a:t>&lt;</a:t>
            </a:r>
            <a:r>
              <a:rPr lang="en-US" altLang="en-US" sz="1600" b="1" dirty="0" err="1" smtClean="0">
                <a:solidFill>
                  <a:srgbClr val="3366FF"/>
                </a:solidFill>
                <a:latin typeface="Courier New" pitchFamily="49" charset="0"/>
              </a:rPr>
              <a:t>RecordType</a:t>
            </a:r>
            <a:r>
              <a:rPr lang="en-US" altLang="en-US" sz="1600" b="1" dirty="0" smtClean="0">
                <a:solidFill>
                  <a:srgbClr val="3366FF"/>
                </a:solidFill>
                <a:latin typeface="Courier New" pitchFamily="49" charset="0"/>
              </a:rPr>
              <a:t>&gt;</a:t>
            </a:r>
            <a:r>
              <a:rPr lang="en-US" altLang="en-US" sz="1600" b="1" dirty="0" smtClean="0">
                <a:latin typeface="Courier New" pitchFamily="49" charset="0"/>
              </a:rPr>
              <a:t>::</a:t>
            </a:r>
            <a:r>
              <a:rPr lang="en-US" altLang="en-US" sz="1600" b="1" dirty="0" err="1" smtClean="0">
                <a:latin typeface="Courier New" pitchFamily="49" charset="0"/>
              </a:rPr>
              <a:t>Dequeue</a:t>
            </a:r>
            <a:r>
              <a:rPr lang="en-US" altLang="en-US" sz="1600" b="1" dirty="0" smtClean="0">
                <a:latin typeface="Courier New" pitchFamily="49" charset="0"/>
              </a:rPr>
              <a:t>(</a:t>
            </a:r>
            <a:r>
              <a:rPr lang="en-US" altLang="en-US" sz="1600" b="1">
                <a:solidFill>
                  <a:srgbClr val="3366FF"/>
                </a:solidFill>
                <a:latin typeface="Courier New" pitchFamily="49" charset="0"/>
              </a:rPr>
              <a:t>RecordType</a:t>
            </a:r>
            <a:r>
              <a:rPr lang="en-US" altLang="en-US" sz="1600" b="1" smtClean="0">
                <a:latin typeface="Courier New" pitchFamily="49" charset="0"/>
              </a:rPr>
              <a:t> </a:t>
            </a:r>
            <a:r>
              <a:rPr lang="en-US" altLang="en-US" sz="1600" b="1" dirty="0" smtClean="0">
                <a:latin typeface="Courier New" pitchFamily="49" charset="0"/>
              </a:rPr>
              <a:t>item)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dirty="0" smtClean="0">
                <a:latin typeface="Courier New" pitchFamily="49" charset="0"/>
              </a:rPr>
              <a:t>{							</a:t>
            </a:r>
            <a:r>
              <a:rPr lang="en-US" altLang="en-US" sz="1600" b="1" dirty="0" smtClean="0">
                <a:solidFill>
                  <a:srgbClr val="CC0000"/>
                </a:solidFill>
                <a:latin typeface="Courier New" pitchFamily="49" charset="0"/>
              </a:rPr>
              <a:t>// WRAP AROUND</a:t>
            </a:r>
            <a:endParaRPr lang="en-US" altLang="en-US" sz="16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dirty="0" smtClean="0">
                <a:latin typeface="Courier New" pitchFamily="49" charset="0"/>
              </a:rPr>
              <a:t>	if (</a:t>
            </a:r>
            <a:r>
              <a:rPr lang="en-US" altLang="en-US" sz="1600" b="1" dirty="0" err="1" smtClean="0">
                <a:latin typeface="Courier New" pitchFamily="49" charset="0"/>
              </a:rPr>
              <a:t>IsEmptyQueue</a:t>
            </a:r>
            <a:r>
              <a:rPr lang="en-US" altLang="en-US" sz="1600" b="1" dirty="0" smtClean="0">
                <a:latin typeface="Courier New" pitchFamily="49" charset="0"/>
              </a:rPr>
              <a:t>() throw </a:t>
            </a:r>
            <a:r>
              <a:rPr lang="en-US" altLang="en-US" sz="1600" b="1" dirty="0" err="1" smtClean="0">
                <a:latin typeface="Courier New" pitchFamily="49" charset="0"/>
              </a:rPr>
              <a:t>EmptyQueue</a:t>
            </a:r>
            <a:r>
              <a:rPr lang="en-US" altLang="en-US" sz="1600" b="1" dirty="0" smtClean="0">
                <a:latin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dirty="0" smtClean="0">
                <a:latin typeface="Courier New" pitchFamily="49" charset="0"/>
              </a:rPr>
              <a:t>	else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dirty="0" smtClean="0">
                <a:latin typeface="Courier New" pitchFamily="49" charset="0"/>
              </a:rPr>
              <a:t>	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dirty="0" smtClean="0">
                <a:latin typeface="Courier New" pitchFamily="49" charset="0"/>
              </a:rPr>
              <a:t>		front = (front+1)%</a:t>
            </a:r>
            <a:r>
              <a:rPr lang="en-US" altLang="en-US" sz="1600" b="1" dirty="0" err="1" smtClean="0">
                <a:latin typeface="Courier New" pitchFamily="49" charset="0"/>
              </a:rPr>
              <a:t>maxQue</a:t>
            </a:r>
            <a:r>
              <a:rPr lang="en-US" altLang="en-US" sz="1600" b="1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dirty="0" smtClean="0">
                <a:latin typeface="Courier New" pitchFamily="49" charset="0"/>
              </a:rPr>
              <a:t>		item = items[front];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dirty="0" smtClean="0">
                <a:latin typeface="Courier New" pitchFamily="49" charset="0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5A47D439-0512-4F6B-AF57-3A70C5918434}" type="slidenum">
              <a:rPr lang="en-US" altLang="en-US" sz="1400"/>
              <a:pPr algn="r"/>
              <a:t>96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uble Lines">
  <a:themeElements>
    <a:clrScheme name="">
      <a:dk1>
        <a:srgbClr val="000000"/>
      </a:dk1>
      <a:lt1>
        <a:srgbClr val="FFFF99"/>
      </a:lt1>
      <a:dk2>
        <a:srgbClr val="008080"/>
      </a:dk2>
      <a:lt2>
        <a:srgbClr val="FFFFCC"/>
      </a:lt2>
      <a:accent1>
        <a:srgbClr val="CCFFCC"/>
      </a:accent1>
      <a:accent2>
        <a:srgbClr val="CC9900"/>
      </a:accent2>
      <a:accent3>
        <a:srgbClr val="FFFFCA"/>
      </a:accent3>
      <a:accent4>
        <a:srgbClr val="000000"/>
      </a:accent4>
      <a:accent5>
        <a:srgbClr val="E2FFE2"/>
      </a:accent5>
      <a:accent6>
        <a:srgbClr val="B98A00"/>
      </a:accent6>
      <a:hlink>
        <a:srgbClr val="FF9933"/>
      </a:hlink>
      <a:folHlink>
        <a:srgbClr val="009999"/>
      </a:folHlink>
    </a:clrScheme>
    <a:fontScheme name="Double Lin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ouble Lines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uble Lines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uble Lines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Designs\Double Lines.pot</Template>
  <TotalTime>3629</TotalTime>
  <Words>3627</Words>
  <Application>Microsoft Office PowerPoint</Application>
  <PresentationFormat>화면 슬라이드 쇼(4:3)</PresentationFormat>
  <Paragraphs>2120</Paragraphs>
  <Slides>96</Slides>
  <Notes>75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96</vt:i4>
      </vt:variant>
    </vt:vector>
  </HeadingPairs>
  <TitlesOfParts>
    <vt:vector size="105" baseType="lpstr">
      <vt:lpstr>굴림</vt:lpstr>
      <vt:lpstr>Arial</vt:lpstr>
      <vt:lpstr>Arial Black</vt:lpstr>
      <vt:lpstr>Arial Rounded MT Bold</vt:lpstr>
      <vt:lpstr>Book Antiqua</vt:lpstr>
      <vt:lpstr>Courier New</vt:lpstr>
      <vt:lpstr>Times New Roman</vt:lpstr>
      <vt:lpstr>Double Lines</vt:lpstr>
      <vt:lpstr>ClipArt</vt:lpstr>
      <vt:lpstr>C++ Plus Data Structures</vt:lpstr>
      <vt:lpstr>Stacks of Coins and Bills</vt:lpstr>
      <vt:lpstr> What is a Stack?</vt:lpstr>
      <vt:lpstr>Stacks of Boxes and Books</vt:lpstr>
      <vt:lpstr>Stack ADT Operations</vt:lpstr>
      <vt:lpstr>ADT Stack Operations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 </vt:lpstr>
      <vt:lpstr>Tracing Client Code</vt:lpstr>
      <vt:lpstr>Tracing Client Code</vt:lpstr>
      <vt:lpstr>Tracing Client Code</vt:lpstr>
      <vt:lpstr>Tracing Client Code</vt:lpstr>
      <vt:lpstr>Tracing Client Code</vt:lpstr>
      <vt:lpstr>Tracing Client Code</vt:lpstr>
      <vt:lpstr>Tracing Client Code</vt:lpstr>
      <vt:lpstr>Tracing Client Code</vt:lpstr>
      <vt:lpstr>Tracing Client Code</vt:lpstr>
      <vt:lpstr>Tracing Client Code</vt:lpstr>
      <vt:lpstr>Tracing Client Code</vt:lpstr>
      <vt:lpstr>Tracing Client Code</vt:lpstr>
      <vt:lpstr>Tracing Client Code</vt:lpstr>
      <vt:lpstr>Tracing Client Code</vt:lpstr>
      <vt:lpstr>End of Trace</vt:lpstr>
      <vt:lpstr> What is a Class Template?</vt:lpstr>
      <vt:lpstr>StackType&lt;int&gt; numStack;</vt:lpstr>
      <vt:lpstr>StackType&lt;float&gt; myStack; </vt:lpstr>
      <vt:lpstr>StackType&lt;StrType&gt; nameStack;</vt:lpstr>
      <vt:lpstr>PowerPoint 프레젠테이션</vt:lpstr>
      <vt:lpstr>PowerPoint 프레젠테이션</vt:lpstr>
      <vt:lpstr>Using class templates</vt:lpstr>
      <vt:lpstr>Recall that . . .</vt:lpstr>
      <vt:lpstr>Addresses in Memory</vt:lpstr>
      <vt:lpstr>Obtaining Memory Addresses</vt:lpstr>
      <vt:lpstr>What is a pointer variable?</vt:lpstr>
      <vt:lpstr>Using a pointer variable</vt:lpstr>
      <vt:lpstr>Unary operator * is the deference (indirection) operator</vt:lpstr>
      <vt:lpstr>Using the dereference operator</vt:lpstr>
      <vt:lpstr>Another Example</vt:lpstr>
      <vt:lpstr>PowerPoint 프레젠테이션</vt:lpstr>
      <vt:lpstr>The  NULL Pointer</vt:lpstr>
      <vt:lpstr>Allocation of memory</vt:lpstr>
      <vt:lpstr>3 Kinds of Program Data</vt:lpstr>
      <vt:lpstr>Using operator new</vt:lpstr>
      <vt:lpstr>Dynamically Allocated Data</vt:lpstr>
      <vt:lpstr>Dynamically Allocated Data</vt:lpstr>
      <vt:lpstr>Dynamically Allocated Data</vt:lpstr>
      <vt:lpstr>Dynamically Allocated Data</vt:lpstr>
      <vt:lpstr>Using operator delete</vt:lpstr>
      <vt:lpstr>Some C++ pointer operations</vt:lpstr>
      <vt:lpstr>Dynamic Array Allocation </vt:lpstr>
      <vt:lpstr>Dynamic Array Allocation </vt:lpstr>
      <vt:lpstr>Dynamic Array Deallocation </vt:lpstr>
      <vt:lpstr>What happens here?</vt:lpstr>
      <vt:lpstr>Memory Leak</vt:lpstr>
      <vt:lpstr>Leaving a Dangling Pointer</vt:lpstr>
      <vt:lpstr>DYNAMIC ARRAY IMPLEMENTATION</vt:lpstr>
      <vt:lpstr>PowerPoint 프레젠테이션</vt:lpstr>
      <vt:lpstr>PowerPoint 프레젠테이션</vt:lpstr>
      <vt:lpstr>PowerPoint 프레젠테이션</vt:lpstr>
      <vt:lpstr> What is a Queue?</vt:lpstr>
      <vt:lpstr>Queue ADT Operations</vt:lpstr>
      <vt:lpstr>ADT Queue Operations</vt:lpstr>
      <vt:lpstr>DYNAMIC ARRAY IMPLEMENTATION</vt:lpstr>
      <vt:lpstr>Lab03 Reference (1/14)</vt:lpstr>
      <vt:lpstr>Lab03 Reference (2/14)</vt:lpstr>
      <vt:lpstr>Lab03 Reference (3/14)</vt:lpstr>
      <vt:lpstr>Lab03 Reference (4/14)</vt:lpstr>
      <vt:lpstr>Lab03 Reference (5/14)</vt:lpstr>
      <vt:lpstr>Lab03 Reference (6/14)</vt:lpstr>
      <vt:lpstr>Lab03 Reference (7/14)</vt:lpstr>
      <vt:lpstr>Lab03 Reference (8/14)</vt:lpstr>
      <vt:lpstr>Lab03 Reference (9/14)</vt:lpstr>
      <vt:lpstr>Lab03 Reference (10/14)</vt:lpstr>
      <vt:lpstr>Lab03 Reference (11/14)</vt:lpstr>
      <vt:lpstr>Lab03 Reference (12/14)</vt:lpstr>
      <vt:lpstr>Lab03 Reference (13/14)</vt:lpstr>
      <vt:lpstr>Lab03 Reference (14/14)</vt:lpstr>
      <vt:lpstr>Lab03 Reference (1/4)</vt:lpstr>
      <vt:lpstr>Lab03 Reference (2/4)</vt:lpstr>
      <vt:lpstr>Lab03 Reference (3/4)</vt:lpstr>
      <vt:lpstr>Lab03 Reference (4/4)</vt:lpstr>
      <vt:lpstr>Lab03 Reference (1/3)</vt:lpstr>
      <vt:lpstr>Lab03 Reference (2/3)</vt:lpstr>
      <vt:lpstr>Lab03 Reference (3/3)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Sylvia Sorkin</dc:creator>
  <cp:lastModifiedBy>oschae</cp:lastModifiedBy>
  <cp:revision>437</cp:revision>
  <dcterms:created xsi:type="dcterms:W3CDTF">1995-05-28T16:12:40Z</dcterms:created>
  <dcterms:modified xsi:type="dcterms:W3CDTF">2018-09-20T03:55:02Z</dcterms:modified>
</cp:coreProperties>
</file>