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75" r:id="rId3"/>
    <p:sldId id="376" r:id="rId4"/>
    <p:sldId id="263" r:id="rId5"/>
    <p:sldId id="272" r:id="rId6"/>
    <p:sldId id="330" r:id="rId7"/>
    <p:sldId id="341" r:id="rId8"/>
    <p:sldId id="342" r:id="rId9"/>
    <p:sldId id="343" r:id="rId10"/>
    <p:sldId id="344" r:id="rId11"/>
    <p:sldId id="345" r:id="rId12"/>
    <p:sldId id="349" r:id="rId13"/>
    <p:sldId id="350" r:id="rId14"/>
    <p:sldId id="331" r:id="rId15"/>
    <p:sldId id="365" r:id="rId16"/>
    <p:sldId id="366" r:id="rId17"/>
    <p:sldId id="367" r:id="rId18"/>
    <p:sldId id="368" r:id="rId19"/>
    <p:sldId id="347" r:id="rId20"/>
    <p:sldId id="348" r:id="rId21"/>
    <p:sldId id="351" r:id="rId22"/>
    <p:sldId id="373" r:id="rId23"/>
    <p:sldId id="374" r:id="rId24"/>
    <p:sldId id="370" r:id="rId25"/>
    <p:sldId id="355" r:id="rId26"/>
    <p:sldId id="357" r:id="rId27"/>
    <p:sldId id="369" r:id="rId28"/>
    <p:sldId id="358" r:id="rId29"/>
    <p:sldId id="353" r:id="rId30"/>
    <p:sldId id="275" r:id="rId31"/>
    <p:sldId id="360" r:id="rId32"/>
    <p:sldId id="361" r:id="rId33"/>
    <p:sldId id="371" r:id="rId34"/>
    <p:sldId id="364" r:id="rId35"/>
    <p:sldId id="340" r:id="rId36"/>
    <p:sldId id="372" r:id="rId37"/>
    <p:sldId id="363" r:id="rId38"/>
    <p:sldId id="337" r:id="rId39"/>
    <p:sldId id="3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EBE1-465A-4E1A-BFB8-B2680BA5C29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96D3-FFC2-47EC-BEC4-1592AAD2C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3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EDD9E7E-4A03-4EEA-ACEA-97684AE21AEA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6039929-2937-4E68-BDC0-301C7DCB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hnguyen.me/project/understanding-neural-networks-through-deep-visualiz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6656" y="1412776"/>
            <a:ext cx="7772400" cy="1069848"/>
          </a:xfrm>
        </p:spPr>
        <p:txBody>
          <a:bodyPr>
            <a:normAutofit fontScale="90000"/>
          </a:bodyPr>
          <a:lstStyle/>
          <a:p>
            <a:pPr marL="0" marR="0" lvl="0" indent="0" algn="ctr" defTabSz="875987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E1015 </a:t>
            </a:r>
            <a:r>
              <a:rPr kumimoji="0" lang="ko-KR" altLang="en-US" sz="48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실전 딥러닝</a:t>
            </a:r>
            <a:br>
              <a:rPr kumimoji="0" lang="en-US" altLang="ko-KR" sz="48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0" lang="en-US" altLang="ko-KR" sz="36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(</a:t>
            </a:r>
            <a:r>
              <a:rPr kumimoji="0" lang="ko-KR" altLang="en-US" sz="36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시각 딥러닝 실습 및 현장데이터 분석</a:t>
            </a:r>
            <a:r>
              <a:rPr kumimoji="0" lang="en-US" altLang="ko-KR" sz="36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)</a:t>
            </a:r>
            <a:br>
              <a:rPr kumimoji="0" lang="en-US" altLang="ko-KR" sz="48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</a:br>
            <a:r>
              <a:rPr kumimoji="0" lang="en-US" altLang="ko-KR" sz="48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고딕" pitchFamily="50" charset="-127"/>
                <a:ea typeface="나눔고딕" pitchFamily="50" charset="-127"/>
                <a:cs typeface="+mn-cs"/>
              </a:rPr>
              <a:t>Day2</a:t>
            </a:r>
            <a:endParaRPr kumimoji="0" lang="ko-KR" altLang="en-US" sz="4400" b="0" i="0" u="none" strike="noStrike" kern="1200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 bwMode="gray">
          <a:xfrm>
            <a:off x="1619672" y="5085184"/>
            <a:ext cx="6437376" cy="1170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Young-</a:t>
            </a:r>
            <a:r>
              <a:rPr lang="en-US" altLang="ko-KR" dirty="0" err="1"/>
              <a:t>Gon</a:t>
            </a:r>
            <a:r>
              <a:rPr lang="en-US" altLang="ko-KR" dirty="0"/>
              <a:t> Kim, Ph.D.</a:t>
            </a:r>
          </a:p>
          <a:p>
            <a:pPr algn="r"/>
            <a:r>
              <a:rPr lang="en-US" altLang="ko-KR" dirty="0"/>
              <a:t>Department of </a:t>
            </a:r>
            <a:r>
              <a:rPr lang="en-US" altLang="ko-KR"/>
              <a:t>Transdisciplinary Medicine</a:t>
            </a:r>
          </a:p>
          <a:p>
            <a:pPr algn="r"/>
            <a:r>
              <a:rPr lang="en-US" altLang="ko-KR"/>
              <a:t>Seoul </a:t>
            </a:r>
            <a:r>
              <a:rPr lang="en-US" altLang="ko-KR" dirty="0"/>
              <a:t>National University Hospital</a:t>
            </a:r>
          </a:p>
          <a:p>
            <a:pPr algn="r"/>
            <a:r>
              <a:rPr lang="en-US" altLang="ko-KR" dirty="0"/>
              <a:t>younggon2.kim@gmail.com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4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구성요소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Dropout </a:t>
            </a:r>
            <a:r>
              <a:rPr lang="en-US" altLang="ko-KR" baseline="30000" dirty="0"/>
              <a:t>4)</a:t>
            </a:r>
          </a:p>
          <a:p>
            <a:pPr lvl="2"/>
            <a:r>
              <a:rPr lang="ko-KR" altLang="en-US" sz="1800" dirty="0"/>
              <a:t>신경망 일부를 생략하고 학습을 진행하여 </a:t>
            </a:r>
            <a:r>
              <a:rPr lang="en-US" altLang="ko-KR" sz="1800" dirty="0"/>
              <a:t>overfitting</a:t>
            </a:r>
            <a:r>
              <a:rPr lang="ko-KR" altLang="en-US" sz="1800" dirty="0"/>
              <a:t> 해결</a:t>
            </a:r>
            <a:endParaRPr lang="en-US" altLang="ko-KR" sz="1800" dirty="0"/>
          </a:p>
          <a:p>
            <a:pPr lvl="1"/>
            <a:endParaRPr lang="en-US" altLang="ko-KR" baseline="30000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16A02-E8B0-49CE-BA5C-74EE4BD8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61" y="3284984"/>
            <a:ext cx="5291996" cy="2816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4) http://cs231n.stanford.edu/slides/2020/lecture_8.pdf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8283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CNN *</a:t>
            </a:r>
            <a:endParaRPr lang="ko-KR" altLang="en-US" dirty="0"/>
          </a:p>
          <a:p>
            <a:pPr lvl="1"/>
            <a:r>
              <a:rPr lang="en-US" altLang="ko-KR" dirty="0"/>
              <a:t>Feature extraction by CNN</a:t>
            </a:r>
          </a:p>
        </p:txBody>
      </p:sp>
      <p:pic>
        <p:nvPicPr>
          <p:cNvPr id="2050" name="Picture 2" descr="대체 텍스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56272"/>
            <a:ext cx="6964337" cy="28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07069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CNN *</a:t>
            </a:r>
            <a:endParaRPr lang="ko-KR" altLang="en-US" dirty="0"/>
          </a:p>
          <a:p>
            <a:pPr lvl="1"/>
            <a:r>
              <a:rPr lang="en-US" altLang="ko-KR" dirty="0"/>
              <a:t>Feature extraction by CNN </a:t>
            </a:r>
            <a:r>
              <a:rPr lang="en-US" altLang="ko-KR" baseline="30000" dirty="0"/>
              <a:t>5)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BD94F-AF19-435D-8026-F4330212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6336704" cy="298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5) http://cs231n.stanford.edu/slides/2020/lecture_8.pdf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423991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CNN *</a:t>
            </a:r>
            <a:endParaRPr lang="ko-KR" altLang="en-US" dirty="0"/>
          </a:p>
          <a:p>
            <a:pPr lvl="1"/>
            <a:r>
              <a:rPr lang="en-US" altLang="ko-KR" dirty="0"/>
              <a:t>Feature extraction by CNN </a:t>
            </a:r>
            <a:r>
              <a:rPr lang="en-US" altLang="ko-KR" baseline="30000" dirty="0"/>
              <a:t>5)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25BC3A-414F-4E47-B1AF-AFF05F888C98}"/>
              </a:ext>
            </a:extLst>
          </p:cNvPr>
          <p:cNvSpPr/>
          <p:nvPr/>
        </p:nvSpPr>
        <p:spPr>
          <a:xfrm>
            <a:off x="1355884" y="5772324"/>
            <a:ext cx="724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https://anhnguyen.me/project/understanding-neural-networks-through-deep-visualization/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35" y="2780928"/>
            <a:ext cx="5232142" cy="299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5) http://cs231n.stanford.edu/slides/2020/lecture_8.pdf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75832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Hyper parameter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Batch size: Iteration</a:t>
            </a:r>
            <a:r>
              <a:rPr lang="ko-KR" altLang="en-US" dirty="0"/>
              <a:t>마다의 데이터 양</a:t>
            </a:r>
            <a:endParaRPr lang="en-US" altLang="ko-KR" dirty="0"/>
          </a:p>
          <a:p>
            <a:pPr lvl="1"/>
            <a:r>
              <a:rPr lang="en-US" altLang="ko-KR" dirty="0"/>
              <a:t>Learning rate: Gradient</a:t>
            </a:r>
            <a:r>
              <a:rPr lang="ko-KR" altLang="en-US" dirty="0"/>
              <a:t>의 방향으로 얼마나 빠르게 이동할지 결정</a:t>
            </a:r>
            <a:endParaRPr lang="en-US" altLang="ko-KR" dirty="0"/>
          </a:p>
          <a:p>
            <a:pPr lvl="1"/>
            <a:r>
              <a:rPr lang="en-US" altLang="ko-KR" dirty="0"/>
              <a:t>Optimizer: Gradient</a:t>
            </a:r>
            <a:r>
              <a:rPr lang="ko-KR" altLang="en-US" dirty="0"/>
              <a:t>를 연산하기 위한 방법</a:t>
            </a:r>
            <a:endParaRPr lang="en-US" altLang="ko-KR" dirty="0"/>
          </a:p>
          <a:p>
            <a:pPr lvl="1"/>
            <a:r>
              <a:rPr lang="en-US" altLang="ko-KR" dirty="0"/>
              <a:t>Loss function (=Cost function): </a:t>
            </a:r>
            <a:r>
              <a:rPr lang="ko-KR" altLang="en-US" dirty="0"/>
              <a:t>모델의 학습상태에 대해 측정하는 하나의 지표</a:t>
            </a:r>
            <a:endParaRPr lang="en-US" altLang="ko-KR" dirty="0"/>
          </a:p>
          <a:p>
            <a:pPr lvl="1"/>
            <a:r>
              <a:rPr lang="en-US" altLang="ko-KR" dirty="0"/>
              <a:t>Measurement: </a:t>
            </a:r>
            <a:r>
              <a:rPr lang="ko-KR" altLang="en-US" dirty="0"/>
              <a:t>모델의 성능 평가를 위한 방법</a:t>
            </a:r>
            <a:endParaRPr lang="en-US" altLang="ko-KR" dirty="0"/>
          </a:p>
          <a:p>
            <a:pPr lvl="1"/>
            <a:r>
              <a:rPr lang="ko-KR" altLang="en-US" dirty="0"/>
              <a:t>그 외에 </a:t>
            </a:r>
            <a:r>
              <a:rPr lang="en-US" altLang="ko-KR" dirty="0"/>
              <a:t>trick</a:t>
            </a:r>
            <a:r>
              <a:rPr lang="ko-KR" altLang="en-US" dirty="0"/>
              <a:t>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02818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Hyper parameter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endParaRPr lang="ko-KR" altLang="en-US" dirty="0"/>
          </a:p>
          <a:p>
            <a:pPr lvl="1"/>
            <a:r>
              <a:rPr lang="en-US" altLang="ko-KR" dirty="0"/>
              <a:t>Loss function</a:t>
            </a:r>
          </a:p>
          <a:p>
            <a:pPr lvl="2"/>
            <a:r>
              <a:rPr lang="en-US" altLang="ko-KR" dirty="0"/>
              <a:t>MSE (Mean Square Error): error</a:t>
            </a:r>
            <a:r>
              <a:rPr lang="ko-KR" altLang="en-US" dirty="0"/>
              <a:t>를 제곱하여 계산</a:t>
            </a:r>
            <a:endParaRPr lang="en-US" altLang="ko-KR" dirty="0"/>
          </a:p>
          <a:p>
            <a:pPr lvl="2"/>
            <a:r>
              <a:rPr lang="en-US" altLang="ko-KR" dirty="0"/>
              <a:t>MAE (Mean Absolute Error) : error</a:t>
            </a:r>
            <a:r>
              <a:rPr lang="ko-KR" altLang="en-US" dirty="0"/>
              <a:t>에 절대값을 취해 계산</a:t>
            </a:r>
            <a:endParaRPr lang="en-US" altLang="ko-KR" dirty="0"/>
          </a:p>
          <a:p>
            <a:pPr lvl="2"/>
            <a:r>
              <a:rPr lang="en-US" altLang="ko-KR" dirty="0"/>
              <a:t>Cross-entropy: </a:t>
            </a:r>
            <a:r>
              <a:rPr lang="ko-KR" altLang="en-US" dirty="0"/>
              <a:t>두 값의 </a:t>
            </a:r>
            <a:r>
              <a:rPr lang="en-US" altLang="ko-KR" dirty="0"/>
              <a:t>entropy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lvl="2"/>
            <a:r>
              <a:rPr lang="en-US" altLang="ko-KR" dirty="0"/>
              <a:t>Soft Dice Loss : dice coefficient</a:t>
            </a:r>
            <a:r>
              <a:rPr lang="ko-KR" altLang="en-US" dirty="0"/>
              <a:t>를 계산할 때 </a:t>
            </a:r>
            <a:r>
              <a:rPr lang="en-US" altLang="ko-KR" dirty="0"/>
              <a:t>probability</a:t>
            </a:r>
            <a:r>
              <a:rPr lang="ko-KR" altLang="en-US" dirty="0"/>
              <a:t>를 그대로 적용하여 미분이 가능한 </a:t>
            </a:r>
            <a:r>
              <a:rPr lang="en-US" altLang="ko-KR" dirty="0"/>
              <a:t>loss</a:t>
            </a:r>
            <a:r>
              <a:rPr lang="ko-KR" altLang="en-US" dirty="0"/>
              <a:t>로 계산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3751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Hyper parameter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endParaRPr lang="ko-KR" altLang="en-US" dirty="0"/>
          </a:p>
          <a:p>
            <a:pPr lvl="1"/>
            <a:r>
              <a:rPr lang="en-US" altLang="ko-KR" dirty="0"/>
              <a:t>Optimizer</a:t>
            </a:r>
          </a:p>
          <a:p>
            <a:pPr lvl="2"/>
            <a:r>
              <a:rPr lang="en-US" altLang="ko-KR" dirty="0"/>
              <a:t>GD (Gradient Descent): gradient</a:t>
            </a:r>
            <a:r>
              <a:rPr lang="ko-KR" altLang="en-US" dirty="0"/>
              <a:t>를 계산하여 최적화</a:t>
            </a:r>
          </a:p>
          <a:p>
            <a:pPr lvl="2"/>
            <a:r>
              <a:rPr lang="en-US" altLang="ko-KR" dirty="0"/>
              <a:t>SGD (Stochastic Gradient Descent): GD</a:t>
            </a:r>
            <a:r>
              <a:rPr lang="ko-KR" altLang="en-US" dirty="0"/>
              <a:t>에 </a:t>
            </a:r>
            <a:r>
              <a:rPr lang="en-US" altLang="ko-KR" dirty="0"/>
              <a:t>stochastic term</a:t>
            </a:r>
            <a:r>
              <a:rPr lang="ko-KR" altLang="en-US" dirty="0"/>
              <a:t>을 추가</a:t>
            </a:r>
          </a:p>
          <a:p>
            <a:pPr lvl="2"/>
            <a:r>
              <a:rPr lang="en-US" altLang="ko-KR" dirty="0"/>
              <a:t>Momentum: gradient</a:t>
            </a:r>
            <a:r>
              <a:rPr lang="ko-KR" altLang="en-US" dirty="0"/>
              <a:t>가 미미한 부분에서 그대로 멈추는 것이 아닌 움직이던 방향을 </a:t>
            </a:r>
            <a:r>
              <a:rPr lang="ko-KR" altLang="en-US" dirty="0" err="1"/>
              <a:t>어느정도</a:t>
            </a:r>
            <a:r>
              <a:rPr lang="ko-KR" altLang="en-US" dirty="0"/>
              <a:t> 유지해서 최적화 진행</a:t>
            </a:r>
          </a:p>
          <a:p>
            <a:pPr lvl="2"/>
            <a:r>
              <a:rPr lang="en-US" altLang="ko-KR" dirty="0" err="1"/>
              <a:t>Adagrad</a:t>
            </a:r>
            <a:r>
              <a:rPr lang="en-US" altLang="ko-KR" dirty="0"/>
              <a:t>: step size</a:t>
            </a:r>
            <a:r>
              <a:rPr lang="ko-KR" altLang="en-US" dirty="0"/>
              <a:t>를 </a:t>
            </a:r>
            <a:r>
              <a:rPr lang="en-US" altLang="ko-KR" dirty="0"/>
              <a:t>adaptive</a:t>
            </a:r>
            <a:r>
              <a:rPr lang="ko-KR" altLang="en-US" dirty="0"/>
              <a:t>하게 진행</a:t>
            </a:r>
          </a:p>
          <a:p>
            <a:pPr lvl="2"/>
            <a:r>
              <a:rPr lang="en-US" altLang="ko-KR" dirty="0"/>
              <a:t>Adam: momentum</a:t>
            </a:r>
            <a:r>
              <a:rPr lang="ko-KR" altLang="en-US" dirty="0"/>
              <a:t>과 </a:t>
            </a:r>
            <a:r>
              <a:rPr lang="en-US" altLang="ko-KR" dirty="0" err="1"/>
              <a:t>adagrad</a:t>
            </a:r>
            <a:r>
              <a:rPr lang="ko-KR" altLang="en-US" dirty="0"/>
              <a:t>의 특징을 모두 포함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53341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7048"/>
            <a:ext cx="8579296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Hyper parameter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endParaRPr lang="ko-KR" altLang="en-US" dirty="0"/>
          </a:p>
          <a:p>
            <a:pPr lvl="1"/>
            <a:r>
              <a:rPr lang="en-US" altLang="ko-KR" dirty="0"/>
              <a:t>Measurement</a:t>
            </a:r>
          </a:p>
          <a:p>
            <a:pPr lvl="2"/>
            <a:r>
              <a:rPr lang="en-US" altLang="ko-KR" dirty="0"/>
              <a:t>Accuracy: </a:t>
            </a:r>
            <a:r>
              <a:rPr lang="ko-KR" altLang="en-US" dirty="0"/>
              <a:t>전체 결과 중 맞춘 것의 비율</a:t>
            </a:r>
          </a:p>
          <a:p>
            <a:pPr lvl="2"/>
            <a:r>
              <a:rPr lang="en-US" altLang="ko-KR" dirty="0"/>
              <a:t>Sensitivity: True</a:t>
            </a:r>
            <a:r>
              <a:rPr lang="ko-KR" altLang="en-US" dirty="0"/>
              <a:t>라고 예측한 부분 중 정말 </a:t>
            </a:r>
            <a:r>
              <a:rPr lang="en-US" altLang="ko-KR" dirty="0"/>
              <a:t>True</a:t>
            </a:r>
            <a:r>
              <a:rPr lang="ko-KR" altLang="en-US" dirty="0"/>
              <a:t>인 비율</a:t>
            </a:r>
          </a:p>
          <a:p>
            <a:pPr lvl="2"/>
            <a:r>
              <a:rPr lang="en-US" altLang="ko-KR" dirty="0"/>
              <a:t>Specificity: False</a:t>
            </a:r>
            <a:r>
              <a:rPr lang="ko-KR" altLang="en-US" dirty="0"/>
              <a:t>라고 예측한 부분 중 정말 </a:t>
            </a:r>
            <a:r>
              <a:rPr lang="en-US" altLang="ko-KR" dirty="0"/>
              <a:t>False</a:t>
            </a:r>
            <a:r>
              <a:rPr lang="ko-KR" altLang="en-US" dirty="0"/>
              <a:t>인 비율</a:t>
            </a:r>
          </a:p>
          <a:p>
            <a:pPr lvl="2"/>
            <a:r>
              <a:rPr lang="en-US" altLang="ko-KR" dirty="0"/>
              <a:t>AUC: ROC curve</a:t>
            </a:r>
            <a:r>
              <a:rPr lang="ko-KR" altLang="en-US" dirty="0"/>
              <a:t>의 면적</a:t>
            </a:r>
          </a:p>
          <a:p>
            <a:pPr lvl="2"/>
            <a:r>
              <a:rPr lang="en-US" altLang="ko-KR" dirty="0"/>
              <a:t>Dice coefficient: mask</a:t>
            </a:r>
            <a:r>
              <a:rPr lang="ko-KR" altLang="en-US" dirty="0"/>
              <a:t>의 </a:t>
            </a:r>
            <a:r>
              <a:rPr lang="en-US" altLang="ko-KR" dirty="0"/>
              <a:t>f1 score</a:t>
            </a:r>
          </a:p>
          <a:p>
            <a:pPr lvl="2"/>
            <a:r>
              <a:rPr lang="en-US" altLang="ko-KR" dirty="0" err="1"/>
              <a:t>IoU</a:t>
            </a:r>
            <a:r>
              <a:rPr lang="en-US" altLang="ko-KR" dirty="0"/>
              <a:t> (Intersection over Union): mask</a:t>
            </a:r>
            <a:r>
              <a:rPr lang="ko-KR" altLang="en-US" dirty="0"/>
              <a:t>의 </a:t>
            </a:r>
            <a:r>
              <a:rPr lang="en-US" altLang="ko-KR" dirty="0"/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54199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7048"/>
            <a:ext cx="8579296" cy="507030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그 외의 </a:t>
            </a:r>
            <a:r>
              <a:rPr lang="en-US" altLang="ko-KR" dirty="0"/>
              <a:t>trick</a:t>
            </a:r>
            <a:r>
              <a:rPr lang="ko-KR" altLang="en-US" dirty="0"/>
              <a:t>들 </a:t>
            </a:r>
            <a:r>
              <a:rPr lang="en-US" altLang="ko-KR" baseline="30000" dirty="0"/>
              <a:t>6)</a:t>
            </a:r>
            <a:endParaRPr lang="ko-KR" altLang="en-US" baseline="30000" dirty="0"/>
          </a:p>
          <a:p>
            <a:pPr lvl="1"/>
            <a:r>
              <a:rPr lang="en-US" altLang="ko-KR" dirty="0"/>
              <a:t>Early stopping</a:t>
            </a:r>
          </a:p>
          <a:p>
            <a:pPr lvl="2"/>
            <a:r>
              <a:rPr lang="ko-KR" altLang="en-US" dirty="0"/>
              <a:t>모델의 성능이 </a:t>
            </a:r>
            <a:r>
              <a:rPr lang="ko-KR" altLang="en-US" dirty="0" err="1"/>
              <a:t>어느정도</a:t>
            </a:r>
            <a:r>
              <a:rPr lang="ko-KR" altLang="en-US" dirty="0"/>
              <a:t> 개선되지 않는다면 학습 중단</a:t>
            </a:r>
          </a:p>
          <a:p>
            <a:pPr lvl="1"/>
            <a:r>
              <a:rPr lang="en-US" altLang="ko-KR" dirty="0"/>
              <a:t>Learning rate </a:t>
            </a:r>
            <a:r>
              <a:rPr lang="ko-KR" altLang="en-US" dirty="0"/>
              <a:t>변형</a:t>
            </a:r>
          </a:p>
          <a:p>
            <a:pPr lvl="2"/>
            <a:r>
              <a:rPr lang="en-US" altLang="ko-KR" dirty="0"/>
              <a:t>Decay (Linear, Cosine, …) : learning rate</a:t>
            </a:r>
            <a:r>
              <a:rPr lang="ko-KR" altLang="en-US" dirty="0"/>
              <a:t>를 일정 주기로 어떻게 감소 </a:t>
            </a:r>
            <a:r>
              <a:rPr lang="ko-KR" altLang="en-US" dirty="0" err="1"/>
              <a:t>시킬건지</a:t>
            </a:r>
            <a:endParaRPr lang="ko-KR" altLang="en-US" dirty="0"/>
          </a:p>
          <a:p>
            <a:pPr lvl="1"/>
            <a:r>
              <a:rPr lang="en-US" altLang="ko-KR" dirty="0"/>
              <a:t>Warm up</a:t>
            </a:r>
          </a:p>
          <a:p>
            <a:pPr lvl="2"/>
            <a:r>
              <a:rPr lang="ko-KR" altLang="en-US" dirty="0"/>
              <a:t>학습 초기 일정 </a:t>
            </a:r>
            <a:r>
              <a:rPr lang="ko-KR" altLang="en-US" dirty="0" err="1"/>
              <a:t>기간동안</a:t>
            </a:r>
            <a:r>
              <a:rPr lang="ko-KR" altLang="en-US" dirty="0"/>
              <a:t> </a:t>
            </a:r>
            <a:r>
              <a:rPr lang="en-US" altLang="ko-KR" dirty="0"/>
              <a:t>learning rate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에 가까운 수치부터 점차 높여 원래 </a:t>
            </a:r>
            <a:r>
              <a:rPr lang="en-US" altLang="ko-KR" dirty="0"/>
              <a:t>learning rate</a:t>
            </a:r>
            <a:r>
              <a:rPr lang="ko-KR" altLang="en-US" dirty="0"/>
              <a:t>로 회복하고 학습 시작</a:t>
            </a:r>
            <a:endParaRPr lang="en-US" altLang="ko-KR" dirty="0"/>
          </a:p>
          <a:p>
            <a:pPr lvl="2"/>
            <a:r>
              <a:rPr lang="ko-KR" altLang="en-US" dirty="0"/>
              <a:t>학습 초기 생길 수 있는 </a:t>
            </a:r>
            <a:r>
              <a:rPr lang="en-US" altLang="ko-KR" dirty="0"/>
              <a:t>gradient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를 줄여줌</a:t>
            </a:r>
          </a:p>
          <a:p>
            <a:pPr lvl="1"/>
            <a:r>
              <a:rPr lang="en-US" altLang="ko-KR" dirty="0"/>
              <a:t>Model Tweaks</a:t>
            </a:r>
          </a:p>
          <a:p>
            <a:pPr lvl="2"/>
            <a:r>
              <a:rPr lang="ko-KR" altLang="en-US" dirty="0"/>
              <a:t>모델의 변형 </a:t>
            </a:r>
            <a:r>
              <a:rPr lang="en-US" altLang="ko-KR" dirty="0"/>
              <a:t>(e.g. residual block</a:t>
            </a:r>
            <a:r>
              <a:rPr lang="ko-KR" altLang="en-US" dirty="0"/>
              <a:t>의 변형들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Augmentation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complexity</a:t>
            </a:r>
            <a:r>
              <a:rPr lang="ko-KR" altLang="en-US" dirty="0"/>
              <a:t>를 높여 </a:t>
            </a:r>
            <a:r>
              <a:rPr lang="en-US" altLang="ko-KR" dirty="0"/>
              <a:t>model</a:t>
            </a:r>
            <a:r>
              <a:rPr lang="ko-KR" altLang="en-US" dirty="0"/>
              <a:t>를 </a:t>
            </a:r>
            <a:r>
              <a:rPr lang="en-US" altLang="ko-KR" dirty="0"/>
              <a:t>robust</a:t>
            </a:r>
            <a:r>
              <a:rPr lang="ko-KR" altLang="en-US" dirty="0"/>
              <a:t>하게 만들기 위해 시도</a:t>
            </a:r>
          </a:p>
          <a:p>
            <a:pPr lvl="1"/>
            <a:r>
              <a:rPr lang="en-US" altLang="ko-KR" dirty="0"/>
              <a:t>Label smoothing</a:t>
            </a:r>
          </a:p>
          <a:p>
            <a:pPr lvl="2"/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en-US" altLang="ko-KR" dirty="0"/>
              <a:t>one-hot encoding </a:t>
            </a:r>
            <a:r>
              <a:rPr lang="ko-KR" altLang="en-US" dirty="0"/>
              <a:t>그대로 주는 것이 아닌 </a:t>
            </a:r>
            <a:r>
              <a:rPr lang="en-US" altLang="ko-KR" dirty="0"/>
              <a:t>ratio</a:t>
            </a:r>
            <a:r>
              <a:rPr lang="ko-KR" altLang="en-US" dirty="0"/>
              <a:t>로 할당 </a:t>
            </a:r>
            <a:r>
              <a:rPr lang="en-US" altLang="ko-KR" dirty="0"/>
              <a:t>(e.g. true : 0.9 / false : 0.1/(classes-1))</a:t>
            </a:r>
          </a:p>
          <a:p>
            <a:pPr lvl="1"/>
            <a:r>
              <a:rPr lang="en-US" altLang="ko-KR" dirty="0"/>
              <a:t>Knowledge Distillation</a:t>
            </a:r>
          </a:p>
          <a:p>
            <a:pPr lvl="2"/>
            <a:r>
              <a:rPr lang="en-US" altLang="ko-KR" dirty="0"/>
              <a:t>Large teacher network</a:t>
            </a:r>
            <a:r>
              <a:rPr lang="ko-KR" altLang="en-US" dirty="0"/>
              <a:t>를 학습 후</a:t>
            </a:r>
            <a:r>
              <a:rPr lang="en-US" altLang="ko-KR" dirty="0"/>
              <a:t>, </a:t>
            </a:r>
            <a:r>
              <a:rPr lang="ko-KR" altLang="en-US" dirty="0"/>
              <a:t>더 작은 </a:t>
            </a:r>
            <a:r>
              <a:rPr lang="en-US" altLang="ko-KR" dirty="0"/>
              <a:t>student network</a:t>
            </a:r>
            <a:r>
              <a:rPr lang="ko-KR" altLang="en-US" dirty="0"/>
              <a:t>로 </a:t>
            </a:r>
            <a:r>
              <a:rPr lang="en-US" altLang="ko-KR" dirty="0"/>
              <a:t>teacher network</a:t>
            </a:r>
            <a:r>
              <a:rPr lang="ko-KR" altLang="en-US" dirty="0"/>
              <a:t>와 비슷한 성능을 내게 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6) Tong</a:t>
            </a:r>
            <a:r>
              <a:rPr lang="ko-KR" altLang="en-US" sz="1000" dirty="0"/>
              <a:t> </a:t>
            </a:r>
            <a:r>
              <a:rPr lang="en-US" altLang="ko-KR" sz="1000" dirty="0"/>
              <a:t>He, et al., Bag of Tricks for Image Classification with Convolutional Neural Networks, </a:t>
            </a:r>
            <a:r>
              <a:rPr lang="en-US" altLang="ko-KR" sz="1000" dirty="0" err="1"/>
              <a:t>arXiv</a:t>
            </a:r>
            <a:r>
              <a:rPr lang="en-US" altLang="ko-KR" sz="100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21987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 </a:t>
            </a:r>
            <a:r>
              <a:rPr lang="en-US" altLang="ko-KR" dirty="0"/>
              <a:t>(pre-processing)</a:t>
            </a:r>
            <a:r>
              <a:rPr lang="ko-KR" altLang="en-US" dirty="0"/>
              <a:t>의 이해 </a:t>
            </a:r>
          </a:p>
          <a:p>
            <a:pPr lvl="1"/>
            <a:r>
              <a:rPr lang="en-US" altLang="ko-KR" dirty="0"/>
              <a:t>Normalization</a:t>
            </a:r>
            <a:r>
              <a:rPr lang="en-US" altLang="ko-KR" baseline="30000" dirty="0"/>
              <a:t>  7)</a:t>
            </a:r>
            <a:endParaRPr lang="en-US" altLang="ko-KR" dirty="0"/>
          </a:p>
          <a:p>
            <a:pPr lvl="2"/>
            <a:r>
              <a:rPr lang="ko-KR" altLang="en-US" baseline="30000" dirty="0"/>
              <a:t>안정적인 학습을 위해 표준화 </a:t>
            </a:r>
            <a:r>
              <a:rPr lang="en-US" altLang="ko-KR" baseline="30000" dirty="0"/>
              <a:t>(Standardization)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5FF1E-E2FF-41F1-B8CE-A0F5A0CB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96952"/>
            <a:ext cx="6430550" cy="2765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7) http://cs231n.stanford.edu/slides/2020/lecture_7.pdf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4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88640"/>
          <a:ext cx="7901688" cy="5668989"/>
        </p:xfrm>
        <a:graphic>
          <a:graphicData uri="http://schemas.openxmlformats.org/drawingml/2006/table">
            <a:tbl>
              <a:tblPr/>
              <a:tblGrid>
                <a:gridCol w="52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4124"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kumimoji="0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2427" marT="36148" marB="36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코스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598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파이썬을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활용한 컴퓨터 비전과 딥러닝</a:t>
                      </a: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598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교육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기간</a:t>
                      </a: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3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일</a:t>
                      </a:r>
                      <a:endParaRPr lang="en-US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9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교육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대상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컴퓨터 비전과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기반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딥러닝의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개념을 이해하고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알고리즘을 현업에 적용해보고자 하는 연구자</a:t>
                      </a:r>
                      <a:endParaRPr lang="en-US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본인의 데이터를 직접 활용하여 자신만의 딥러닝 모델을 학습시켜보고자 하는 연구자</a:t>
                      </a: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선수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과정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8763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파이썬 기초 프로그래밍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1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실습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환경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8763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크롬 최신버전</a:t>
                      </a:r>
                      <a:endParaRPr lang="en-US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763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파이썬 기반 구글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코랩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Colab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8763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케라스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Keras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딥러닝 플랫폼</a:t>
                      </a: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58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교육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효과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42427" marR="4242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DA6A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디지털 영상처리 개념 및 다양한 영상처리 기법에 대한 전반적인 이해</a:t>
                      </a:r>
                      <a:endParaRPr lang="en-US" altLang="ko-KR" sz="1200" b="0" u="sng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sng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파이썬을</a:t>
                      </a: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활용한 컴퓨터 비전 기술 적용 실습 및 이해</a:t>
                      </a:r>
                      <a:endParaRPr lang="en-US" altLang="ko-KR" sz="1200" b="0" u="sng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sng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(SVC, RFC), </a:t>
                      </a: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및 딥러닝 </a:t>
                      </a:r>
                      <a:r>
                        <a:rPr lang="en-US" altLang="ko-KR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(CNN) </a:t>
                      </a: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기초 실습을 통한 메커니즘 이해</a:t>
                      </a:r>
                      <a:endParaRPr lang="en-US" altLang="ko-KR" sz="1200" b="0" u="sng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딥러닝 </a:t>
                      </a:r>
                      <a:r>
                        <a:rPr lang="en-US" altLang="ko-KR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(CNN)</a:t>
                      </a: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을 활용한 물체 분류와 분할 메커니즘 이해와 코드 디버깅을 통한 심도 깊은 이해</a:t>
                      </a:r>
                      <a:endParaRPr lang="en-US" altLang="ko-KR" sz="1200" b="0" u="sng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lvl="0" indent="-17145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u="sng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현업에 적용할 수 있는 문제를 직접 활용한 자신만의 딥러닝 모델 학습과 확장 방안에 대한 이해</a:t>
                      </a:r>
                      <a:endParaRPr lang="en-US" altLang="ko-KR" sz="1200" b="0" u="sng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997" marR="35997" marT="36148" marB="36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D192B31A-FFBD-4512-BA58-9B08833F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>
            <a:normAutofit/>
          </a:bodyPr>
          <a:lstStyle/>
          <a:p>
            <a:pPr lvl="0"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2800" dirty="0">
                <a:solidFill>
                  <a:schemeClr val="dk1"/>
                </a:solidFill>
              </a:rPr>
              <a:t>강의 계획서</a:t>
            </a:r>
            <a:endParaRPr lang="en-US" altLang="ko-KR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2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 </a:t>
            </a:r>
            <a:r>
              <a:rPr lang="en-US" altLang="ko-KR" dirty="0"/>
              <a:t>(pre-processing)</a:t>
            </a:r>
            <a:r>
              <a:rPr lang="ko-KR" altLang="en-US" dirty="0"/>
              <a:t>의 이해 </a:t>
            </a:r>
          </a:p>
          <a:p>
            <a:pPr lvl="1"/>
            <a:r>
              <a:rPr lang="en-US" altLang="ko-KR" dirty="0"/>
              <a:t>Normalization</a:t>
            </a:r>
            <a:r>
              <a:rPr lang="en-US" altLang="ko-KR" baseline="30000" dirty="0"/>
              <a:t>  7)</a:t>
            </a:r>
            <a:endParaRPr lang="en-US" altLang="ko-KR" dirty="0"/>
          </a:p>
          <a:p>
            <a:pPr lvl="2"/>
            <a:r>
              <a:rPr lang="ko-KR" altLang="en-US" baseline="30000" dirty="0"/>
              <a:t>안정적인 학습을 위해 표준화 </a:t>
            </a:r>
            <a:r>
              <a:rPr lang="en-US" altLang="ko-KR" baseline="30000" dirty="0"/>
              <a:t>(Standardization)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C4AFC-C6D1-4E9A-8FA4-A00428AE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78" y="2988326"/>
            <a:ext cx="5354470" cy="295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7) http://cs231n.stanford.edu/slides/2020/lecture_7.pdf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6256" y="5796150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설명추가 </a:t>
            </a:r>
            <a:r>
              <a:rPr lang="ko-KR" altLang="en-US" b="1" dirty="0" err="1">
                <a:solidFill>
                  <a:srgbClr val="FF0000"/>
                </a:solidFill>
              </a:rPr>
              <a:t>한줄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4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4000" b="1" dirty="0">
                <a:solidFill>
                  <a:schemeClr val="dk1"/>
                </a:solidFill>
              </a:rPr>
              <a:t>실습</a:t>
            </a:r>
            <a:endParaRPr lang="en-US" altLang="ko-KR" sz="4000" b="1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782272"/>
          </a:xfrm>
        </p:spPr>
        <p:txBody>
          <a:bodyPr>
            <a:normAutofit/>
          </a:bodyPr>
          <a:lstStyle/>
          <a:p>
            <a:r>
              <a:rPr lang="en-US" altLang="ko-KR" dirty="0"/>
              <a:t>Simple CNN</a:t>
            </a:r>
          </a:p>
          <a:p>
            <a:r>
              <a:rPr lang="en-US" altLang="ko-KR" dirty="0"/>
              <a:t>Hyper parameter</a:t>
            </a:r>
          </a:p>
          <a:p>
            <a:r>
              <a:rPr lang="en-US" altLang="ko-KR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53177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en-US" altLang="ko-KR" dirty="0"/>
              <a:t>VGG net *</a:t>
            </a:r>
          </a:p>
          <a:p>
            <a:pPr lvl="1"/>
            <a:r>
              <a:rPr lang="en-US" altLang="ko-KR" dirty="0" err="1"/>
              <a:t>GradCAM</a:t>
            </a:r>
            <a:r>
              <a:rPr lang="en-US" altLang="ko-KR" dirty="0"/>
              <a:t> *</a:t>
            </a:r>
          </a:p>
          <a:p>
            <a:pPr lvl="1"/>
            <a:r>
              <a:rPr lang="ko-KR" altLang="en-US" dirty="0"/>
              <a:t>결과분석 </a:t>
            </a:r>
            <a:r>
              <a:rPr lang="en-US" altLang="ko-KR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55396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VGG net * </a:t>
            </a:r>
            <a:r>
              <a:rPr lang="en-US" altLang="ko-KR" baseline="30000" dirty="0"/>
              <a:t>7)</a:t>
            </a:r>
            <a:endParaRPr lang="en-US" altLang="ko-KR" dirty="0"/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등한 모델 </a:t>
            </a:r>
            <a:endParaRPr lang="en-US" altLang="ko-KR" dirty="0"/>
          </a:p>
        </p:txBody>
      </p:sp>
      <p:pic>
        <p:nvPicPr>
          <p:cNvPr id="7" name="Picture 2" descr="대체 텍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256584" cy="29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31840" y="6054868"/>
            <a:ext cx="59288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그림</a:t>
            </a:r>
            <a:r>
              <a:rPr lang="en-US" altLang="ko-KR" sz="1050" dirty="0"/>
              <a:t>: “Very deep convolutional networks for large-scale image recognition.”, </a:t>
            </a:r>
            <a:r>
              <a:rPr lang="en-US" altLang="ko-KR" sz="1050" dirty="0" err="1"/>
              <a:t>arXiv</a:t>
            </a:r>
            <a:r>
              <a:rPr lang="en-US" altLang="ko-KR" sz="1050" dirty="0"/>
              <a:t>, 2014.  </a:t>
            </a:r>
            <a:r>
              <a:rPr lang="ko-KR" altLang="en-US" sz="1050" dirty="0"/>
              <a:t>에서 발췌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7) http://cs231n.stanford.edu/slides/2020/lecture_9.pdf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13296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VGG net * </a:t>
            </a:r>
            <a:r>
              <a:rPr lang="en-US" altLang="ko-KR" baseline="30000" dirty="0"/>
              <a:t>7)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ImageNet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등한 모델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6E2BB-1BA7-4EB0-864A-F94EDA5D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34217" y="1332379"/>
            <a:ext cx="2941966" cy="6203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7) http://cs231n.stanford.edu/slides/2020/lecture_9.pdf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334179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learning * </a:t>
            </a:r>
            <a:r>
              <a:rPr lang="en-US" altLang="ko-KR" baseline="30000" dirty="0"/>
              <a:t>7)</a:t>
            </a:r>
          </a:p>
          <a:p>
            <a:pPr lvl="1"/>
            <a:r>
              <a:rPr lang="ko-KR" altLang="en-US" dirty="0"/>
              <a:t>미리 학습되어 성능이 검증된 모델을 새로운 </a:t>
            </a:r>
            <a:r>
              <a:rPr lang="ko-KR" altLang="en-US" dirty="0" err="1"/>
              <a:t>데이터셋에</a:t>
            </a:r>
            <a:r>
              <a:rPr lang="ko-KR" altLang="en-US" dirty="0"/>
              <a:t> 적용하여 </a:t>
            </a:r>
            <a:r>
              <a:rPr lang="en-US" altLang="ko-KR" dirty="0"/>
              <a:t>fine tuning</a:t>
            </a:r>
          </a:p>
        </p:txBody>
      </p:sp>
      <p:pic>
        <p:nvPicPr>
          <p:cNvPr id="5122" name="Picture 2" descr="Illustrations of transfer learning: a neural network is pretrained on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17180"/>
            <a:ext cx="5184576" cy="2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7) </a:t>
            </a:r>
            <a:r>
              <a:rPr lang="en-US" altLang="ko-KR" sz="1000" dirty="0" err="1"/>
              <a:t>Xu</a:t>
            </a:r>
            <a:r>
              <a:rPr lang="en-US" altLang="ko-KR" sz="1000" dirty="0"/>
              <a:t> J. et al., “Current status and future trends of clinical diagnoses via image-based deep learning”, </a:t>
            </a:r>
            <a:r>
              <a:rPr lang="en-US" altLang="ko-KR" sz="1000" i="1" dirty="0" err="1"/>
              <a:t>Theranostics</a:t>
            </a:r>
            <a:r>
              <a:rPr lang="en-US" altLang="ko-KR" sz="1000" dirty="0"/>
              <a:t>, 2019.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83841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학습 및 </a:t>
            </a:r>
            <a:r>
              <a:rPr lang="en-US" altLang="ko-KR" dirty="0"/>
              <a:t>weight </a:t>
            </a:r>
            <a:r>
              <a:rPr lang="ko-KR" altLang="en-US" dirty="0"/>
              <a:t>시각화 </a:t>
            </a:r>
            <a:r>
              <a:rPr lang="en-US" altLang="ko-KR" dirty="0"/>
              <a:t>*</a:t>
            </a:r>
            <a:endParaRPr lang="ko-KR" altLang="en-US" dirty="0"/>
          </a:p>
          <a:p>
            <a:pPr lvl="1"/>
            <a:r>
              <a:rPr lang="en-US" altLang="ko-KR" dirty="0" err="1"/>
              <a:t>GradCAM</a:t>
            </a:r>
            <a:r>
              <a:rPr lang="en-US" altLang="ko-KR" dirty="0"/>
              <a:t> (Class Activation Map) </a:t>
            </a:r>
            <a:r>
              <a:rPr lang="en-US" altLang="ko-KR" baseline="30000" dirty="0"/>
              <a:t>8)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1ED2-51DF-4347-8F73-22B00BDF2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11" b="49919"/>
          <a:stretch/>
        </p:blipFill>
        <p:spPr>
          <a:xfrm>
            <a:off x="894055" y="2997455"/>
            <a:ext cx="2400194" cy="2631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4C8198-EF84-43ED-AA11-E484EB176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1" b="49919"/>
          <a:stretch/>
        </p:blipFill>
        <p:spPr>
          <a:xfrm>
            <a:off x="3425666" y="2994999"/>
            <a:ext cx="2400194" cy="2631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EE96C2-8A98-45D7-9B2E-1D99AB869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0" t="49919"/>
          <a:stretch/>
        </p:blipFill>
        <p:spPr>
          <a:xfrm>
            <a:off x="5940152" y="2996952"/>
            <a:ext cx="2376264" cy="2631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8) </a:t>
            </a:r>
            <a:r>
              <a:rPr lang="en-US" altLang="ko-KR" sz="1000" dirty="0" err="1"/>
              <a:t>Selvaraju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Ramprasaath</a:t>
            </a:r>
            <a:r>
              <a:rPr lang="en-US" altLang="ko-KR" sz="1000" dirty="0"/>
              <a:t> R., et al. "Grad-cam: Visual explanations from deep networks via gradient-based localization." </a:t>
            </a:r>
            <a:r>
              <a:rPr lang="en-US" altLang="ko-KR" sz="1000" i="1" dirty="0"/>
              <a:t>ICCV</a:t>
            </a:r>
            <a:r>
              <a:rPr lang="en-US" altLang="ko-KR" sz="1000" dirty="0"/>
              <a:t>, 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480135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학습 및 </a:t>
            </a:r>
            <a:r>
              <a:rPr lang="en-US" altLang="ko-KR" dirty="0"/>
              <a:t>weight </a:t>
            </a:r>
            <a:r>
              <a:rPr lang="ko-KR" altLang="en-US" dirty="0"/>
              <a:t>시각화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 err="1"/>
              <a:t>GradCAM</a:t>
            </a:r>
            <a:r>
              <a:rPr lang="en-US" altLang="ko-KR" dirty="0"/>
              <a:t> (</a:t>
            </a:r>
            <a:r>
              <a:rPr lang="en-US" altLang="ko-KR" dirty="0" err="1"/>
              <a:t>Calss</a:t>
            </a:r>
            <a:r>
              <a:rPr lang="en-US" altLang="ko-KR" dirty="0"/>
              <a:t> Activation Map) </a:t>
            </a:r>
            <a:r>
              <a:rPr lang="en-US" altLang="ko-KR" baseline="30000" dirty="0"/>
              <a:t>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8) </a:t>
            </a:r>
            <a:r>
              <a:rPr lang="en-US" altLang="ko-KR" sz="1000" dirty="0" err="1"/>
              <a:t>Selvaraju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Ramprasaath</a:t>
            </a:r>
            <a:r>
              <a:rPr lang="en-US" altLang="ko-KR" sz="1000" dirty="0"/>
              <a:t> R., et al. "Grad-cam: Visual explanations from deep networks via gradient-based localization." </a:t>
            </a:r>
            <a:r>
              <a:rPr lang="en-US" altLang="ko-KR" sz="1000" i="1" dirty="0"/>
              <a:t>ICCV</a:t>
            </a:r>
            <a:r>
              <a:rPr lang="en-US" altLang="ko-KR" sz="1000" dirty="0"/>
              <a:t>, 2018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1DFEC4-6725-4D1D-88CB-EAAA5E9E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5707699" cy="2736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544039-5D3E-45FA-B958-7361E624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73" y="3988951"/>
            <a:ext cx="2450709" cy="816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67396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결과분석</a:t>
            </a:r>
          </a:p>
          <a:p>
            <a:pPr lvl="1"/>
            <a:r>
              <a:rPr lang="en-US" altLang="ko-KR" dirty="0"/>
              <a:t>ROC (Receiver Operating Characteristic curve)</a:t>
            </a:r>
          </a:p>
          <a:p>
            <a:pPr lvl="2"/>
            <a:r>
              <a:rPr lang="en-US" altLang="ko-KR" dirty="0"/>
              <a:t>FPR</a:t>
            </a:r>
            <a:r>
              <a:rPr lang="ko-KR" altLang="en-US" dirty="0"/>
              <a:t>과 </a:t>
            </a:r>
            <a:r>
              <a:rPr lang="en-US" altLang="ko-KR" dirty="0"/>
              <a:t>TPR</a:t>
            </a:r>
            <a:r>
              <a:rPr lang="ko-KR" altLang="en-US" dirty="0"/>
              <a:t>을 각각 </a:t>
            </a:r>
            <a:r>
              <a:rPr lang="en-US" altLang="ko-KR" dirty="0" err="1"/>
              <a:t>x,y</a:t>
            </a:r>
            <a:r>
              <a:rPr lang="ko-KR" altLang="en-US" dirty="0"/>
              <a:t>축으로 놓은 그래프</a:t>
            </a:r>
            <a:endParaRPr lang="en-US" altLang="ko-KR" dirty="0"/>
          </a:p>
          <a:p>
            <a:pPr lvl="1"/>
            <a:r>
              <a:rPr lang="en-US" altLang="ko-KR" dirty="0"/>
              <a:t>AUC (Area Under the</a:t>
            </a:r>
            <a:r>
              <a:rPr lang="ko-KR" altLang="en-US" dirty="0"/>
              <a:t> </a:t>
            </a:r>
            <a:r>
              <a:rPr lang="en-US" altLang="ko-KR" dirty="0"/>
              <a:t>Curve)</a:t>
            </a:r>
          </a:p>
          <a:p>
            <a:pPr lvl="2"/>
            <a:r>
              <a:rPr lang="en-US" altLang="ko-KR" dirty="0"/>
              <a:t>ROC </a:t>
            </a:r>
            <a:r>
              <a:rPr lang="ko-KR" altLang="en-US" dirty="0"/>
              <a:t>커브의 밑면적을 구한 값</a:t>
            </a:r>
            <a:endParaRPr lang="en-US" altLang="ko-KR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7877BDD-59DE-4CB8-83E1-D1257EB0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13716"/>
            <a:ext cx="3240360" cy="23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24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4000" b="1" dirty="0">
                <a:solidFill>
                  <a:schemeClr val="dk1"/>
                </a:solidFill>
              </a:rPr>
              <a:t>실습</a:t>
            </a:r>
            <a:endParaRPr lang="en-US" altLang="ko-KR" sz="4000" b="1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782272"/>
          </a:xfrm>
        </p:spPr>
        <p:txBody>
          <a:bodyPr>
            <a:normAutofit/>
          </a:bodyPr>
          <a:lstStyle/>
          <a:p>
            <a:r>
              <a:rPr lang="en-US" altLang="ko-KR" dirty="0"/>
              <a:t>VGG net</a:t>
            </a:r>
          </a:p>
          <a:p>
            <a:r>
              <a:rPr lang="en-US" altLang="ko-KR" dirty="0"/>
              <a:t>Transfer learning</a:t>
            </a:r>
          </a:p>
          <a:p>
            <a:pPr marL="342900" lvl="2" indent="-342900">
              <a:buClr>
                <a:schemeClr val="tx2"/>
              </a:buClr>
            </a:pPr>
            <a:r>
              <a:rPr lang="en-US" altLang="ko-KR" sz="3200" dirty="0" err="1"/>
              <a:t>GradCAM</a:t>
            </a:r>
            <a:r>
              <a:rPr lang="en-US" altLang="ko-KR" sz="3200" dirty="0"/>
              <a:t> (Class Activation Map)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41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저장 데이터 1"/>
          <p:cNvSpPr/>
          <p:nvPr/>
        </p:nvSpPr>
        <p:spPr>
          <a:xfrm flipH="1">
            <a:off x="971600" y="1556792"/>
            <a:ext cx="2232248" cy="936104"/>
          </a:xfrm>
          <a:prstGeom prst="flowChartOnlineStorag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HY그래픽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HY그래픽" pitchFamily="18" charset="-127"/>
              </a:rPr>
              <a:t>일차</a:t>
            </a:r>
          </a:p>
        </p:txBody>
      </p:sp>
      <p:sp>
        <p:nvSpPr>
          <p:cNvPr id="8" name="순서도: 저장 데이터 7"/>
          <p:cNvSpPr/>
          <p:nvPr/>
        </p:nvSpPr>
        <p:spPr>
          <a:xfrm flipH="1">
            <a:off x="3341415" y="1556792"/>
            <a:ext cx="2232248" cy="936104"/>
          </a:xfrm>
          <a:prstGeom prst="flowChartOnlineStorag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a typeface="HY그래픽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ea typeface="HY그래픽" pitchFamily="18" charset="-127"/>
              </a:rPr>
              <a:t>일차</a:t>
            </a:r>
          </a:p>
        </p:txBody>
      </p:sp>
      <p:sp>
        <p:nvSpPr>
          <p:cNvPr id="9" name="순서도: 저장 데이터 8"/>
          <p:cNvSpPr/>
          <p:nvPr/>
        </p:nvSpPr>
        <p:spPr>
          <a:xfrm flipH="1">
            <a:off x="5711230" y="1556792"/>
            <a:ext cx="2232248" cy="936104"/>
          </a:xfrm>
          <a:prstGeom prst="flowChartOnlineStorag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일차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848" y="2780928"/>
            <a:ext cx="2232000" cy="3024336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 (제목)"/>
              </a:rPr>
              <a:t>이론</a:t>
            </a:r>
            <a:endParaRPr lang="en-US" altLang="ko-KR" sz="14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디지털 영상의 기초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기계학습 기초 이해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딥러닝 원리 이해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00"/>
              </a:solidFill>
              <a:latin typeface="맑은 고딕 (제목)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 (제목)"/>
              </a:rPr>
              <a:t>실습</a:t>
            </a:r>
            <a:endParaRPr lang="en-US" altLang="ko-KR" sz="14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파이썬 및  기본 영상처리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딥러닝 원리 실습 </a:t>
            </a:r>
            <a:r>
              <a:rPr lang="en-US" altLang="ko-KR" sz="1200" dirty="0">
                <a:solidFill>
                  <a:schemeClr val="tx1"/>
                </a:solidFill>
                <a:latin typeface="맑은 고딕 (제목)"/>
              </a:rPr>
              <a:t>(NN, CNN)</a:t>
            </a:r>
            <a:endParaRPr lang="ko-KR" altLang="en-US" sz="1200" dirty="0">
              <a:solidFill>
                <a:schemeClr val="tx1"/>
              </a:solidFill>
              <a:latin typeface="맑은 고딕 (제목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1663" y="2780928"/>
            <a:ext cx="2232000" cy="3024336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 (제목)"/>
              </a:rPr>
              <a:t>이론</a:t>
            </a:r>
            <a:endParaRPr lang="en-US" altLang="ko-KR" sz="14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err="1">
                <a:solidFill>
                  <a:srgbClr val="FF0000"/>
                </a:solidFill>
                <a:latin typeface="맑은 고딕 (제목)"/>
              </a:rPr>
              <a:t>전처리</a:t>
            </a: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 전략</a:t>
            </a:r>
            <a:endParaRPr lang="en-US" altLang="ko-KR" sz="12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딥러닝 기반 분류 모델</a:t>
            </a:r>
            <a:endParaRPr lang="en-US" altLang="ko-KR" sz="12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딥러닝 기반 분할 모델</a:t>
            </a:r>
            <a:endParaRPr lang="en-US" altLang="ko-KR" sz="12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맑은 고딕 (제목)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 (제목)"/>
              </a:rPr>
              <a:t>실습</a:t>
            </a:r>
            <a:endParaRPr lang="en-US" altLang="ko-KR" sz="14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맑은 고딕 (제목)"/>
              </a:rPr>
              <a:t>Hyper parameter </a:t>
            </a: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튜닝</a:t>
            </a:r>
            <a:endParaRPr lang="en-US" altLang="ko-KR" sz="1200" b="1" dirty="0">
              <a:solidFill>
                <a:srgbClr val="FF0000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분류 </a:t>
            </a:r>
            <a:r>
              <a:rPr lang="en-US" altLang="ko-KR" sz="1200" b="1" dirty="0">
                <a:solidFill>
                  <a:srgbClr val="FF0000"/>
                </a:solidFill>
                <a:latin typeface="맑은 고딕 (제목)"/>
              </a:rPr>
              <a:t>&amp; </a:t>
            </a:r>
            <a:r>
              <a:rPr lang="ko-KR" altLang="en-US" sz="1200" b="1" dirty="0">
                <a:solidFill>
                  <a:srgbClr val="FF0000"/>
                </a:solidFill>
                <a:latin typeface="맑은 고딕 (제목)"/>
              </a:rPr>
              <a:t>분할모델 실습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1478" y="2780928"/>
            <a:ext cx="2232000" cy="3024336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 (제목)"/>
              </a:rPr>
              <a:t>이론</a:t>
            </a:r>
            <a:endParaRPr lang="en-US" altLang="ko-KR" sz="14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개인과제 방향 설정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 (제목)"/>
              </a:rPr>
              <a:t>실습 토의</a:t>
            </a: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solidFill>
                <a:schemeClr val="tx1"/>
              </a:solidFill>
              <a:latin typeface="맑은 고딕 (제목)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 (제목)"/>
              </a:rPr>
              <a:t>실습</a:t>
            </a:r>
            <a:endParaRPr lang="en-US" altLang="ko-KR" sz="1600" dirty="0">
              <a:solidFill>
                <a:schemeClr val="tx1"/>
              </a:solidFill>
              <a:latin typeface="맑은 고딕 (제목)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맑은 고딕 (제목)"/>
              </a:rPr>
              <a:t>Training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맑은 고딕 (제목)"/>
              </a:rPr>
              <a:t>Debugging &amp; Enhancement</a:t>
            </a:r>
            <a:endParaRPr lang="ko-KR" altLang="en-US" sz="1400" dirty="0">
              <a:solidFill>
                <a:schemeClr val="tx1"/>
              </a:solidFill>
              <a:latin typeface="맑은 고딕 (제목)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625512C-A99D-45B9-A02B-42A82703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3600" dirty="0">
                <a:solidFill>
                  <a:schemeClr val="dk1"/>
                </a:solidFill>
              </a:rPr>
              <a:t>일별 핵심내용</a:t>
            </a:r>
          </a:p>
        </p:txBody>
      </p:sp>
    </p:spTree>
    <p:extLst>
      <p:ext uri="{BB962C8B-B14F-4D97-AF65-F5344CB8AC3E}">
        <p14:creationId xmlns:p14="http://schemas.microsoft.com/office/powerpoint/2010/main" val="294498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분할모델의 확장을 위한 모델변형 이해 </a:t>
            </a:r>
            <a:endParaRPr lang="en-US" altLang="ko-KR" dirty="0"/>
          </a:p>
          <a:p>
            <a:pPr lvl="2"/>
            <a:r>
              <a:rPr lang="en-US" altLang="ko-KR" dirty="0"/>
              <a:t>Fully convolutional network *</a:t>
            </a:r>
          </a:p>
          <a:p>
            <a:pPr lvl="2"/>
            <a:r>
              <a:rPr lang="en-US" altLang="ko-KR" dirty="0"/>
              <a:t>U-net *</a:t>
            </a:r>
          </a:p>
          <a:p>
            <a:pPr lvl="1"/>
            <a:r>
              <a:rPr lang="ko-KR" altLang="en-US" dirty="0"/>
              <a:t>결과분석 </a:t>
            </a:r>
          </a:p>
          <a:p>
            <a:pPr lvl="2"/>
            <a:r>
              <a:rPr lang="en-US" altLang="ko-KR" dirty="0"/>
              <a:t>Dice coefficient, </a:t>
            </a:r>
            <a:r>
              <a:rPr lang="en-US" altLang="ko-KR" dirty="0" err="1"/>
              <a:t>IoU</a:t>
            </a:r>
            <a:r>
              <a:rPr lang="en-US" altLang="ko-KR" dirty="0"/>
              <a:t>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253493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</a:t>
            </a:r>
          </a:p>
          <a:p>
            <a:pPr lvl="1"/>
            <a:r>
              <a:rPr lang="en-US" altLang="ko-KR" dirty="0"/>
              <a:t>Fully convolutional network (FCN) * </a:t>
            </a:r>
            <a:r>
              <a:rPr lang="en-US" altLang="ko-KR" baseline="30000" dirty="0"/>
              <a:t>9)</a:t>
            </a:r>
          </a:p>
          <a:p>
            <a:pPr lvl="2"/>
            <a:r>
              <a:rPr lang="en-US" altLang="ko-KR" dirty="0"/>
              <a:t>Output</a:t>
            </a:r>
            <a:r>
              <a:rPr lang="ko-KR" altLang="en-US" dirty="0"/>
              <a:t>으로 </a:t>
            </a:r>
            <a:r>
              <a:rPr lang="en-US" altLang="ko-KR" dirty="0"/>
              <a:t>segmentation mask</a:t>
            </a:r>
            <a:r>
              <a:rPr lang="ko-KR" altLang="en-US" dirty="0"/>
              <a:t>를 획득</a:t>
            </a:r>
            <a:endParaRPr lang="en-US" altLang="ko-KR" dirty="0"/>
          </a:p>
          <a:p>
            <a:pPr lvl="3"/>
            <a:r>
              <a:rPr lang="ko-KR" altLang="en-US" dirty="0"/>
              <a:t>이미지의 위치 정보를 복원한다</a:t>
            </a:r>
            <a:endParaRPr lang="en-US" altLang="ko-KR" dirty="0"/>
          </a:p>
          <a:p>
            <a:pPr lvl="3"/>
            <a:r>
              <a:rPr lang="ko-KR" altLang="en-US" dirty="0"/>
              <a:t>입력이미지 크기를 무시하고 동작시킬 수 있다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23E0A5-8194-4F48-9CD0-FDB4C93F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4464498" cy="2250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9) https://arxiv.org/pdf/1411.4038.pdf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45178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</a:t>
            </a:r>
          </a:p>
          <a:p>
            <a:pPr lvl="1"/>
            <a:r>
              <a:rPr lang="en-US" altLang="ko-KR" dirty="0"/>
              <a:t>Fully convolutional network (FCN) * </a:t>
            </a:r>
            <a:r>
              <a:rPr lang="en-US" altLang="ko-KR" baseline="30000" dirty="0"/>
              <a:t>9)</a:t>
            </a:r>
          </a:p>
          <a:p>
            <a:pPr lvl="2"/>
            <a:r>
              <a:rPr lang="en-US" altLang="ko-KR" dirty="0"/>
              <a:t>Output</a:t>
            </a:r>
            <a:r>
              <a:rPr lang="ko-KR" altLang="en-US" dirty="0"/>
              <a:t>으로 </a:t>
            </a:r>
            <a:r>
              <a:rPr lang="en-US" altLang="ko-KR" dirty="0"/>
              <a:t>segmentation mask</a:t>
            </a:r>
            <a:r>
              <a:rPr lang="ko-KR" altLang="en-US" dirty="0"/>
              <a:t>를 획득</a:t>
            </a:r>
            <a:endParaRPr lang="en-US" altLang="ko-KR" dirty="0"/>
          </a:p>
          <a:p>
            <a:pPr lvl="3"/>
            <a:r>
              <a:rPr lang="ko-KR" altLang="en-US" dirty="0"/>
              <a:t>이미지의 위치 정보를 복원한다</a:t>
            </a:r>
            <a:endParaRPr lang="en-US" altLang="ko-KR" dirty="0"/>
          </a:p>
          <a:p>
            <a:pPr lvl="3"/>
            <a:r>
              <a:rPr lang="ko-KR" altLang="en-US" dirty="0"/>
              <a:t>입력이미지 크기를 무시하고 동작시킬 수 있다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9) https://arxiv.org/pdf/1411.4038.pdf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3E9D9C-75F8-44A8-9595-B9732ADC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3" y="4005064"/>
            <a:ext cx="8293679" cy="1944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784677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</a:t>
            </a:r>
          </a:p>
          <a:p>
            <a:pPr lvl="1"/>
            <a:r>
              <a:rPr lang="en-US" altLang="ko-KR" dirty="0"/>
              <a:t>Fully convolutional network (FCN) * </a:t>
            </a:r>
            <a:r>
              <a:rPr lang="en-US" altLang="ko-KR" baseline="30000" dirty="0"/>
              <a:t>9)</a:t>
            </a:r>
          </a:p>
          <a:p>
            <a:pPr lvl="2"/>
            <a:r>
              <a:rPr lang="en-US" altLang="ko-KR" sz="2000" dirty="0"/>
              <a:t>FCN-16S : 2</a:t>
            </a:r>
            <a:r>
              <a:rPr lang="ko-KR" altLang="en-US" sz="2000" dirty="0"/>
              <a:t>단계에 걸쳐 </a:t>
            </a:r>
            <a:r>
              <a:rPr lang="en-US" altLang="ko-KR" sz="2000" dirty="0" err="1"/>
              <a:t>upsampling</a:t>
            </a:r>
            <a:r>
              <a:rPr lang="en-US" altLang="ko-KR" sz="2000" dirty="0"/>
              <a:t> + </a:t>
            </a:r>
            <a:r>
              <a:rPr lang="ko-KR" altLang="en-US" sz="2000" dirty="0"/>
              <a:t>해당 해상도에 맞는 </a:t>
            </a:r>
            <a:r>
              <a:rPr lang="en-US" altLang="ko-KR" sz="2000" dirty="0"/>
              <a:t>feature map</a:t>
            </a:r>
            <a:r>
              <a:rPr lang="ko-KR" altLang="en-US" sz="2000" dirty="0"/>
              <a:t>과 합함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FCN-8S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단계에 걸쳐 </a:t>
            </a:r>
            <a:r>
              <a:rPr lang="en-US" altLang="ko-KR" sz="2000" dirty="0" err="1"/>
              <a:t>upsampling</a:t>
            </a:r>
            <a:r>
              <a:rPr lang="en-US" altLang="ko-KR" sz="2000" dirty="0"/>
              <a:t> + </a:t>
            </a:r>
            <a:r>
              <a:rPr lang="ko-KR" altLang="en-US" sz="2000" dirty="0"/>
              <a:t>해당 해상도에 맞는 </a:t>
            </a:r>
            <a:r>
              <a:rPr lang="en-US" altLang="ko-KR" sz="2000" dirty="0"/>
              <a:t>feature map</a:t>
            </a:r>
            <a:r>
              <a:rPr lang="ko-KR" altLang="en-US" sz="2000" dirty="0"/>
              <a:t>과 합함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9) https://arxiv.org/pdf/1411.4038.pdf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A3E55-59F3-440E-B0F1-26B880CF3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51" y="2996952"/>
            <a:ext cx="4462285" cy="1137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EF3A7-D34B-4933-A42F-F1751F38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50" y="4964379"/>
            <a:ext cx="4462285" cy="1893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539116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</a:t>
            </a:r>
          </a:p>
          <a:p>
            <a:pPr lvl="1"/>
            <a:r>
              <a:rPr lang="en-US" altLang="ko-KR" dirty="0"/>
              <a:t>Fully convolutional network (FCN) * </a:t>
            </a:r>
            <a:r>
              <a:rPr lang="en-US" altLang="ko-KR" baseline="30000" dirty="0"/>
              <a:t>9)</a:t>
            </a:r>
          </a:p>
          <a:p>
            <a:pPr lvl="2"/>
            <a:r>
              <a:rPr lang="en-US" altLang="ko-KR" dirty="0" err="1"/>
              <a:t>Deconvolution</a:t>
            </a:r>
            <a:r>
              <a:rPr lang="en-US" altLang="ko-KR" dirty="0"/>
              <a:t>: Feature map</a:t>
            </a:r>
            <a:r>
              <a:rPr lang="ko-KR" altLang="en-US" dirty="0"/>
              <a:t>의 크기를 증가시키는 방식 </a:t>
            </a:r>
            <a:r>
              <a:rPr lang="en-US" altLang="ko-KR" baseline="30000" dirty="0"/>
              <a:t>10)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14152"/>
            <a:ext cx="7906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9) https://arxiv.org/pdf/1411.4038.pdf</a:t>
            </a:r>
          </a:p>
          <a:p>
            <a:pPr>
              <a:buSzPct val="100000"/>
            </a:pPr>
            <a:r>
              <a:rPr lang="en-US" altLang="ko-KR" sz="1000" dirty="0"/>
              <a:t>10) https://3months.tistory.com/209</a:t>
            </a:r>
          </a:p>
        </p:txBody>
      </p:sp>
      <p:pic>
        <p:nvPicPr>
          <p:cNvPr id="1026" name="Picture 2" descr="https://t1.daumcdn.net/cfile/tistory/99CA8E3359FE99051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15125" cy="28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407977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 </a:t>
            </a:r>
          </a:p>
          <a:p>
            <a:pPr lvl="1"/>
            <a:r>
              <a:rPr lang="en-US" altLang="ko-KR" dirty="0"/>
              <a:t>U-net * </a:t>
            </a:r>
            <a:r>
              <a:rPr lang="en-US" altLang="ko-KR" baseline="30000" dirty="0"/>
              <a:t>10)</a:t>
            </a:r>
          </a:p>
          <a:p>
            <a:pPr lvl="2"/>
            <a:r>
              <a:rPr lang="en-US" altLang="ko-KR" dirty="0"/>
              <a:t>Segmentation </a:t>
            </a:r>
            <a:r>
              <a:rPr lang="ko-KR" altLang="en-US" dirty="0"/>
              <a:t>분야에서 가장 많이 사용되는 모델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800" dirty="0"/>
              <a:t>10) </a:t>
            </a:r>
            <a:r>
              <a:rPr lang="en-US" altLang="ko-KR" sz="800" dirty="0" err="1"/>
              <a:t>Ronneberger</a:t>
            </a:r>
            <a:r>
              <a:rPr lang="en-US" altLang="ko-KR" sz="800" dirty="0"/>
              <a:t>, Olaf, et al., "U-net: Convolutional networks for biomedical image segmentation." International Conference on Medical image computing and computer-assisted intervention. Springer, Cham, 2015.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96" y="3068961"/>
            <a:ext cx="6520504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157800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 </a:t>
            </a:r>
          </a:p>
          <a:p>
            <a:pPr lvl="1"/>
            <a:r>
              <a:rPr lang="en-US" altLang="ko-KR" dirty="0"/>
              <a:t>U-net * </a:t>
            </a:r>
            <a:r>
              <a:rPr lang="en-US" altLang="ko-KR" baseline="30000" dirty="0"/>
              <a:t>10)</a:t>
            </a:r>
          </a:p>
          <a:p>
            <a:pPr lvl="2"/>
            <a:r>
              <a:rPr lang="en-US" altLang="ko-KR" dirty="0"/>
              <a:t>Segmentation </a:t>
            </a:r>
            <a:r>
              <a:rPr lang="ko-KR" altLang="en-US" dirty="0"/>
              <a:t>분야에서 가장 많이 사용되는 모델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800" dirty="0"/>
              <a:t>10) </a:t>
            </a:r>
            <a:r>
              <a:rPr lang="en-US" altLang="ko-KR" sz="800" dirty="0" err="1"/>
              <a:t>Ronneberger</a:t>
            </a:r>
            <a:r>
              <a:rPr lang="en-US" altLang="ko-KR" sz="800" dirty="0"/>
              <a:t>, Olaf, et al., "U-net: Convolutional networks for biomedical image segmentation." International Conference on Medical image computing and computer-assisted intervention. Springer, Cham, 2015.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72EFB-314B-4007-B685-E86554CB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56992"/>
            <a:ext cx="4104456" cy="2687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3267142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분할모델의 확장을 위한 모델변형 이해 </a:t>
            </a:r>
          </a:p>
          <a:p>
            <a:pPr lvl="1"/>
            <a:r>
              <a:rPr lang="en-US" altLang="ko-KR" dirty="0"/>
              <a:t>U-net</a:t>
            </a:r>
            <a:r>
              <a:rPr lang="ko-KR" altLang="en-US" dirty="0"/>
              <a:t>과 유사한 모델</a:t>
            </a:r>
            <a:endParaRPr lang="en-US" altLang="ko-KR" dirty="0"/>
          </a:p>
          <a:p>
            <a:pPr lvl="2"/>
            <a:r>
              <a:rPr lang="en-US" altLang="ko-KR" dirty="0" err="1"/>
              <a:t>DeepLab</a:t>
            </a:r>
            <a:r>
              <a:rPr lang="en-US" altLang="ko-KR" dirty="0"/>
              <a:t> v3+ </a:t>
            </a:r>
            <a:r>
              <a:rPr lang="en-US" altLang="ko-KR" baseline="30000" dirty="0"/>
              <a:t>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900" dirty="0"/>
              <a:t>13) Liang-</a:t>
            </a:r>
            <a:r>
              <a:rPr lang="en-US" altLang="ko-KR" sz="900" dirty="0" err="1"/>
              <a:t>Chieh</a:t>
            </a:r>
            <a:r>
              <a:rPr lang="en-US" altLang="ko-KR" sz="900" dirty="0"/>
              <a:t> Chen, et al., “</a:t>
            </a:r>
            <a:r>
              <a:rPr lang="en-US" altLang="ko-KR" sz="900" dirty="0" err="1"/>
              <a:t>DeepLab</a:t>
            </a:r>
            <a:r>
              <a:rPr lang="en-US" altLang="ko-KR" sz="900" dirty="0"/>
              <a:t> V3+: Encoder-Decoder with </a:t>
            </a:r>
            <a:r>
              <a:rPr lang="en-US" altLang="ko-KR" sz="900" dirty="0" err="1"/>
              <a:t>Atrous</a:t>
            </a:r>
            <a:r>
              <a:rPr lang="en-US" altLang="ko-KR" sz="900" dirty="0"/>
              <a:t> Separable Convolution for Semantic Image Segmentation”, </a:t>
            </a:r>
            <a:r>
              <a:rPr lang="en-US" altLang="ko-KR" sz="900" i="1" dirty="0"/>
              <a:t>ECCV</a:t>
            </a:r>
            <a:r>
              <a:rPr lang="en-US" altLang="ko-KR" sz="900" dirty="0"/>
              <a:t>, 2018</a:t>
            </a:r>
            <a:endParaRPr lang="en-US" altLang="ko-KR" sz="900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85AC73-C51A-4712-9E63-27550A44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0219"/>
            <a:ext cx="6624736" cy="34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</a:t>
            </a:r>
            <a:r>
              <a:rPr lang="ko-KR" altLang="en-US" sz="3600" dirty="0">
                <a:solidFill>
                  <a:schemeClr val="dk1"/>
                </a:solidFill>
              </a:rPr>
              <a:t>을 활용한 </a:t>
            </a:r>
            <a:r>
              <a:rPr lang="en-US" altLang="ko-KR" sz="3600" dirty="0">
                <a:solidFill>
                  <a:schemeClr val="dk1"/>
                </a:solidFill>
              </a:rPr>
              <a:t>segmentation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*</a:t>
            </a:r>
            <a:endParaRPr lang="ko-KR" altLang="en-US" dirty="0"/>
          </a:p>
          <a:p>
            <a:pPr lvl="1"/>
            <a:r>
              <a:rPr lang="en-US" altLang="ko-KR" dirty="0"/>
              <a:t>Dice coefficient,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en-US" altLang="ko-KR" baseline="30000" dirty="0"/>
              <a:t>11,12)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714F0-28AA-40BB-8EA0-243A5460B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19"/>
          <a:stretch/>
        </p:blipFill>
        <p:spPr>
          <a:xfrm>
            <a:off x="4015015" y="2708920"/>
            <a:ext cx="2804518" cy="6112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580755-C1A6-42DB-9F21-2F4432B9B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264"/>
          <a:stretch/>
        </p:blipFill>
        <p:spPr>
          <a:xfrm>
            <a:off x="1403648" y="2685487"/>
            <a:ext cx="2804518" cy="705105"/>
          </a:xfrm>
          <a:prstGeom prst="rect">
            <a:avLst/>
          </a:prstGeom>
        </p:spPr>
      </p:pic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864114FB-25BE-4997-860D-690C638C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56" y="3654268"/>
            <a:ext cx="2541653" cy="22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A63A8D5-9CB7-46D0-B5DB-723E5069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66" y="3538711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453336"/>
            <a:ext cx="7906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11) https://en.wikipedia.org/wiki/S%C3%B8rensen%E2%80%93Dice_coefficient</a:t>
            </a:r>
          </a:p>
          <a:p>
            <a:pPr>
              <a:buSzPct val="100000"/>
            </a:pPr>
            <a:r>
              <a:rPr lang="en-US" altLang="ko-KR" sz="1000" dirty="0"/>
              <a:t>12) https://towardsdatascience.com/metrics-to-evaluate-your-semantic-segmentation-model-6bcb99639aa2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2085684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4000" b="1" dirty="0">
                <a:solidFill>
                  <a:schemeClr val="dk1"/>
                </a:solidFill>
              </a:rPr>
              <a:t>실습</a:t>
            </a:r>
            <a:endParaRPr lang="en-US" altLang="ko-KR" sz="4000" b="1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782272"/>
          </a:xfrm>
        </p:spPr>
        <p:txBody>
          <a:bodyPr>
            <a:normAutofit/>
          </a:bodyPr>
          <a:lstStyle/>
          <a:p>
            <a:r>
              <a:rPr lang="en-US" altLang="ko-KR" dirty="0"/>
              <a:t>FCN</a:t>
            </a:r>
          </a:p>
          <a:p>
            <a:r>
              <a:rPr lang="en-US" altLang="ko-KR" dirty="0"/>
              <a:t>U-net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6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70016"/>
              </p:ext>
            </p:extLst>
          </p:nvPr>
        </p:nvGraphicFramePr>
        <p:xfrm>
          <a:off x="539552" y="1196752"/>
          <a:ext cx="7992888" cy="53244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42427" marR="42427" marT="36159" marB="36159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6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목차</a:t>
                      </a:r>
                    </a:p>
                  </a:txBody>
                  <a:tcPr marL="42427" marR="42427" marT="36159" marB="36159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6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세부목차</a:t>
                      </a:r>
                    </a:p>
                  </a:txBody>
                  <a:tcPr marL="42427" marR="42427" marT="36159" marB="36159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6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27" marR="42427" marT="36159" marB="36159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128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CNN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구조 이해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CNN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구조적인 이해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Convolutional filter, Pooling, Activation, 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CNN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Hyper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이해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Batch, Learning rate, Optimizer, Loss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전처리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(pre-processing)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이해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Normalization, resize, etc.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27" marR="42427" marT="36159" marB="36159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128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CNN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분류문제 해결을 위한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 architecture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VGG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학습 및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GradCAM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Calss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Activation Map)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결과분석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ROC, AUC, etc.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427" marR="42427" marT="36159" marB="36159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5128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분할모델의 확장을 위한 모델변형 이해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Segmentation, Fully convolutional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neural network, FCN, U-net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결과분석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742950" marR="0" lvl="1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Dice coefficient,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Jaccard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C8103A-5807-492A-B8E3-A7D9CE6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dk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845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en-US" altLang="ko-KR" dirty="0"/>
              <a:t>CNN</a:t>
            </a:r>
            <a:r>
              <a:rPr lang="ko-KR" altLang="en-US" dirty="0"/>
              <a:t>의 구조적인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2"/>
            <a:r>
              <a:rPr lang="en-US" altLang="ko-KR" dirty="0"/>
              <a:t>Convolutional filter, Pooling, Activation</a:t>
            </a:r>
          </a:p>
          <a:p>
            <a:pPr lvl="2"/>
            <a:r>
              <a:rPr lang="en-US" altLang="ko-KR" dirty="0"/>
              <a:t>Simple CNN </a:t>
            </a:r>
          </a:p>
          <a:p>
            <a:pPr lvl="1"/>
            <a:r>
              <a:rPr lang="en-US" altLang="ko-KR" dirty="0"/>
              <a:t>Hyper parameter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endParaRPr lang="ko-KR" altLang="en-US" dirty="0"/>
          </a:p>
          <a:p>
            <a:pPr lvl="2"/>
            <a:r>
              <a:rPr lang="en-US" altLang="ko-KR" dirty="0"/>
              <a:t>Batch size, Learning rate, Optimizer, Loss</a:t>
            </a:r>
          </a:p>
          <a:p>
            <a:pPr lvl="1"/>
            <a:r>
              <a:rPr lang="ko-KR" altLang="en-US" dirty="0"/>
              <a:t>전처리 </a:t>
            </a:r>
            <a:r>
              <a:rPr lang="en-US" altLang="ko-KR" dirty="0"/>
              <a:t>(pre-processing)</a:t>
            </a:r>
            <a:r>
              <a:rPr lang="ko-KR" altLang="en-US" dirty="0"/>
              <a:t>의 이해 </a:t>
            </a:r>
            <a:r>
              <a:rPr lang="en-US" altLang="ko-KR" dirty="0"/>
              <a:t>*</a:t>
            </a:r>
            <a:endParaRPr lang="ko-KR" altLang="en-US" dirty="0"/>
          </a:p>
          <a:p>
            <a:pPr lvl="2"/>
            <a:r>
              <a:rPr lang="en-US" altLang="ko-KR" dirty="0"/>
              <a:t>Normalization, resize,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378840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구성요소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Convolutional filter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Activation</a:t>
            </a:r>
          </a:p>
          <a:p>
            <a:pPr lvl="1"/>
            <a:r>
              <a:rPr lang="en-US" altLang="ko-KR" dirty="0"/>
              <a:t>Drop-out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8737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구성요소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Convolutional filter </a:t>
            </a:r>
            <a:r>
              <a:rPr lang="en-US" altLang="ko-KR" baseline="30000" dirty="0"/>
              <a:t>1)</a:t>
            </a:r>
          </a:p>
          <a:p>
            <a:pPr lvl="2"/>
            <a:r>
              <a:rPr lang="ko-KR" altLang="en-US" sz="1800" dirty="0"/>
              <a:t>두 함수 </a:t>
            </a:r>
            <a:r>
              <a:rPr lang="en-US" altLang="ko-KR" sz="1800" dirty="0"/>
              <a:t>f, g </a:t>
            </a:r>
            <a:r>
              <a:rPr lang="ko-KR" altLang="en-US" sz="1800" dirty="0"/>
              <a:t>가운데 하나의 함수를 반전</a:t>
            </a:r>
            <a:r>
              <a:rPr lang="en-US" altLang="ko-KR" sz="1800" dirty="0"/>
              <a:t>(reverse), </a:t>
            </a:r>
            <a:r>
              <a:rPr lang="ko-KR" altLang="en-US" sz="1800" dirty="0"/>
              <a:t>전이</a:t>
            </a:r>
            <a:r>
              <a:rPr lang="en-US" altLang="ko-KR" sz="1800" dirty="0"/>
              <a:t>(shift)</a:t>
            </a:r>
            <a:r>
              <a:rPr lang="ko-KR" altLang="en-US" sz="1800" dirty="0"/>
              <a:t>시킨 다음</a:t>
            </a:r>
            <a:r>
              <a:rPr lang="en-US" altLang="ko-KR" sz="1800" dirty="0"/>
              <a:t>, </a:t>
            </a:r>
            <a:r>
              <a:rPr lang="ko-KR" altLang="en-US" sz="1800" dirty="0"/>
              <a:t>다른 하나의 함수와 곱한 결과를 적분</a:t>
            </a:r>
            <a:endParaRPr lang="en-US" altLang="ko-KR" sz="1800" baseline="30000" dirty="0"/>
          </a:p>
          <a:p>
            <a:pPr lvl="2"/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D41E6E-D553-40A8-84A1-9053099DBA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05800"/>
            <a:ext cx="404407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1) http://taewan.kim/post/cnn/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392292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구성요소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Pooling </a:t>
            </a:r>
            <a:r>
              <a:rPr lang="en-US" altLang="ko-KR" baseline="30000" dirty="0"/>
              <a:t>2)</a:t>
            </a:r>
          </a:p>
          <a:p>
            <a:pPr lvl="2"/>
            <a:r>
              <a:rPr lang="en-US" altLang="ko-KR" sz="1800" dirty="0"/>
              <a:t>Activation Map</a:t>
            </a:r>
            <a:r>
              <a:rPr lang="ko-KR" altLang="en-US" sz="1800" dirty="0"/>
              <a:t>의 크기를 줄이거나 특정 데이터를 강조</a:t>
            </a:r>
            <a:endParaRPr lang="en-US" altLang="ko-KR" sz="1800" baseline="30000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957A61-CD90-4191-94A5-1DB2F6A2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22" y="3212975"/>
            <a:ext cx="3834946" cy="2738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98D3A3-49BC-4AD7-A1E2-200A401F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54" y="3463434"/>
            <a:ext cx="4161284" cy="2237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2) http://cs231n.stanford.edu/slides/2020/lecture_5.pdfy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413866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151287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3600" dirty="0">
                <a:solidFill>
                  <a:schemeClr val="dk1"/>
                </a:solidFill>
              </a:rPr>
              <a:t>CNN </a:t>
            </a:r>
            <a:r>
              <a:rPr lang="ko-KR" altLang="en-US" sz="3600" dirty="0">
                <a:solidFill>
                  <a:schemeClr val="dk1"/>
                </a:solidFill>
              </a:rPr>
              <a:t>구조 이해</a:t>
            </a:r>
            <a:endParaRPr lang="en-US" altLang="ko-KR" sz="3600" dirty="0">
              <a:solidFill>
                <a:schemeClr val="dk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구조</a:t>
            </a:r>
            <a:r>
              <a:rPr lang="en-US" altLang="ko-KR" dirty="0"/>
              <a:t>CNN</a:t>
            </a:r>
            <a:r>
              <a:rPr lang="ko-KR" altLang="en-US" dirty="0"/>
              <a:t>의 구성요소 이해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Activation </a:t>
            </a:r>
            <a:r>
              <a:rPr lang="en-US" altLang="ko-KR" baseline="30000" dirty="0"/>
              <a:t>3)</a:t>
            </a:r>
          </a:p>
          <a:p>
            <a:pPr lvl="2"/>
            <a:r>
              <a:rPr lang="ko-KR" altLang="en-US" sz="1800" dirty="0"/>
              <a:t>신경망의 출력을 결정</a:t>
            </a:r>
            <a:endParaRPr lang="en-US" altLang="ko-KR" sz="1800" dirty="0"/>
          </a:p>
          <a:p>
            <a:pPr lvl="1"/>
            <a:endParaRPr lang="en-US" altLang="ko-KR" baseline="30000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EF947-B45E-4A31-96DD-1ED937A2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70" y="3212976"/>
            <a:ext cx="5988734" cy="3038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09230-F8AA-4325-A363-F74BB3DD883D}"/>
              </a:ext>
            </a:extLst>
          </p:cNvPr>
          <p:cNvSpPr txBox="1"/>
          <p:nvPr/>
        </p:nvSpPr>
        <p:spPr>
          <a:xfrm>
            <a:off x="37707" y="6567155"/>
            <a:ext cx="7906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ko-KR" sz="1000" dirty="0"/>
              <a:t>3) http://cs231n.stanford.edu/slides/2020/lecture_7.pdf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8C102-E6E5-4A16-A15A-9B105A35BC4D}"/>
              </a:ext>
            </a:extLst>
          </p:cNvPr>
          <p:cNvSpPr txBox="1"/>
          <p:nvPr/>
        </p:nvSpPr>
        <p:spPr>
          <a:xfrm>
            <a:off x="8100392" y="92800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*: </a:t>
            </a:r>
            <a:r>
              <a:rPr lang="ko-KR" altLang="en-US" sz="1050" dirty="0"/>
              <a:t>이론과 실습</a:t>
            </a:r>
          </a:p>
        </p:txBody>
      </p:sp>
    </p:spTree>
    <p:extLst>
      <p:ext uri="{BB962C8B-B14F-4D97-AF65-F5344CB8AC3E}">
        <p14:creationId xmlns:p14="http://schemas.microsoft.com/office/powerpoint/2010/main" val="96960443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1186</TotalTime>
  <Words>1922</Words>
  <Application>Microsoft Office PowerPoint</Application>
  <PresentationFormat>화면 슬라이드 쇼(4:3)</PresentationFormat>
  <Paragraphs>320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HY그래픽</vt:lpstr>
      <vt:lpstr>HY그래픽M</vt:lpstr>
      <vt:lpstr>나눔고딕</vt:lpstr>
      <vt:lpstr>맑은 고딕</vt:lpstr>
      <vt:lpstr>맑은 고딕 (제목)</vt:lpstr>
      <vt:lpstr>Arial</vt:lpstr>
      <vt:lpstr>Candara</vt:lpstr>
      <vt:lpstr>Corbel</vt:lpstr>
      <vt:lpstr>Wingdings 3</vt:lpstr>
      <vt:lpstr>New_Education02</vt:lpstr>
      <vt:lpstr>E1015 실전 딥러닝 (시각 딥러닝 실습 및 현장데이터 분석) Day2</vt:lpstr>
      <vt:lpstr>강의 계획서</vt:lpstr>
      <vt:lpstr>일별 핵심내용</vt:lpstr>
      <vt:lpstr>목차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CNN 구조 이해</vt:lpstr>
      <vt:lpstr>실습</vt:lpstr>
      <vt:lpstr>CNN을 활용한 classification</vt:lpstr>
      <vt:lpstr>CNN을 활용한 classification</vt:lpstr>
      <vt:lpstr>CNN을 활용한 classification</vt:lpstr>
      <vt:lpstr>CNN을 활용한 classification</vt:lpstr>
      <vt:lpstr>CNN을 활용한 classification</vt:lpstr>
      <vt:lpstr>CNN을 활용한 classification</vt:lpstr>
      <vt:lpstr>CNN을 활용한 classification</vt:lpstr>
      <vt:lpstr>실습</vt:lpstr>
      <vt:lpstr>CNN을 활용한 segmentation</vt:lpstr>
      <vt:lpstr>CNN을 활용한 segmentation</vt:lpstr>
      <vt:lpstr>CNN을 활용한 segmentation</vt:lpstr>
      <vt:lpstr>CNN을 활용한 segmentation</vt:lpstr>
      <vt:lpstr>CNN을 활용한 segmentation</vt:lpstr>
      <vt:lpstr>CNN을 활용한 segmentation</vt:lpstr>
      <vt:lpstr>CNN을 활용한 segmentation</vt:lpstr>
      <vt:lpstr>CNN을 활용한 segmentation</vt:lpstr>
      <vt:lpstr>CNN을 활용한 segmentation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계획서 (1일차)</dc:title>
  <dc:creator>KB Lee</dc:creator>
  <cp:lastModifiedBy>etriai04</cp:lastModifiedBy>
  <cp:revision>98</cp:revision>
  <dcterms:created xsi:type="dcterms:W3CDTF">2020-07-29T04:49:38Z</dcterms:created>
  <dcterms:modified xsi:type="dcterms:W3CDTF">2023-10-18T00:31:18Z</dcterms:modified>
</cp:coreProperties>
</file>