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821e41040ac043f7" /><Relationship Type="http://schemas.openxmlformats.org/package/2006/relationships/metadata/core-properties" Target="/docProps/core.xml" Id="R1c697e3fb26249fe" /><Relationship Type="http://schemas.openxmlformats.org/officeDocument/2006/relationships/extended-properties" Target="/docProps/app.xml" Id="R863ef0208c044b57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6858000" cy="9144000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tableStyles" Target="/ppt/tableStyles.xml" Id="rId12" /><Relationship Type="http://schemas.openxmlformats.org/officeDocument/2006/relationships/presProps" Target="/ppt/presProps.xml" Id="rId13" /><Relationship Type="http://schemas.openxmlformats.org/officeDocument/2006/relationships/viewProps" Target="/ppt/viewProps.xml" Id="rId1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altLang="en-US"/>
              <a:t/>
            </a:r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altLang="en-US"/>
              <a:t/>
            </a:r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altLang="en-US"/>
              <a:t/>
            </a:r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altLang="en-US"/>
              <a:t/>
            </a:r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altLang="en-US"/>
              <a:t/>
            </a:r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altLang="en-US"/>
              <a:t/>
            </a:r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altLang="en-US"/>
              <a:t/>
            </a:r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en-US" altLang="en-US"/>
              <a:t/>
            </a:r>
            <a:endParaRPr lang="en-US" altLang="en-US"/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hyperlink" Target="https://gamma.app/?utm_source=made-with-gamma" TargetMode="External" Id="rId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hyperlink" Target="https://gamma.app/?utm_source=made-with-gamma" TargetMode="External" Id="rId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hyperlink" Target="https://gamma.app/?utm_source=made-with-gamma" TargetMode="External" Id="rId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hyperlink" Target="https://gamma.app/?utm_source=made-with-gamma" TargetMode="External" Id="rId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hyperlink" Target="https://gamma.app/?utm_source=made-with-gamma" TargetMode="External" Id="rId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hyperlink" Target="https://gamma.app/?utm_source=made-with-gamma" TargetMode="External" Id="rId3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hyperlink" Target="https://gamma.app/?utm_source=made-with-gamma" TargetMode="External" Id="rId3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image" Target="/ppt/media/image.png" Id="rId2" /><Relationship Type="http://schemas.openxmlformats.org/officeDocument/2006/relationships/hyperlink" Target="https://gamma.app/?utm_source=made-with-gamma" TargetMode="External" Id="rId3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300FF"/>
          </a:solidFill>
          <a:ln/>
        </p:spPr>
      </p:sp>
      <p:pic>
        <p:nvPicPr>
          <p:cNvPr id="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300FF"/>
          </a:solidFill>
          <a:ln/>
        </p:spPr>
      </p:sp>
      <p:pic>
        <p:nvPicPr>
          <p:cNvPr id="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300FF"/>
          </a:solidFill>
          <a:ln/>
        </p:spPr>
      </p:sp>
      <p:pic>
        <p:nvPicPr>
          <p:cNvPr id="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300FF"/>
          </a:solidFill>
          <a:ln/>
        </p:spPr>
      </p:sp>
      <p:pic>
        <p:nvPicPr>
          <p:cNvPr id="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300FF"/>
          </a:solidFill>
          <a:ln/>
        </p:spPr>
      </p:sp>
      <p:pic>
        <p:nvPicPr>
          <p:cNvPr id="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300FF"/>
          </a:solidFill>
          <a:ln/>
        </p:spPr>
      </p:sp>
      <p:pic>
        <p:nvPicPr>
          <p:cNvPr id="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300FF"/>
          </a:solidFill>
          <a:ln/>
        </p:spPr>
      </p:sp>
      <p:pic>
        <p:nvPicPr>
          <p:cNvPr id="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6300FF"/>
          </a:solidFill>
          <a:ln/>
        </p:spPr>
      </p:sp>
      <p:pic>
        <p:nvPicPr>
          <p:cNvPr id="3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theme" Target="/ppt/theme/theme1.xml" Id="rId10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D53B1"/>
            </a:gs>
            <a:gs pos="100000">
              <a:srgbClr val="01A2FB"/>
            </a:gs>
          </a:gsLst>
          <a:lin ang="1032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lvl="0" algn="ctr" defTabSz="914400">
        <a:spcBef>
          <a:spcPct val="0"/>
        </a:spcBef>
        <a:buNone/>
        <a:defRPr sz="44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342900" lvl="0" indent="-342900" algn="l" defTabSz="914400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/>
          <a:ea typeface="等线"/>
        </a:defRPr>
      </a:lvl1pPr>
      <a:lvl2pPr marL="742950" lvl="1" indent="-285750" algn="l" defTabSz="914400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/>
          <a:ea typeface="等线"/>
        </a:defRPr>
      </a:lvl2pPr>
      <a:lvl3pPr marL="1143000" lvl="2" indent="-228600" algn="l" defTabSz="914400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/>
          <a:ea typeface="等线"/>
        </a:defRPr>
      </a:lvl3pPr>
      <a:lvl4pPr marL="1600200" lvl="3" indent="-228600" algn="l" defTabSz="914400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/>
          <a:ea typeface="等线"/>
        </a:defRPr>
      </a:lvl4pPr>
      <a:lvl5pPr marL="2057400" lvl="4" indent="-228600" algn="l" defTabSz="914400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/>
          <a:ea typeface="等线"/>
        </a:defRPr>
      </a:lvl5pPr>
      <a:lvl6pPr marL="2514600" lvl="5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等线"/>
        </a:defRPr>
      </a:lvl6pPr>
      <a:lvl7pPr marL="2971800" lvl="6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等线"/>
        </a:defRPr>
      </a:lvl7pPr>
      <a:lvl8pPr marL="3429000" lvl="7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等线"/>
        </a:defRPr>
      </a:lvl8pPr>
      <a:lvl9pPr marL="3886200" lvl="8" indent="-228600" algn="l" defTabSz="914400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/>
          <a:ea typeface="等线"/>
        </a:defRPr>
      </a:lvl1pPr>
      <a:lvl2pPr marL="457200" lvl="1" algn="l" defTabSz="914400">
        <a:defRPr sz="1800" kern="1200">
          <a:solidFill>
            <a:schemeClr val="tx1"/>
          </a:solidFill>
          <a:latin typeface="Calibri"/>
          <a:ea typeface="等线"/>
        </a:defRPr>
      </a:lvl2pPr>
      <a:lvl3pPr marL="914400" lvl="2" algn="l" defTabSz="914400">
        <a:defRPr sz="1800" kern="1200">
          <a:solidFill>
            <a:schemeClr val="tx1"/>
          </a:solidFill>
          <a:latin typeface="Calibri"/>
          <a:ea typeface="等线"/>
        </a:defRPr>
      </a:lvl3pPr>
      <a:lvl4pPr marL="1371600" lvl="3" algn="l" defTabSz="914400">
        <a:defRPr sz="1800" kern="1200">
          <a:solidFill>
            <a:schemeClr val="tx1"/>
          </a:solidFill>
          <a:latin typeface="Calibri"/>
          <a:ea typeface="等线"/>
        </a:defRPr>
      </a:lvl4pPr>
      <a:lvl5pPr marL="1828800" lvl="4" algn="l" defTabSz="914400">
        <a:defRPr sz="1800" kern="1200">
          <a:solidFill>
            <a:schemeClr val="tx1"/>
          </a:solidFill>
          <a:latin typeface="Calibri"/>
          <a:ea typeface="等线"/>
        </a:defRPr>
      </a:lvl5pPr>
      <a:lvl6pPr marL="2286000" lvl="5" algn="l" defTabSz="914400">
        <a:defRPr sz="1800" kern="1200">
          <a:solidFill>
            <a:schemeClr val="tx1"/>
          </a:solidFill>
          <a:latin typeface="Calibri"/>
          <a:ea typeface="等线"/>
        </a:defRPr>
      </a:lvl6pPr>
      <a:lvl7pPr marL="2743200" lvl="6" algn="l" defTabSz="914400">
        <a:defRPr sz="1800" kern="1200">
          <a:solidFill>
            <a:schemeClr val="tx1"/>
          </a:solidFill>
          <a:latin typeface="Calibri"/>
          <a:ea typeface="等线"/>
        </a:defRPr>
      </a:lvl7pPr>
      <a:lvl8pPr marL="3200400" lvl="7" algn="l" defTabSz="914400">
        <a:defRPr sz="1800" kern="1200">
          <a:solidFill>
            <a:schemeClr val="tx1"/>
          </a:solidFill>
          <a:latin typeface="Calibri"/>
          <a:ea typeface="等线"/>
        </a:defRPr>
      </a:lvl8pPr>
      <a:lvl9pPr marL="3657600" lvl="8" algn="l" defTabSz="914400">
        <a:defRPr sz="1800" kern="1200">
          <a:solidFill>
            <a:schemeClr val="tx1"/>
          </a:solidFill>
          <a:latin typeface="Calibri"/>
          <a:ea typeface="等线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2.xml" Id="rId2" /><Relationship Type="http://schemas.openxmlformats.org/officeDocument/2006/relationships/image" Target="/ppt/media/image2.png" Id="rId3" /><Relationship Type="http://schemas.openxmlformats.org/officeDocument/2006/relationships/image" Target="/ppt/media/image3.png" Id="rId4" /><Relationship Type="http://schemas.openxmlformats.org/officeDocument/2006/relationships/image" Target="/ppt/media/image4.png" Id="rId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5.png" Id="rId3" /><Relationship Type="http://schemas.openxmlformats.org/officeDocument/2006/relationships/image" Target="/ppt/media/image6.png" Id="rId4" /><Relationship Type="http://schemas.openxmlformats.org/officeDocument/2006/relationships/image" Target="/ppt/media/image7.png" Id="rId5" /><Relationship Type="http://schemas.openxmlformats.org/officeDocument/2006/relationships/image" Target="/ppt/media/image8.png" Id="rId6" /><Relationship Type="http://schemas.openxmlformats.org/officeDocument/2006/relationships/image" Target="/ppt/media/image9.png" Id="rId7" /><Relationship Type="http://schemas.openxmlformats.org/officeDocument/2006/relationships/image" Target="/ppt/media/image10.png" Id="rId8" /><Relationship Type="http://schemas.openxmlformats.org/officeDocument/2006/relationships/image" Target="/ppt/media/image11.png" Id="rId9" /><Relationship Type="http://schemas.openxmlformats.org/officeDocument/2006/relationships/image" Target="/ppt/media/image12.png" Id="rId10" /><Relationship Type="http://schemas.openxmlformats.org/officeDocument/2006/relationships/image" Target="/ppt/media/image13.png" Id="rId11" /><Relationship Type="http://schemas.openxmlformats.org/officeDocument/2006/relationships/image" Target="/ppt/media/image14.png" Id="rId12" /><Relationship Type="http://schemas.openxmlformats.org/officeDocument/2006/relationships/image" Target="/ppt/media/image15.png" Id="rId13" /><Relationship Type="http://schemas.openxmlformats.org/officeDocument/2006/relationships/image" Target="/ppt/media/image16.png" Id="rId1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4.xml" Id="rId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5.xml" Id="rId2" /><Relationship Type="http://schemas.openxmlformats.org/officeDocument/2006/relationships/image" Target="/ppt/media/image17.png" Id="rId3" /><Relationship Type="http://schemas.openxmlformats.org/officeDocument/2006/relationships/image" Target="/ppt/media/image18.png" Id="rId4" /><Relationship Type="http://schemas.openxmlformats.org/officeDocument/2006/relationships/hyperlink" Target="https://drive.weixin.qq.com/s?k=AJEAIQdfAAo8L2S380AQcA6gYnAIw" TargetMode="External" Id="rId5" /><Relationship Type="http://schemas.openxmlformats.org/officeDocument/2006/relationships/hyperlink" Target="https://drive.weixin.qq.com/s?k=AJEAIQdfAAo43FqAYLAQcA6gYnAIw" TargetMode="External" Id="rId6" /><Relationship Type="http://schemas.openxmlformats.org/officeDocument/2006/relationships/hyperlink" Target="https://drive.weixin.qq.com/s?k=AJEAIQdfAAodGoByOH" TargetMode="External" Id="rId7" /><Relationship Type="http://schemas.openxmlformats.org/officeDocument/2006/relationships/hyperlink" Target="https://drive.weixin.qq.com/s?k=AJEAIQdfAAoCpf54Bi" TargetMode="External" Id="rId8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6.xml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19.png" Id="rId3" /><Relationship Type="http://schemas.openxmlformats.org/officeDocument/2006/relationships/image" Target="/ppt/media/image20.png" Id="rId4" /><Relationship Type="http://schemas.openxmlformats.org/officeDocument/2006/relationships/image" Target="/ppt/media/image21.png" Id="rId5" /><Relationship Type="http://schemas.openxmlformats.org/officeDocument/2006/relationships/image" Target="/ppt/media/image22.png" Id="rId6" /><Relationship Type="http://schemas.openxmlformats.org/officeDocument/2006/relationships/image" Target="/ppt/media/image23.png" Id="rId7" /><Relationship Type="http://schemas.openxmlformats.org/officeDocument/2006/relationships/image" Target="/ppt/media/image24.png" Id="rId8" /><Relationship Type="http://schemas.openxmlformats.org/officeDocument/2006/relationships/image" Target="/ppt/media/image25.png" Id="rId9" /><Relationship Type="http://schemas.openxmlformats.org/officeDocument/2006/relationships/image" Target="/ppt/media/image26.png" Id="rId10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8.xml" Id="rId2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name="adj" fmla="val 1985"/>
            </a:avLst>
          </a:prstGeom>
          <a:solidFill>
            <a:srgbClr val="fafafa">
              <a:alpha val="80000"/>
            </a:srgbClr>
          </a:solidFill>
          <a:ln w="7620">
            <a:solidFill>
              <a:srgbClr val="e6e6e6">
                <a:alpha val="83000"/>
              </a:srgbClr>
            </a:solidFill>
            <a:prstDash val="solid"/>
            <a:headEnd w="med" len="med"/>
            <a:tailEnd w="med" len="med"/>
          </a:ln>
        </p:spPr>
      </p:sp>
      <p:sp>
        <p:nvSpPr>
          <p:cNvPr id="3" name="Text 1"/>
          <p:cNvSpPr/>
          <p:nvPr/>
        </p:nvSpPr>
        <p:spPr>
          <a:xfrm>
            <a:off x="1180267" y="3123962"/>
            <a:ext cx="7926348" cy="66686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WebWeaver —AI建站与互动社区</a:t>
            </a:r>
            <a:endParaRPr lang="en-US" altLang="en-US" sz="4200"/>
          </a:p>
        </p:txBody>
      </p:sp>
      <p:sp>
        <p:nvSpPr>
          <p:cNvPr id="4" name="Text 2"/>
          <p:cNvSpPr/>
          <p:nvPr/>
        </p:nvSpPr>
        <p:spPr>
          <a:xfrm>
            <a:off x="1180267" y="4110871"/>
            <a:ext cx="7334369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让建站从「工具」升级为「生产力生态」，重塑网站创作方式。</a:t>
            </a:r>
            <a:endParaRPr lang="en-US" altLang="en-US" sz="2100"/>
          </a:p>
        </p:txBody>
      </p:sp>
      <p:sp>
        <p:nvSpPr>
          <p:cNvPr id="5" name="Text 3"/>
          <p:cNvSpPr/>
          <p:nvPr/>
        </p:nvSpPr>
        <p:spPr>
          <a:xfrm>
            <a:off x="1180267" y="4764286"/>
            <a:ext cx="12269867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0代码AI建站工具 + 灵感共生社区，打造网站创作新体验。</a:t>
            </a:r>
            <a:endParaRPr lang="en-US" altLang="en-US" sz="1650"/>
          </a:p>
        </p:txBody>
      </p:sp>
      <p:sp>
        <p:nvSpPr>
          <p:cNvPr id="6" name="Text 3"/>
          <p:cNvSpPr/>
          <p:nvPr/>
        </p:nvSpPr>
        <p:spPr>
          <a:xfrm rot="0" flipH="0" flipV="0">
            <a:off x="1180330" y="5597258"/>
            <a:ext cx="12269867" cy="813066"/>
          </a:xfrm>
          <a:prstGeom prst="rect">
            <a:avLst/>
          </a:prstGeom>
          <a:noFill/>
        </p:spPr>
        <p:txBody>
          <a:bodyPr wrap="none" lIns="0" tIns="0" rIns="0" bIns="0" anchor="t"/>
          <a:lstStyle/>
          <a:p>
            <a:pPr marL="0" lvl="0" indent="0" algn="l">
              <a:lnSpc>
                <a:spcPts val="2650"/>
              </a:lnSpc>
              <a:buNone/>
            </a:pPr>
            <a:r>
              <a:rPr lang="zh-CN" altLang="zh-CN" sz="1650">
                <a:solidFill>
                  <a:srgbClr val="2A2742"/>
                </a:solidFill>
                <a:latin typeface="Arimo"/>
                <a:ea typeface="Arimo"/>
              </a:rPr>
              <a:t>演讲人：</a:t>
            </a: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Ceschen(</a:t>
            </a:r>
            <a:r>
              <a:rPr lang="zh-CN" altLang="zh-CN" sz="1650">
                <a:solidFill>
                  <a:srgbClr val="2A2742"/>
                </a:solidFill>
                <a:latin typeface="Arimo"/>
                <a:ea typeface="Arimo"/>
              </a:rPr>
              <a:t>陈怡）、</a:t>
            </a: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SkyhWang(</a:t>
            </a:r>
            <a:r>
              <a:rPr lang="zh-CN" altLang="zh-CN" sz="1650">
                <a:solidFill>
                  <a:srgbClr val="2A2742"/>
                </a:solidFill>
                <a:latin typeface="Arimo"/>
                <a:ea typeface="Arimo"/>
              </a:rPr>
              <a:t>王昊）</a:t>
            </a:r>
          </a:p>
          <a:p>
            <a:pPr marL="0" lvl="0" indent="0" algn="l">
              <a:lnSpc>
                <a:spcPts val="2650"/>
              </a:lnSpc>
            </a:pPr>
            <a:r>
              <a:rPr lang="zh-CN" altLang="zh-CN" sz="1650">
                <a:solidFill>
                  <a:srgbClr val="2A2742"/>
                </a:solidFill>
                <a:latin typeface="Arimo"/>
                <a:ea typeface="Arimo"/>
              </a:rPr>
              <a:t>演讲日期：</a:t>
            </a: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2025-03-31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name="adj" fmla="val 1985"/>
            </a:avLst>
          </a:prstGeom>
          <a:solidFill>
            <a:srgbClr val="fafafa">
              <a:alpha val="8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1180267" y="1784985"/>
            <a:ext cx="5334595" cy="66686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研究缘起</a:t>
            </a:r>
            <a:endParaRPr lang="en-US" altLang="en-US" sz="42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67" y="3011924"/>
            <a:ext cx="3727490" cy="20966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80267" y="5348645"/>
            <a:ext cx="3467219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某天突然想拥有个人官方主页</a:t>
            </a:r>
            <a:endParaRPr lang="en-US" altLang="en-US" sz="210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539" y="2974658"/>
            <a:ext cx="3727252" cy="197381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450919" y="5364599"/>
            <a:ext cx="3467219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某天突然做研发小程序的需要</a:t>
            </a:r>
            <a:endParaRPr lang="en-US" altLang="en-US" sz="2100"/>
          </a:p>
        </p:txBody>
      </p:sp>
      <p:sp>
        <p:nvSpPr>
          <p:cNvPr id="8" name="Text 4"/>
          <p:cNvSpPr/>
          <p:nvPr/>
        </p:nvSpPr>
        <p:spPr>
          <a:xfrm>
            <a:off x="5450919" y="5911334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altLang="en-US" sz="16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572" y="3011924"/>
            <a:ext cx="3580805" cy="21269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59735" y="5378887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已知的社会需求</a:t>
            </a:r>
            <a:endParaRPr lang="en-US" altLang="en-US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name="adj" fmla="val 1985"/>
            </a:avLst>
          </a:prstGeom>
          <a:solidFill>
            <a:srgbClr val="fafafa">
              <a:alpha val="8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1180267" y="1102519"/>
            <a:ext cx="5334595" cy="66686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用户分析</a:t>
            </a:r>
            <a:endParaRPr lang="en-US" altLang="en-US" sz="4200"/>
          </a:p>
        </p:txBody>
      </p:sp>
      <p:sp>
        <p:nvSpPr>
          <p:cNvPr id="4" name="Text 2"/>
          <p:cNvSpPr/>
          <p:nvPr/>
        </p:nvSpPr>
        <p:spPr>
          <a:xfrm>
            <a:off x="1180267" y="2089428"/>
            <a:ext cx="12269867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altLang="en-US" sz="1650"/>
          </a:p>
        </p:txBody>
      </p:sp>
      <p:sp>
        <p:nvSpPr>
          <p:cNvPr id="5" name="Text 3"/>
          <p:cNvSpPr/>
          <p:nvPr/>
        </p:nvSpPr>
        <p:spPr>
          <a:xfrm>
            <a:off x="2287429" y="2670810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电商独立站</a:t>
            </a:r>
            <a:endParaRPr lang="en-US" altLang="en-US" sz="2100"/>
          </a:p>
        </p:txBody>
      </p:sp>
      <p:sp>
        <p:nvSpPr>
          <p:cNvPr id="6" name="Text 4"/>
          <p:cNvSpPr/>
          <p:nvPr/>
        </p:nvSpPr>
        <p:spPr>
          <a:xfrm>
            <a:off x="1180267" y="3132177"/>
            <a:ext cx="377440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中小品牌、跨境电商卖家</a:t>
            </a:r>
            <a:endParaRPr lang="en-US" altLang="en-US" sz="1650"/>
          </a:p>
        </p:txBody>
      </p:sp>
      <p:sp>
        <p:nvSpPr>
          <p:cNvPr id="7" name="Text 5"/>
          <p:cNvSpPr/>
          <p:nvPr/>
        </p:nvSpPr>
        <p:spPr>
          <a:xfrm>
            <a:off x="1180267" y="3601522"/>
            <a:ext cx="377440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需求：低成本快速上线、商品展示</a:t>
            </a:r>
            <a:endParaRPr lang="en-US" altLang="en-US" sz="165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027" y="2751773"/>
            <a:ext cx="4294346" cy="4294346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015" y="3397687"/>
            <a:ext cx="319207" cy="39909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675733" y="2670810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教育者/职场人士</a:t>
            </a:r>
            <a:endParaRPr lang="en-US" altLang="en-US" sz="2100"/>
          </a:p>
        </p:txBody>
      </p:sp>
      <p:sp>
        <p:nvSpPr>
          <p:cNvPr id="11" name="Text 7"/>
          <p:cNvSpPr/>
          <p:nvPr/>
        </p:nvSpPr>
        <p:spPr>
          <a:xfrm>
            <a:off x="9675733" y="3132177"/>
            <a:ext cx="377440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学生、教授、求职者、</a:t>
            </a:r>
            <a:endParaRPr lang="en-US" altLang="en-US" sz="1650"/>
          </a:p>
        </p:txBody>
      </p:sp>
      <p:sp>
        <p:nvSpPr>
          <p:cNvPr id="12" name="Text 8"/>
          <p:cNvSpPr/>
          <p:nvPr/>
        </p:nvSpPr>
        <p:spPr>
          <a:xfrm>
            <a:off x="9675733" y="3601522"/>
            <a:ext cx="377440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需求：求职简历、作品集、学术主页</a:t>
            </a:r>
            <a:endParaRPr lang="en-US" altLang="en-US" sz="165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027" y="2751773"/>
            <a:ext cx="4294346" cy="4294346"/>
          </a:xfrm>
          <a:prstGeom prst="rect">
            <a:avLst/>
          </a:prstGeom>
        </p:spPr>
      </p:pic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6941" y="3397687"/>
            <a:ext cx="319207" cy="39909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889093" y="4262914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自由职业者与创作者</a:t>
            </a:r>
            <a:endParaRPr lang="en-US" altLang="en-US" sz="2100"/>
          </a:p>
        </p:txBody>
      </p:sp>
      <p:sp>
        <p:nvSpPr>
          <p:cNvPr id="16" name="Text 10"/>
          <p:cNvSpPr/>
          <p:nvPr/>
        </p:nvSpPr>
        <p:spPr>
          <a:xfrm>
            <a:off x="9889093" y="4724281"/>
            <a:ext cx="356104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设计师、摄影师等</a:t>
            </a:r>
            <a:endParaRPr lang="en-US" altLang="en-US" sz="1650"/>
          </a:p>
        </p:txBody>
      </p:sp>
      <p:sp>
        <p:nvSpPr>
          <p:cNvPr id="17" name="Text 11"/>
          <p:cNvSpPr/>
          <p:nvPr/>
        </p:nvSpPr>
        <p:spPr>
          <a:xfrm>
            <a:off x="9889093" y="5193625"/>
            <a:ext cx="356104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需求：作品集展示、社交媒体整合</a:t>
            </a:r>
            <a:endParaRPr lang="en-US" altLang="en-US" sz="165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027" y="2751773"/>
            <a:ext cx="4294346" cy="4294346"/>
          </a:xfrm>
          <a:prstGeom prst="rect">
            <a:avLst/>
          </a:prstGeom>
        </p:spPr>
      </p:pic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8463" y="4699397"/>
            <a:ext cx="319207" cy="399098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9675733" y="5855018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中小企业和初创公司</a:t>
            </a:r>
            <a:endParaRPr lang="en-US" altLang="en-US" sz="2100"/>
          </a:p>
        </p:txBody>
      </p:sp>
      <p:sp>
        <p:nvSpPr>
          <p:cNvPr id="21" name="Text 13"/>
          <p:cNvSpPr/>
          <p:nvPr/>
        </p:nvSpPr>
        <p:spPr>
          <a:xfrm>
            <a:off x="9675733" y="6316385"/>
            <a:ext cx="377440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本地服务商、科技初创企业</a:t>
            </a:r>
            <a:endParaRPr lang="en-US" altLang="en-US" sz="1650"/>
          </a:p>
        </p:txBody>
      </p:sp>
      <p:sp>
        <p:nvSpPr>
          <p:cNvPr id="22" name="Text 14"/>
          <p:cNvSpPr/>
          <p:nvPr/>
        </p:nvSpPr>
        <p:spPr>
          <a:xfrm>
            <a:off x="9675733" y="6785729"/>
            <a:ext cx="377440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需求：企业形象官网、在线预约系统</a:t>
            </a:r>
            <a:endParaRPr lang="en-US" altLang="en-US" sz="1650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8027" y="2751773"/>
            <a:ext cx="4294346" cy="4294346"/>
          </a:xfrm>
          <a:prstGeom prst="rect">
            <a:avLst/>
          </a:prstGeom>
        </p:spPr>
      </p:pic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6941" y="6000988"/>
            <a:ext cx="319207" cy="399098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2287429" y="5855018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兼职开发者</a:t>
            </a:r>
            <a:endParaRPr lang="en-US" altLang="en-US" sz="2100"/>
          </a:p>
        </p:txBody>
      </p:sp>
      <p:sp>
        <p:nvSpPr>
          <p:cNvPr id="26" name="Text 16"/>
          <p:cNvSpPr/>
          <p:nvPr/>
        </p:nvSpPr>
        <p:spPr>
          <a:xfrm>
            <a:off x="1180267" y="6316385"/>
            <a:ext cx="377440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程序员、Prompt工程师、网站模版师</a:t>
            </a:r>
            <a:endParaRPr lang="en-US" altLang="en-US" sz="1650"/>
          </a:p>
        </p:txBody>
      </p:sp>
      <p:sp>
        <p:nvSpPr>
          <p:cNvPr id="27" name="Text 17"/>
          <p:cNvSpPr/>
          <p:nvPr/>
        </p:nvSpPr>
        <p:spPr>
          <a:xfrm>
            <a:off x="1180267" y="6785729"/>
            <a:ext cx="377440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需求：快速接单、网站模版分享收入</a:t>
            </a:r>
            <a:endParaRPr lang="en-US" altLang="en-US" sz="1650"/>
          </a:p>
        </p:txBody>
      </p:sp>
      <p:pic>
        <p:nvPicPr>
          <p:cNvPr id="28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68027" y="2751773"/>
            <a:ext cx="4294346" cy="4294346"/>
          </a:xfrm>
          <a:prstGeom prst="rect">
            <a:avLst/>
          </a:prstGeom>
        </p:spPr>
      </p:pic>
      <p:pic>
        <p:nvPicPr>
          <p:cNvPr id="29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4015" y="6000988"/>
            <a:ext cx="319207" cy="399098"/>
          </a:xfrm>
          <a:prstGeom prst="rect">
            <a:avLst/>
          </a:prstGeom>
        </p:spPr>
      </p:pic>
      <p:sp>
        <p:nvSpPr>
          <p:cNvPr id="30" name="Text 18"/>
          <p:cNvSpPr/>
          <p:nvPr/>
        </p:nvSpPr>
        <p:spPr>
          <a:xfrm>
            <a:off x="2074069" y="4262914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未来超级个体</a:t>
            </a:r>
            <a:endParaRPr lang="en-US" altLang="en-US" sz="2100"/>
          </a:p>
        </p:txBody>
      </p:sp>
      <p:sp>
        <p:nvSpPr>
          <p:cNvPr id="31" name="Text 19"/>
          <p:cNvSpPr/>
          <p:nvPr/>
        </p:nvSpPr>
        <p:spPr>
          <a:xfrm>
            <a:off x="1180267" y="4724281"/>
            <a:ext cx="356104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KOL、超级个体</a:t>
            </a:r>
            <a:endParaRPr lang="en-US" altLang="en-US" sz="1650"/>
          </a:p>
        </p:txBody>
      </p:sp>
      <p:sp>
        <p:nvSpPr>
          <p:cNvPr id="32" name="Text 20"/>
          <p:cNvSpPr/>
          <p:nvPr/>
        </p:nvSpPr>
        <p:spPr>
          <a:xfrm>
            <a:off x="1180267" y="5193625"/>
            <a:ext cx="356104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需求：链接各平台、快速可调用</a:t>
            </a:r>
            <a:endParaRPr lang="en-US" altLang="en-US" sz="1650"/>
          </a:p>
        </p:txBody>
      </p:sp>
      <p:pic>
        <p:nvPicPr>
          <p:cNvPr id="3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68027" y="2751773"/>
            <a:ext cx="4294346" cy="4294346"/>
          </a:xfrm>
          <a:prstGeom prst="rect">
            <a:avLst/>
          </a:prstGeom>
        </p:spPr>
      </p:pic>
      <p:pic>
        <p:nvPicPr>
          <p:cNvPr id="34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52492" y="4699397"/>
            <a:ext cx="319207" cy="3990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name="adj" fmla="val 1985"/>
            </a:avLst>
          </a:prstGeom>
          <a:solidFill>
            <a:srgbClr val="fafafa">
              <a:alpha val="8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1180267" y="1073229"/>
            <a:ext cx="5334595" cy="66686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需求定位</a:t>
            </a:r>
            <a:endParaRPr lang="en-US" altLang="en-US" sz="4200"/>
          </a:p>
        </p:txBody>
      </p:sp>
      <p:sp>
        <p:nvSpPr>
          <p:cNvPr id="4" name="Text 2"/>
          <p:cNvSpPr/>
          <p:nvPr/>
        </p:nvSpPr>
        <p:spPr>
          <a:xfrm>
            <a:off x="1180267" y="2273498"/>
            <a:ext cx="294417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为什么要做AI建站工具？</a:t>
            </a:r>
            <a:endParaRPr lang="en-US" altLang="en-US" sz="2100"/>
          </a:p>
        </p:txBody>
      </p:sp>
      <p:sp>
        <p:nvSpPr>
          <p:cNvPr id="5" name="Shape 3"/>
          <p:cNvSpPr/>
          <p:nvPr/>
        </p:nvSpPr>
        <p:spPr>
          <a:xfrm>
            <a:off x="1180267" y="3086933"/>
            <a:ext cx="480060" cy="480060"/>
          </a:xfrm>
          <a:prstGeom prst="roundRect">
            <a:avLst>
              <a:gd name="adj" fmla="val 18669"/>
            </a:avLst>
          </a:prstGeom>
          <a:solidFill>
            <a:srgbClr val="FAE6EE"/>
          </a:solidFill>
          <a:ln w="7620">
            <a:solidFill>
              <a:srgbClr val="DFB8C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260277" y="3126938"/>
            <a:ext cx="320040" cy="40005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altLang="en-US" sz="2500" b="1">
                <a:solidFill>
                  <a:srgbClr val="2A2742"/>
                </a:solidFill>
                <a:latin typeface="Outfit Extra Bold"/>
                <a:ea typeface="Outfit Extra Bold"/>
              </a:rPr>
              <a:t>1</a:t>
            </a:r>
            <a:endParaRPr lang="en-US" altLang="en-US" sz="2500"/>
          </a:p>
        </p:txBody>
      </p:sp>
      <p:sp>
        <p:nvSpPr>
          <p:cNvPr id="7" name="Text 5"/>
          <p:cNvSpPr/>
          <p:nvPr/>
        </p:nvSpPr>
        <p:spPr>
          <a:xfrm>
            <a:off x="1873687" y="3086933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过去的建站之路:</a:t>
            </a:r>
            <a:endParaRPr lang="en-US" altLang="en-US" sz="2100"/>
          </a:p>
        </p:txBody>
      </p:sp>
      <p:sp>
        <p:nvSpPr>
          <p:cNvPr id="8" name="Text 6"/>
          <p:cNvSpPr/>
          <p:nvPr/>
        </p:nvSpPr>
        <p:spPr>
          <a:xfrm>
            <a:off x="1873687" y="3633668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需要掌握复杂的前端语言</a:t>
            </a:r>
            <a:endParaRPr lang="en-US" altLang="en-US" sz="1650"/>
          </a:p>
        </p:txBody>
      </p:sp>
      <p:sp>
        <p:nvSpPr>
          <p:cNvPr id="9" name="Text 7"/>
          <p:cNvSpPr/>
          <p:nvPr/>
        </p:nvSpPr>
        <p:spPr>
          <a:xfrm>
            <a:off x="1873687" y="4166949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需要了解繁琐的部署方案</a:t>
            </a:r>
            <a:endParaRPr lang="en-US" altLang="en-US" sz="1650"/>
          </a:p>
        </p:txBody>
      </p:sp>
      <p:sp>
        <p:nvSpPr>
          <p:cNvPr id="10" name="Shape 8"/>
          <p:cNvSpPr/>
          <p:nvPr/>
        </p:nvSpPr>
        <p:spPr>
          <a:xfrm>
            <a:off x="1180267" y="4961692"/>
            <a:ext cx="480060" cy="480060"/>
          </a:xfrm>
          <a:prstGeom prst="roundRect">
            <a:avLst>
              <a:gd name="adj" fmla="val 18669"/>
            </a:avLst>
          </a:prstGeom>
          <a:solidFill>
            <a:srgbClr val="FAE6EE"/>
          </a:solidFill>
          <a:ln w="7620">
            <a:solidFill>
              <a:srgbClr val="DFB8C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260277" y="5001697"/>
            <a:ext cx="320040" cy="40005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altLang="en-US" sz="2500" b="1">
                <a:solidFill>
                  <a:srgbClr val="2A2742"/>
                </a:solidFill>
                <a:latin typeface="Outfit Extra Bold"/>
                <a:ea typeface="Outfit Extra Bold"/>
              </a:rPr>
              <a:t>2</a:t>
            </a:r>
            <a:endParaRPr lang="en-US" altLang="en-US" sz="2500"/>
          </a:p>
        </p:txBody>
      </p:sp>
      <p:sp>
        <p:nvSpPr>
          <p:cNvPr id="12" name="Text 10"/>
          <p:cNvSpPr/>
          <p:nvPr/>
        </p:nvSpPr>
        <p:spPr>
          <a:xfrm>
            <a:off x="1873687" y="4961692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AI时代的转变:</a:t>
            </a:r>
            <a:endParaRPr lang="en-US" altLang="en-US" sz="2100"/>
          </a:p>
        </p:txBody>
      </p:sp>
      <p:sp>
        <p:nvSpPr>
          <p:cNvPr id="13" name="Text 11"/>
          <p:cNvSpPr/>
          <p:nvPr/>
        </p:nvSpPr>
        <p:spPr>
          <a:xfrm>
            <a:off x="1873687" y="5508427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AI提供自然语言交互与需求理解能力，</a:t>
            </a:r>
            <a:endParaRPr lang="en-US" altLang="en-US" sz="1650"/>
          </a:p>
        </p:txBody>
      </p:sp>
      <p:sp>
        <p:nvSpPr>
          <p:cNvPr id="14" name="Text 12"/>
          <p:cNvSpPr/>
          <p:nvPr/>
        </p:nvSpPr>
        <p:spPr>
          <a:xfrm>
            <a:off x="1873687" y="6041707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但仍存在前端UI需微调、可视化预览等问题</a:t>
            </a:r>
            <a:endParaRPr lang="en-US" altLang="en-US" sz="1650"/>
          </a:p>
        </p:txBody>
      </p:sp>
      <p:sp>
        <p:nvSpPr>
          <p:cNvPr id="15" name="Text 13"/>
          <p:cNvSpPr/>
          <p:nvPr/>
        </p:nvSpPr>
        <p:spPr>
          <a:xfrm>
            <a:off x="7583091" y="2273498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为什么要做互动社区？</a:t>
            </a:r>
            <a:endParaRPr lang="en-US" altLang="en-US" sz="2100"/>
          </a:p>
        </p:txBody>
      </p:sp>
      <p:sp>
        <p:nvSpPr>
          <p:cNvPr id="16" name="Shape 14"/>
          <p:cNvSpPr/>
          <p:nvPr/>
        </p:nvSpPr>
        <p:spPr>
          <a:xfrm>
            <a:off x="7583091" y="3086933"/>
            <a:ext cx="480060" cy="480060"/>
          </a:xfrm>
          <a:prstGeom prst="roundRect">
            <a:avLst>
              <a:gd name="adj" fmla="val 18669"/>
            </a:avLst>
          </a:prstGeom>
          <a:solidFill>
            <a:srgbClr val="FAE6EE"/>
          </a:solidFill>
          <a:ln w="7620">
            <a:solidFill>
              <a:srgbClr val="DFB8C7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663101" y="3126938"/>
            <a:ext cx="320040" cy="40005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altLang="en-US" sz="2500" b="1">
                <a:solidFill>
                  <a:srgbClr val="2A2742"/>
                </a:solidFill>
                <a:latin typeface="Outfit Extra Bold"/>
                <a:ea typeface="Outfit Extra Bold"/>
              </a:rPr>
              <a:t>1</a:t>
            </a:r>
            <a:endParaRPr lang="en-US" altLang="en-US" sz="2500"/>
          </a:p>
        </p:txBody>
      </p:sp>
      <p:sp>
        <p:nvSpPr>
          <p:cNvPr id="18" name="Text 16"/>
          <p:cNvSpPr/>
          <p:nvPr/>
        </p:nvSpPr>
        <p:spPr>
          <a:xfrm>
            <a:off x="8276511" y="3086933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对我们：</a:t>
            </a:r>
            <a:endParaRPr lang="en-US" altLang="en-US" sz="2100"/>
          </a:p>
        </p:txBody>
      </p:sp>
      <p:sp>
        <p:nvSpPr>
          <p:cNvPr id="19" name="Text 17"/>
          <p:cNvSpPr/>
          <p:nvPr/>
        </p:nvSpPr>
        <p:spPr>
          <a:xfrm>
            <a:off x="8276511" y="3633668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光做应用开发平台，产品工具化</a:t>
            </a:r>
            <a:endParaRPr lang="en-US" altLang="en-US" sz="1650"/>
          </a:p>
        </p:txBody>
      </p:sp>
      <p:sp>
        <p:nvSpPr>
          <p:cNvPr id="20" name="Text 18"/>
          <p:cNvSpPr/>
          <p:nvPr/>
        </p:nvSpPr>
        <p:spPr>
          <a:xfrm>
            <a:off x="8276511" y="4166949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用户拉活、留存困难</a:t>
            </a:r>
            <a:endParaRPr lang="en-US" altLang="en-US" sz="1650"/>
          </a:p>
        </p:txBody>
      </p:sp>
      <p:sp>
        <p:nvSpPr>
          <p:cNvPr id="21" name="Shape 19"/>
          <p:cNvSpPr/>
          <p:nvPr/>
        </p:nvSpPr>
        <p:spPr>
          <a:xfrm>
            <a:off x="7583091" y="4961692"/>
            <a:ext cx="480060" cy="480060"/>
          </a:xfrm>
          <a:prstGeom prst="roundRect">
            <a:avLst>
              <a:gd name="adj" fmla="val 18669"/>
            </a:avLst>
          </a:prstGeom>
          <a:solidFill>
            <a:srgbClr val="FAE6EE"/>
          </a:solidFill>
          <a:ln w="7620">
            <a:solidFill>
              <a:srgbClr val="DFB8C7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663101" y="5001697"/>
            <a:ext cx="320040" cy="40005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altLang="en-US" sz="2500" b="1">
                <a:solidFill>
                  <a:srgbClr val="2A2742"/>
                </a:solidFill>
                <a:latin typeface="Outfit Extra Bold"/>
                <a:ea typeface="Outfit Extra Bold"/>
              </a:rPr>
              <a:t>2</a:t>
            </a:r>
            <a:endParaRPr lang="en-US" altLang="en-US" sz="2500"/>
          </a:p>
        </p:txBody>
      </p:sp>
      <p:sp>
        <p:nvSpPr>
          <p:cNvPr id="23" name="Text 21"/>
          <p:cNvSpPr/>
          <p:nvPr/>
        </p:nvSpPr>
        <p:spPr>
          <a:xfrm>
            <a:off x="8276511" y="4961692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对用户：</a:t>
            </a:r>
            <a:endParaRPr lang="en-US" altLang="en-US" sz="2100"/>
          </a:p>
        </p:txBody>
      </p:sp>
      <p:sp>
        <p:nvSpPr>
          <p:cNvPr id="24" name="Text 22"/>
          <p:cNvSpPr/>
          <p:nvPr/>
        </p:nvSpPr>
        <p:spPr>
          <a:xfrm>
            <a:off x="8276511" y="5508427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缺乏案例碰撞，创作易陷同质化瓶颈。</a:t>
            </a:r>
            <a:endParaRPr lang="en-US" altLang="en-US" sz="1650"/>
          </a:p>
        </p:txBody>
      </p:sp>
      <p:sp>
        <p:nvSpPr>
          <p:cNvPr id="25" name="Text 23"/>
          <p:cNvSpPr/>
          <p:nvPr/>
        </p:nvSpPr>
        <p:spPr>
          <a:xfrm>
            <a:off x="8276511" y="6041707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用户建站能力缺乏认证机制或收益</a:t>
            </a:r>
            <a:endParaRPr lang="en-US" altLang="en-US" sz="1650"/>
          </a:p>
        </p:txBody>
      </p:sp>
      <p:sp>
        <p:nvSpPr>
          <p:cNvPr id="26" name="Text 24"/>
          <p:cNvSpPr/>
          <p:nvPr/>
        </p:nvSpPr>
        <p:spPr>
          <a:xfrm>
            <a:off x="8276511" y="6574988"/>
            <a:ext cx="5181243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网站作品无生态…</a:t>
            </a:r>
            <a:endParaRPr lang="en-US" altLang="en-US" sz="16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name="adj" fmla="val 1985"/>
            </a:avLst>
          </a:prstGeom>
          <a:solidFill>
            <a:srgbClr val="fafafa">
              <a:alpha val="80000"/>
            </a:srgbClr>
          </a:solidFill>
          <a:ln w="7620">
            <a:solidFill>
              <a:srgbClr val="e6e6e6">
                <a:alpha val="80000"/>
              </a:srgbClr>
            </a:solidFill>
            <a:prstDash val="solid"/>
            <a:headEnd w="med" len="med"/>
            <a:tailEnd w="med" len="med"/>
          </a:ln>
        </p:spPr>
      </p:sp>
      <p:sp>
        <p:nvSpPr>
          <p:cNvPr id="3" name="Text 1"/>
          <p:cNvSpPr/>
          <p:nvPr/>
        </p:nvSpPr>
        <p:spPr>
          <a:xfrm rot="0" flipH="0" flipV="0">
            <a:off x="1163938" y="744192"/>
            <a:ext cx="5334595" cy="66686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l">
              <a:lnSpc>
                <a:spcPts val="5250"/>
              </a:lnSpc>
              <a:buNone/>
            </a:pP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AI</a:t>
            </a:r>
            <a:r>
              <a:rPr lang="zh-CN" altLang="zh-CN" sz="4200" b="1">
                <a:solidFill>
                  <a:srgbClr val="180985"/>
                </a:solidFill>
                <a:latin typeface="Outfit Extra Bold"/>
                <a:ea typeface="Outfit Extra Bold"/>
              </a:rPr>
              <a:t>建站与</a:t>
            </a: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Demo</a:t>
            </a:r>
            <a:r>
              <a:rPr lang="zh-CN" altLang="zh-CN" sz="4200" b="1">
                <a:solidFill>
                  <a:srgbClr val="180985"/>
                </a:solidFill>
                <a:latin typeface="Outfit Extra Bold"/>
                <a:ea typeface="Outfit Extra Bold"/>
              </a:rPr>
              <a:t>演示</a:t>
            </a:r>
          </a:p>
        </p:txBody>
      </p:sp>
      <p:sp>
        <p:nvSpPr>
          <p:cNvPr id="4" name=""/>
          <p:cNvSpPr txBox="1"/>
          <p:nvPr/>
        </p:nvSpPr>
        <p:spPr>
          <a:xfrm rot="0" flipH="0" flipV="0">
            <a:off x="1367478" y="6025243"/>
            <a:ext cx="4699000" cy="584200"/>
          </a:xfrm>
          <a:prstGeom prst="rect">
            <a:avLst/>
          </a:prstGeom>
          <a:noFill/>
          <a:ln/>
        </p:spPr>
        <p:txBody>
          <a:bodyPr/>
          <a:lstStyle/>
          <a:p>
            <a:pPr lvl="0" algn="ctr"/>
            <a:r>
              <a:rPr lang="zh-CN" altLang="zh-CN" u="sng">
                <a:hlinkClick r:id="rId5"/>
              </a:rPr>
              <a:t>AI建</a:t>
            </a:r>
            <a:r>
              <a:rPr lang="en-US" altLang="en-US" u="sng">
                <a:hlinkClick r:id="rId5"/>
              </a:rPr>
              <a:t>WebWeaver Demo</a:t>
            </a:r>
            <a:r>
              <a:rPr lang="zh-CN" altLang="zh-CN" u="sng">
                <a:hlinkClick r:id="rId5"/>
              </a:rPr>
              <a:t>过程.mov</a:t>
            </a:r>
          </a:p>
        </p:txBody>
      </p:sp>
      <p:sp>
        <p:nvSpPr>
          <p:cNvPr id="5" name=""/>
          <p:cNvSpPr txBox="1"/>
          <p:nvPr/>
        </p:nvSpPr>
        <p:spPr>
          <a:xfrm rot="0" flipH="0" flipV="0">
            <a:off x="8649408" y="6025243"/>
            <a:ext cx="3708400" cy="660400"/>
          </a:xfrm>
          <a:prstGeom prst="rect">
            <a:avLst/>
          </a:prstGeom>
          <a:noFill/>
          <a:ln/>
        </p:spPr>
        <p:txBody>
          <a:bodyPr/>
          <a:lstStyle/>
          <a:p>
            <a:pPr/>
            <a:r>
              <a:rPr u="sng">
                <a:hlinkClick r:id="rId6"/>
              </a:rPr>
              <a:t>WebWeaver Demo演示视频.mov</a:t>
            </a:r>
          </a:p>
        </p:txBody>
      </p:sp>
      <p:pic>
        <p:nvPicPr>
          <p:cNvPr id="6" name="">
            <a:hlinkClick r:id="rId7"/>
          </p:cNvPr>
          <p:cNvPicPr>
            <a:picLocks noChangeAspect="1"/>
          </p:cNvPicPr>
          <p:nvPr/>
        </p:nvPicPr>
        <p:blipFill>
          <a:blip r:embed="rId3">
            <a:alphaModFix amt="100000"/>
          </a:blip>
          <a:srcRect l="0" t="0" r="0" b="0"/>
          <a:stretch/>
        </p:blipFill>
        <p:spPr>
          <a:xfrm rot="0" flipH="0" flipV="0">
            <a:off x="7825457" y="2198461"/>
            <a:ext cx="5356302" cy="3327400"/>
          </a:xfrm>
          <a:prstGeom prst="roundRect">
            <a:avLst/>
          </a:prstGeom>
          <a:noFill/>
        </p:spPr>
      </p:pic>
      <p:pic>
        <p:nvPicPr>
          <p:cNvPr id="7" name="">
            <a:hlinkClick r:id="rId8"/>
          </p:cNvPr>
          <p:cNvPicPr>
            <a:picLocks noChangeAspect="1"/>
          </p:cNvPicPr>
          <p:nvPr/>
        </p:nvPicPr>
        <p:blipFill>
          <a:blip r:embed="rId4">
            <a:alphaModFix amt="100000"/>
          </a:blip>
          <a:srcRect l="0" t="0" r="0" b="0"/>
          <a:stretch/>
        </p:blipFill>
        <p:spPr>
          <a:xfrm rot="0" flipH="0" flipV="0">
            <a:off x="1332256" y="2198461"/>
            <a:ext cx="4769443" cy="3327400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name="adj" fmla="val 1985"/>
            </a:avLst>
          </a:prstGeom>
          <a:solidFill>
            <a:srgbClr val="fafafa">
              <a:alpha val="8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1180267" y="1993225"/>
            <a:ext cx="5334595" cy="66686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AI建站工具</a:t>
            </a:r>
            <a:endParaRPr lang="en-US" altLang="en-US" sz="4200"/>
          </a:p>
        </p:txBody>
      </p:sp>
      <p:sp>
        <p:nvSpPr>
          <p:cNvPr id="4" name="Text 2"/>
          <p:cNvSpPr/>
          <p:nvPr/>
        </p:nvSpPr>
        <p:spPr>
          <a:xfrm>
            <a:off x="1180267" y="3193494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核心能力</a:t>
            </a:r>
            <a:endParaRPr lang="en-US" altLang="en-US" sz="2100"/>
          </a:p>
        </p:txBody>
      </p:sp>
      <p:sp>
        <p:nvSpPr>
          <p:cNvPr id="5" name="Text 3"/>
          <p:cNvSpPr/>
          <p:nvPr/>
        </p:nvSpPr>
        <p:spPr>
          <a:xfrm>
            <a:off x="1180267" y="3740229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 b="1">
                <a:solidFill>
                  <a:srgbClr val="2A2742"/>
                </a:solidFill>
                <a:latin typeface="Arimo"/>
                <a:ea typeface="Arimo"/>
              </a:rPr>
              <a:t>自然语言建站</a:t>
            </a:r>
            <a:endParaRPr lang="en-US" altLang="en-US" sz="1650"/>
          </a:p>
        </p:txBody>
      </p:sp>
      <p:sp>
        <p:nvSpPr>
          <p:cNvPr id="6" name="Text 4"/>
          <p:cNvSpPr/>
          <p:nvPr/>
        </p:nvSpPr>
        <p:spPr>
          <a:xfrm>
            <a:off x="1180267" y="4156234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 b="1">
                <a:solidFill>
                  <a:srgbClr val="2A2742"/>
                </a:solidFill>
                <a:latin typeface="Arimo"/>
                <a:ea typeface="Arimo"/>
              </a:rPr>
              <a:t>一键自动化部署</a:t>
            </a:r>
            <a:endParaRPr lang="en-US" altLang="en-US" sz="1650"/>
          </a:p>
        </p:txBody>
      </p:sp>
      <p:sp>
        <p:nvSpPr>
          <p:cNvPr id="7" name="Text 5"/>
          <p:cNvSpPr/>
          <p:nvPr/>
        </p:nvSpPr>
        <p:spPr>
          <a:xfrm>
            <a:off x="1180267" y="4572238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设计师/开发者两种模式</a:t>
            </a:r>
            <a:endParaRPr lang="en-US" altLang="en-US" sz="1650"/>
          </a:p>
        </p:txBody>
      </p:sp>
      <p:sp>
        <p:nvSpPr>
          <p:cNvPr id="8" name="Text 6"/>
          <p:cNvSpPr/>
          <p:nvPr/>
        </p:nvSpPr>
        <p:spPr>
          <a:xfrm>
            <a:off x="1180267" y="4988243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原子化可接入能力</a:t>
            </a:r>
            <a:endParaRPr lang="en-US" altLang="en-US" sz="1650"/>
          </a:p>
        </p:txBody>
      </p:sp>
      <p:sp>
        <p:nvSpPr>
          <p:cNvPr id="9" name="Text 7"/>
          <p:cNvSpPr/>
          <p:nvPr/>
        </p:nvSpPr>
        <p:spPr>
          <a:xfrm>
            <a:off x="1180267" y="5404247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模块化可微调能力</a:t>
            </a:r>
            <a:endParaRPr lang="en-US" altLang="en-US" sz="1650"/>
          </a:p>
        </p:txBody>
      </p:sp>
      <p:sp>
        <p:nvSpPr>
          <p:cNvPr id="10" name="Text 8"/>
          <p:cNvSpPr/>
          <p:nvPr/>
        </p:nvSpPr>
        <p:spPr>
          <a:xfrm>
            <a:off x="1180267" y="5820251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网站数据分析看板</a:t>
            </a:r>
            <a:endParaRPr lang="en-US" altLang="en-US" sz="1650"/>
          </a:p>
        </p:txBody>
      </p:sp>
      <p:sp>
        <p:nvSpPr>
          <p:cNvPr id="11" name="Text 9"/>
          <p:cNvSpPr/>
          <p:nvPr/>
        </p:nvSpPr>
        <p:spPr>
          <a:xfrm>
            <a:off x="5450919" y="3193494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解决痛点</a:t>
            </a:r>
            <a:endParaRPr lang="en-US" altLang="en-US" sz="2100"/>
          </a:p>
        </p:txBody>
      </p:sp>
      <p:sp>
        <p:nvSpPr>
          <p:cNvPr id="12" name="Text 10"/>
          <p:cNvSpPr/>
          <p:nvPr/>
        </p:nvSpPr>
        <p:spPr>
          <a:xfrm>
            <a:off x="5450919" y="3740229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降低技术门槛、0代码建站</a:t>
            </a:r>
            <a:endParaRPr lang="en-US" altLang="en-US" sz="1650"/>
          </a:p>
        </p:txBody>
      </p:sp>
      <p:sp>
        <p:nvSpPr>
          <p:cNvPr id="13" name="Text 11"/>
          <p:cNvSpPr/>
          <p:nvPr/>
        </p:nvSpPr>
        <p:spPr>
          <a:xfrm>
            <a:off x="5450919" y="4156234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对标模版化网站输出</a:t>
            </a:r>
            <a:endParaRPr lang="en-US" altLang="en-US" sz="1650"/>
          </a:p>
        </p:txBody>
      </p:sp>
      <p:sp>
        <p:nvSpPr>
          <p:cNvPr id="14" name="Text 12"/>
          <p:cNvSpPr/>
          <p:nvPr/>
        </p:nvSpPr>
        <p:spPr>
          <a:xfrm>
            <a:off x="5450919" y="4572238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平衡个性化与专业性</a:t>
            </a:r>
            <a:endParaRPr lang="en-US" altLang="en-US" sz="1650"/>
          </a:p>
        </p:txBody>
      </p:sp>
      <p:sp>
        <p:nvSpPr>
          <p:cNvPr id="15" name="Text 13"/>
          <p:cNvSpPr/>
          <p:nvPr/>
        </p:nvSpPr>
        <p:spPr>
          <a:xfrm>
            <a:off x="5450919" y="4988243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节省创作沟通成本</a:t>
            </a:r>
            <a:endParaRPr lang="en-US" altLang="en-US" sz="1650"/>
          </a:p>
        </p:txBody>
      </p:sp>
      <p:sp>
        <p:nvSpPr>
          <p:cNvPr id="16" name="Text 14"/>
          <p:cNvSpPr/>
          <p:nvPr/>
        </p:nvSpPr>
        <p:spPr>
          <a:xfrm>
            <a:off x="9721572" y="3193494"/>
            <a:ext cx="2667238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预期效果</a:t>
            </a:r>
            <a:endParaRPr lang="en-US" altLang="en-US" sz="2100"/>
          </a:p>
        </p:txBody>
      </p:sp>
      <p:sp>
        <p:nvSpPr>
          <p:cNvPr id="17" name="Text 15"/>
          <p:cNvSpPr/>
          <p:nvPr/>
        </p:nvSpPr>
        <p:spPr>
          <a:xfrm>
            <a:off x="9721572" y="3740229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30秒生成专业级网站</a:t>
            </a:r>
            <a:endParaRPr lang="en-US" altLang="en-US" sz="1650"/>
          </a:p>
        </p:txBody>
      </p:sp>
      <p:sp>
        <p:nvSpPr>
          <p:cNvPr id="18" name="Text 16"/>
          <p:cNvSpPr/>
          <p:nvPr/>
        </p:nvSpPr>
        <p:spPr>
          <a:xfrm>
            <a:off x="9721572" y="4156234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AI精准解析需求</a:t>
            </a:r>
            <a:endParaRPr lang="en-US" altLang="en-US" sz="1650"/>
          </a:p>
        </p:txBody>
      </p:sp>
      <p:sp>
        <p:nvSpPr>
          <p:cNvPr id="19" name="Text 17"/>
          <p:cNvSpPr/>
          <p:nvPr/>
        </p:nvSpPr>
        <p:spPr>
          <a:xfrm>
            <a:off x="9721572" y="4572238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行业模版库实时调用</a:t>
            </a:r>
            <a:endParaRPr lang="en-US" altLang="en-US" sz="1650"/>
          </a:p>
        </p:txBody>
      </p:sp>
      <p:sp>
        <p:nvSpPr>
          <p:cNvPr id="20" name="Text 18"/>
          <p:cNvSpPr/>
          <p:nvPr/>
        </p:nvSpPr>
        <p:spPr>
          <a:xfrm>
            <a:off x="9721572" y="4988243"/>
            <a:ext cx="3742492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自适应多端适配设计</a:t>
            </a:r>
            <a:endParaRPr lang="en-US" altLang="en-US" sz="1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name="adj" fmla="val 1985"/>
            </a:avLst>
          </a:prstGeom>
          <a:solidFill>
            <a:srgbClr val="fafafa">
              <a:alpha val="8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1180267" y="1420773"/>
            <a:ext cx="5334595" cy="66686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社区生态构建</a:t>
            </a:r>
            <a:endParaRPr lang="en-US" altLang="en-US" sz="4200"/>
          </a:p>
        </p:txBody>
      </p:sp>
      <p:sp>
        <p:nvSpPr>
          <p:cNvPr id="4" name="Text 2"/>
          <p:cNvSpPr/>
          <p:nvPr/>
        </p:nvSpPr>
        <p:spPr>
          <a:xfrm>
            <a:off x="2500789" y="2519839"/>
            <a:ext cx="2667238" cy="333375"/>
          </a:xfrm>
          <a:prstGeom prst="rect">
            <a:avLst/>
          </a:prstGeom>
          <a:noFill/>
          <a:ln/>
        </p:spPr>
        <p:txBody>
          <a:bodyPr vert="horz" wrap="none" lIns="0" tIns="0" rIns="0" bIns="0" anchor="t"/>
          <a:lstStyle/>
          <a:p>
            <a:pPr marL="0" lvl="0" indent="0" algn="r" defTabSz="0">
              <a:lnSpc>
                <a:spcPts val="2600"/>
              </a:lnSpc>
              <a:buNone/>
            </a:pPr>
            <a:r>
              <a:rPr lang="zh-CN" altLang="zh-CN" sz="2100" b="1" i="0" strike="noStrike" spc="0">
                <a:solidFill>
                  <a:srgbClr val="180985"/>
                </a:solidFill>
                <a:latin typeface="Outfit Extra Bold"/>
                <a:ea typeface="Outfit Extra Bold"/>
              </a:rPr>
              <a:t>生态获益</a:t>
            </a:r>
            <a:endParaRPr lang="en-US" altLang="en-US" sz="2100"/>
          </a:p>
        </p:txBody>
      </p:sp>
      <p:sp>
        <p:nvSpPr>
          <p:cNvPr id="5" name="Text 3"/>
          <p:cNvSpPr/>
          <p:nvPr/>
        </p:nvSpPr>
        <p:spPr>
          <a:xfrm>
            <a:off x="1180267" y="2981206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r">
              <a:lnSpc>
                <a:spcPts val="2650"/>
              </a:lnSpc>
              <a:buNone/>
            </a:pPr>
            <a:r>
              <a:rPr lang="zh-CN" altLang="zh-CN" sz="1650" b="1">
                <a:solidFill>
                  <a:srgbClr val="2A2742"/>
                </a:solidFill>
                <a:latin typeface="Arimo"/>
                <a:ea typeface="Arimo"/>
              </a:rPr>
              <a:t>“建同款”--共享分成</a:t>
            </a:r>
            <a:endParaRPr lang="en-US" altLang="en-US" sz="1650"/>
          </a:p>
        </p:txBody>
      </p:sp>
      <p:sp>
        <p:nvSpPr>
          <p:cNvPr id="6" name="Text 4"/>
          <p:cNvSpPr/>
          <p:nvPr/>
        </p:nvSpPr>
        <p:spPr>
          <a:xfrm>
            <a:off x="1180267" y="3450550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r">
              <a:lnSpc>
                <a:spcPts val="2650"/>
              </a:lnSpc>
              <a:buNone/>
            </a:pPr>
            <a:r>
              <a:rPr lang="zh-CN" altLang="zh-CN" sz="1650" b="1">
                <a:solidFill>
                  <a:srgbClr val="2A2742"/>
                </a:solidFill>
                <a:latin typeface="Arimo"/>
                <a:ea typeface="Arimo"/>
              </a:rPr>
              <a:t>"找开发"—悬赏任务池</a:t>
            </a:r>
            <a:endParaRPr lang="en-US" altLang="en-US" sz="1650"/>
          </a:p>
        </p:txBody>
      </p:sp>
      <p:sp>
        <p:nvSpPr>
          <p:cNvPr id="7" name="Text 5"/>
          <p:cNvSpPr/>
          <p:nvPr/>
        </p:nvSpPr>
        <p:spPr>
          <a:xfrm>
            <a:off x="1180267" y="3919895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lvl="0" indent="0" algn="r">
              <a:lnSpc>
                <a:spcPts val="2650"/>
              </a:lnSpc>
              <a:buNone/>
            </a:pPr>
            <a:r>
              <a:rPr lang="zh-CN" altLang="zh-CN" sz="1650" b="1">
                <a:solidFill>
                  <a:srgbClr val="2A2742"/>
                </a:solidFill>
                <a:latin typeface="Arimo"/>
                <a:ea typeface="Arimo"/>
              </a:rPr>
              <a:t>"求引流"--生态流量扶持</a:t>
            </a:r>
            <a:endParaRPr lang="en-US" altLang="en-US" sz="165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027" y="2514362"/>
            <a:ext cx="4294346" cy="4294346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179" y="3692009"/>
            <a:ext cx="300038" cy="37504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462373" y="2519839"/>
            <a:ext cx="2667238" cy="333375"/>
          </a:xfrm>
          <a:prstGeom prst="rect">
            <a:avLst/>
          </a:prstGeom>
          <a:noFill/>
          <a:ln/>
        </p:spPr>
        <p:txBody>
          <a:bodyPr vert="horz" wrap="none" lIns="0" tIns="0" rIns="0" bIns="0" anchor="t"/>
          <a:lstStyle/>
          <a:p>
            <a:pPr marL="0" lvl="0" indent="0" algn="l" defTabSz="0">
              <a:lnSpc>
                <a:spcPts val="2600"/>
              </a:lnSpc>
              <a:buNone/>
            </a:pPr>
            <a:r>
              <a:rPr lang="zh-CN" altLang="zh-CN" sz="2100" b="1" i="0" strike="noStrike" spc="0">
                <a:solidFill>
                  <a:srgbClr val="180985"/>
                </a:solidFill>
                <a:latin typeface="Outfit Extra Bold"/>
                <a:ea typeface="Outfit Extra Bold"/>
              </a:rPr>
              <a:t>社区搭建策略</a:t>
            </a:r>
            <a:endParaRPr lang="en-US" altLang="en-US" sz="2100"/>
          </a:p>
        </p:txBody>
      </p:sp>
      <p:sp>
        <p:nvSpPr>
          <p:cNvPr id="11" name="Text 7"/>
          <p:cNvSpPr/>
          <p:nvPr/>
        </p:nvSpPr>
        <p:spPr>
          <a:xfrm>
            <a:off x="9462373" y="2981206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精准锚定种子用户</a:t>
            </a:r>
            <a:endParaRPr lang="en-US" altLang="en-US" sz="1650"/>
          </a:p>
        </p:txBody>
      </p:sp>
      <p:sp>
        <p:nvSpPr>
          <p:cNvPr id="12" name="Text 8"/>
          <p:cNvSpPr/>
          <p:nvPr/>
        </p:nvSpPr>
        <p:spPr>
          <a:xfrm>
            <a:off x="9462373" y="3450550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早期社区内容填充</a:t>
            </a:r>
            <a:endParaRPr lang="en-US" altLang="en-US" sz="1650"/>
          </a:p>
        </p:txBody>
      </p:sp>
      <p:sp>
        <p:nvSpPr>
          <p:cNvPr id="13" name="Text 9"/>
          <p:cNvSpPr/>
          <p:nvPr/>
        </p:nvSpPr>
        <p:spPr>
          <a:xfrm>
            <a:off x="9462373" y="3919895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AI虚拟创作者生成行业解决方案</a:t>
            </a:r>
            <a:endParaRPr lang="en-US" altLang="en-US" sz="165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027" y="2514362"/>
            <a:ext cx="4294346" cy="4294346"/>
          </a:xfrm>
          <a:prstGeom prst="rect">
            <a:avLst/>
          </a:prstGeom>
        </p:spPr>
      </p:pic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7065" y="3692009"/>
            <a:ext cx="300038" cy="375047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9462373" y="4827032"/>
            <a:ext cx="2667238" cy="333375"/>
          </a:xfrm>
          <a:prstGeom prst="rect">
            <a:avLst/>
          </a:prstGeom>
          <a:noFill/>
          <a:ln/>
        </p:spPr>
        <p:txBody>
          <a:bodyPr vert="horz" wrap="none" lIns="0" tIns="0" rIns="0" bIns="0" anchor="t"/>
          <a:lstStyle/>
          <a:p>
            <a:pPr marL="0" lvl="0" indent="0" algn="l" defTabSz="0">
              <a:lnSpc>
                <a:spcPts val="2600"/>
              </a:lnSpc>
              <a:buNone/>
            </a:pPr>
            <a:r>
              <a:rPr lang="zh-CN" altLang="zh-CN" sz="2100" b="1" i="0" strike="noStrike" spc="0">
                <a:solidFill>
                  <a:srgbClr val="180985"/>
                </a:solidFill>
                <a:latin typeface="Outfit Extra Bold"/>
                <a:ea typeface="Outfit Extra Bold"/>
              </a:rPr>
              <a:t>社区激励体系</a:t>
            </a:r>
            <a:endParaRPr lang="en-US" altLang="en-US" sz="2100"/>
          </a:p>
        </p:txBody>
      </p:sp>
      <p:sp>
        <p:nvSpPr>
          <p:cNvPr id="17" name="Text 11"/>
          <p:cNvSpPr/>
          <p:nvPr/>
        </p:nvSpPr>
        <p:spPr>
          <a:xfrm>
            <a:off x="9462373" y="5288399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用户获永久收入分成</a:t>
            </a:r>
            <a:endParaRPr lang="en-US" altLang="en-US" sz="1650"/>
          </a:p>
        </p:txBody>
      </p:sp>
      <p:sp>
        <p:nvSpPr>
          <p:cNvPr id="18" name="Text 12"/>
          <p:cNvSpPr/>
          <p:nvPr/>
        </p:nvSpPr>
        <p:spPr>
          <a:xfrm>
            <a:off x="9462373" y="5757743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模板交易市场</a:t>
            </a:r>
            <a:endParaRPr lang="en-US" altLang="en-US" sz="1650"/>
          </a:p>
        </p:txBody>
      </p:sp>
      <p:sp>
        <p:nvSpPr>
          <p:cNvPr id="19" name="Text 13"/>
          <p:cNvSpPr/>
          <p:nvPr/>
        </p:nvSpPr>
        <p:spPr>
          <a:xfrm>
            <a:off x="9462373" y="6227088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开发者段位认证</a:t>
            </a:r>
            <a:endParaRPr lang="en-US" altLang="en-US" sz="165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8027" y="2514362"/>
            <a:ext cx="4294346" cy="4294346"/>
          </a:xfrm>
          <a:prstGeom prst="rect">
            <a:avLst/>
          </a:prstGeom>
        </p:spPr>
      </p:pic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7065" y="5255895"/>
            <a:ext cx="300038" cy="375047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2500789" y="4592360"/>
            <a:ext cx="2667238" cy="333375"/>
          </a:xfrm>
          <a:prstGeom prst="rect">
            <a:avLst/>
          </a:prstGeom>
          <a:noFill/>
          <a:ln/>
        </p:spPr>
        <p:txBody>
          <a:bodyPr vert="horz" wrap="none" lIns="0" tIns="0" rIns="0" bIns="0" anchor="t"/>
          <a:lstStyle/>
          <a:p>
            <a:pPr marL="0" lvl="0" indent="0" algn="r" defTabSz="0">
              <a:lnSpc>
                <a:spcPts val="2600"/>
              </a:lnSpc>
              <a:buNone/>
            </a:pPr>
            <a:r>
              <a:rPr lang="zh-CN" altLang="zh-CN" sz="2100" b="1" i="0" strike="noStrike" spc="0">
                <a:solidFill>
                  <a:srgbClr val="180985"/>
                </a:solidFill>
                <a:latin typeface="Outfit Extra Bold"/>
                <a:ea typeface="Outfit Extra Bold"/>
              </a:rPr>
              <a:t>生态防御壁垒</a:t>
            </a:r>
            <a:endParaRPr lang="en-US" altLang="en-US" sz="2100"/>
          </a:p>
        </p:txBody>
      </p:sp>
      <p:sp>
        <p:nvSpPr>
          <p:cNvPr id="23" name="Text 15"/>
          <p:cNvSpPr/>
          <p:nvPr/>
        </p:nvSpPr>
        <p:spPr>
          <a:xfrm>
            <a:off x="1180267" y="5053727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社区数据飞轮</a:t>
            </a:r>
            <a:endParaRPr lang="en-US" altLang="en-US" sz="1650"/>
          </a:p>
        </p:txBody>
      </p:sp>
      <p:sp>
        <p:nvSpPr>
          <p:cNvPr id="24" name="Text 16"/>
          <p:cNvSpPr/>
          <p:nvPr/>
        </p:nvSpPr>
        <p:spPr>
          <a:xfrm>
            <a:off x="1180267" y="5523071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生态隐形专业化能力</a:t>
            </a:r>
            <a:endParaRPr lang="en-US" altLang="en-US" sz="1650"/>
          </a:p>
        </p:txBody>
      </p:sp>
      <p:sp>
        <p:nvSpPr>
          <p:cNvPr id="25" name="Text 17"/>
          <p:cNvSpPr/>
          <p:nvPr/>
        </p:nvSpPr>
        <p:spPr>
          <a:xfrm>
            <a:off x="1180267" y="5992416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多平台资产收口</a:t>
            </a:r>
            <a:endParaRPr lang="en-US" altLang="en-US" sz="1650"/>
          </a:p>
        </p:txBody>
      </p:sp>
      <p:sp>
        <p:nvSpPr>
          <p:cNvPr id="26" name="Text 18"/>
          <p:cNvSpPr/>
          <p:nvPr/>
        </p:nvSpPr>
        <p:spPr>
          <a:xfrm>
            <a:off x="1180267" y="6461760"/>
            <a:ext cx="3987760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ts val="2650"/>
              </a:lnSpc>
              <a:buNone/>
            </a:pPr>
            <a:endParaRPr lang="en-US" altLang="en-US" sz="165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8027" y="2514362"/>
            <a:ext cx="4294346" cy="4294346"/>
          </a:xfrm>
          <a:prstGeom prst="rect">
            <a:avLst/>
          </a:prstGeom>
        </p:spPr>
      </p:pic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3179" y="5255895"/>
            <a:ext cx="300038" cy="3750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507" y="243840"/>
            <a:ext cx="13763387" cy="7741920"/>
          </a:xfrm>
          <a:prstGeom prst="roundRect">
            <a:avLst>
              <a:gd name="adj" fmla="val 1985"/>
            </a:avLst>
          </a:prstGeom>
          <a:solidFill>
            <a:srgbClr val="fafafa">
              <a:alpha val="8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1180267" y="1781175"/>
            <a:ext cx="7926348" cy="66686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en-US" sz="4200" b="1">
                <a:solidFill>
                  <a:srgbClr val="180985"/>
                </a:solidFill>
                <a:latin typeface="Outfit Extra Bold"/>
                <a:ea typeface="Outfit Extra Bold"/>
              </a:rPr>
              <a:t>WebWeaver —AI建站与互动社区</a:t>
            </a:r>
            <a:endParaRPr lang="en-US" altLang="en-US" sz="4200"/>
          </a:p>
        </p:txBody>
      </p:sp>
      <p:sp>
        <p:nvSpPr>
          <p:cNvPr id="4" name="Text 2"/>
          <p:cNvSpPr/>
          <p:nvPr/>
        </p:nvSpPr>
        <p:spPr>
          <a:xfrm>
            <a:off x="1180267" y="2768084"/>
            <a:ext cx="7067669" cy="33337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altLang="en-US" sz="2100" b="1">
                <a:solidFill>
                  <a:srgbClr val="180985"/>
                </a:solidFill>
                <a:latin typeface="Outfit Extra Bold"/>
                <a:ea typeface="Outfit Extra Bold"/>
              </a:rPr>
              <a:t>让建站从「工具」升级为「生产力生态」，重塑网站创作方式</a:t>
            </a:r>
            <a:endParaRPr lang="en-US" altLang="en-US" sz="2100"/>
          </a:p>
        </p:txBody>
      </p:sp>
      <p:sp>
        <p:nvSpPr>
          <p:cNvPr id="5" name="Shape 3"/>
          <p:cNvSpPr/>
          <p:nvPr/>
        </p:nvSpPr>
        <p:spPr>
          <a:xfrm>
            <a:off x="1180267" y="4061579"/>
            <a:ext cx="3876556" cy="213360"/>
          </a:xfrm>
          <a:prstGeom prst="roundRect">
            <a:avLst>
              <a:gd name="adj" fmla="val 42005"/>
            </a:avLst>
          </a:prstGeom>
          <a:solidFill>
            <a:srgbClr val="FAE6EE"/>
          </a:solidFill>
          <a:ln w="7620">
            <a:solidFill>
              <a:srgbClr val="DFB8C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80267" y="4594979"/>
            <a:ext cx="2667238" cy="333375"/>
          </a:xfrm>
          <a:prstGeom prst="rect">
            <a:avLst/>
          </a:prstGeom>
          <a:noFill/>
          <a:ln/>
        </p:spPr>
        <p:txBody>
          <a:bodyPr vert="horz" wrap="none" lIns="0" tIns="0" rIns="0" bIns="0" anchor="t"/>
          <a:lstStyle/>
          <a:p>
            <a:pPr marL="0" lvl="0" indent="0" algn="l" defTabSz="0">
              <a:lnSpc>
                <a:spcPts val="2600"/>
              </a:lnSpc>
              <a:buNone/>
            </a:pPr>
            <a:r>
              <a:rPr lang="zh-CN" altLang="zh-CN" sz="2100" b="1" i="0" strike="noStrike" spc="0">
                <a:solidFill>
                  <a:srgbClr val="180985"/>
                </a:solidFill>
                <a:latin typeface="Outfit Extra Bold"/>
                <a:ea typeface="Outfit Extra Bold"/>
              </a:rPr>
              <a:t>沉浸式生成界面</a:t>
            </a:r>
            <a:endParaRPr lang="en-US" altLang="en-US" sz="2100"/>
          </a:p>
        </p:txBody>
      </p:sp>
      <p:sp>
        <p:nvSpPr>
          <p:cNvPr id="7" name="Text 5"/>
          <p:cNvSpPr/>
          <p:nvPr/>
        </p:nvSpPr>
        <p:spPr>
          <a:xfrm>
            <a:off x="1180267" y="5056346"/>
            <a:ext cx="3876556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实时网页预览交互，所见即所得，</a:t>
            </a:r>
            <a:endParaRPr lang="en-US" altLang="en-US" sz="1650"/>
          </a:p>
        </p:txBody>
      </p:sp>
      <p:sp>
        <p:nvSpPr>
          <p:cNvPr id="8" name="Text 6"/>
          <p:cNvSpPr/>
          <p:nvPr/>
        </p:nvSpPr>
        <p:spPr>
          <a:xfrm>
            <a:off x="1180267" y="5525691"/>
            <a:ext cx="3876556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大幅提升创作效率和用户满意度。</a:t>
            </a:r>
            <a:endParaRPr lang="en-US" altLang="en-US" sz="1650"/>
          </a:p>
        </p:txBody>
      </p:sp>
      <p:sp>
        <p:nvSpPr>
          <p:cNvPr id="9" name="Shape 7"/>
          <p:cNvSpPr/>
          <p:nvPr/>
        </p:nvSpPr>
        <p:spPr>
          <a:xfrm>
            <a:off x="5376863" y="3741539"/>
            <a:ext cx="3876556" cy="213360"/>
          </a:xfrm>
          <a:prstGeom prst="roundRect">
            <a:avLst>
              <a:gd name="adj" fmla="val 42005"/>
            </a:avLst>
          </a:prstGeom>
          <a:solidFill>
            <a:srgbClr val="FAE6EE"/>
          </a:solidFill>
          <a:ln w="7620">
            <a:solidFill>
              <a:srgbClr val="DFB8C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376863" y="4274939"/>
            <a:ext cx="2667238" cy="333375"/>
          </a:xfrm>
          <a:prstGeom prst="rect">
            <a:avLst/>
          </a:prstGeom>
          <a:noFill/>
          <a:ln/>
        </p:spPr>
        <p:txBody>
          <a:bodyPr vert="horz" wrap="none" lIns="0" tIns="0" rIns="0" bIns="0" anchor="t"/>
          <a:lstStyle/>
          <a:p>
            <a:pPr marL="0" lvl="0" indent="0" algn="l" defTabSz="0">
              <a:lnSpc>
                <a:spcPts val="2600"/>
              </a:lnSpc>
              <a:buNone/>
            </a:pPr>
            <a:r>
              <a:rPr lang="zh-CN" altLang="zh-CN" sz="2100" b="1" i="0" strike="noStrike" spc="0">
                <a:solidFill>
                  <a:srgbClr val="180985"/>
                </a:solidFill>
                <a:latin typeface="Outfit Extra Bold"/>
                <a:ea typeface="Outfit Extra Bold"/>
              </a:rPr>
              <a:t>搭建数据闭环</a:t>
            </a:r>
            <a:endParaRPr lang="en-US" altLang="en-US" sz="2100"/>
          </a:p>
        </p:txBody>
      </p:sp>
      <p:sp>
        <p:nvSpPr>
          <p:cNvPr id="11" name="Text 9"/>
          <p:cNvSpPr/>
          <p:nvPr/>
        </p:nvSpPr>
        <p:spPr>
          <a:xfrm>
            <a:off x="5376863" y="4736306"/>
            <a:ext cx="3876556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网站数据反哺建站需求，</a:t>
            </a:r>
            <a:endParaRPr lang="en-US" altLang="en-US" sz="1650"/>
          </a:p>
        </p:txBody>
      </p:sp>
      <p:sp>
        <p:nvSpPr>
          <p:cNvPr id="12" name="Text 10"/>
          <p:cNvSpPr/>
          <p:nvPr/>
        </p:nvSpPr>
        <p:spPr>
          <a:xfrm>
            <a:off x="5376863" y="5205651"/>
            <a:ext cx="3876556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持续优化创作体验和结果质量。</a:t>
            </a:r>
            <a:endParaRPr lang="en-US" altLang="en-US" sz="1650"/>
          </a:p>
        </p:txBody>
      </p:sp>
      <p:sp>
        <p:nvSpPr>
          <p:cNvPr id="13" name="Shape 11"/>
          <p:cNvSpPr/>
          <p:nvPr/>
        </p:nvSpPr>
        <p:spPr>
          <a:xfrm>
            <a:off x="9573458" y="3421499"/>
            <a:ext cx="3876675" cy="213360"/>
          </a:xfrm>
          <a:prstGeom prst="roundRect">
            <a:avLst>
              <a:gd name="adj" fmla="val 42005"/>
            </a:avLst>
          </a:prstGeom>
          <a:solidFill>
            <a:srgbClr val="FAE6EE"/>
          </a:solidFill>
          <a:ln w="7620">
            <a:solidFill>
              <a:srgbClr val="DFB8C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573458" y="3954899"/>
            <a:ext cx="2667238" cy="333375"/>
          </a:xfrm>
          <a:prstGeom prst="rect">
            <a:avLst/>
          </a:prstGeom>
          <a:noFill/>
          <a:ln/>
        </p:spPr>
        <p:txBody>
          <a:bodyPr vert="horz" wrap="none" lIns="0" tIns="0" rIns="0" bIns="0" anchor="t"/>
          <a:lstStyle/>
          <a:p>
            <a:pPr marL="0" lvl="0" indent="0" algn="l" defTabSz="0">
              <a:lnSpc>
                <a:spcPts val="2600"/>
              </a:lnSpc>
              <a:buNone/>
            </a:pPr>
            <a:r>
              <a:rPr lang="zh-CN" altLang="zh-CN" sz="2100" b="1" i="0" strike="noStrike" spc="0">
                <a:solidFill>
                  <a:srgbClr val="180985"/>
                </a:solidFill>
                <a:latin typeface="Outfit Extra Bold"/>
                <a:ea typeface="Outfit Extra Bold"/>
              </a:rPr>
              <a:t>社区与工具深度耦合</a:t>
            </a:r>
            <a:endParaRPr lang="en-US" altLang="en-US" sz="2100"/>
          </a:p>
        </p:txBody>
      </p:sp>
      <p:sp>
        <p:nvSpPr>
          <p:cNvPr id="15" name="Text 13"/>
          <p:cNvSpPr/>
          <p:nvPr/>
        </p:nvSpPr>
        <p:spPr>
          <a:xfrm>
            <a:off x="9573458" y="4416266"/>
            <a:ext cx="3876675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形成自生长的建站生命体，</a:t>
            </a:r>
            <a:endParaRPr lang="en-US" altLang="en-US" sz="1650"/>
          </a:p>
        </p:txBody>
      </p:sp>
      <p:sp>
        <p:nvSpPr>
          <p:cNvPr id="16" name="Text 14"/>
          <p:cNvSpPr/>
          <p:nvPr/>
        </p:nvSpPr>
        <p:spPr>
          <a:xfrm>
            <a:off x="9573458" y="4885611"/>
            <a:ext cx="3876675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生态社区交流合作与共建成长。</a:t>
            </a:r>
            <a:endParaRPr lang="en-US" altLang="en-US" sz="1650"/>
          </a:p>
        </p:txBody>
      </p:sp>
      <p:sp>
        <p:nvSpPr>
          <p:cNvPr id="17" name="Text 15"/>
          <p:cNvSpPr/>
          <p:nvPr/>
        </p:nvSpPr>
        <p:spPr>
          <a:xfrm>
            <a:off x="1180267" y="6107073"/>
            <a:ext cx="12269867" cy="341352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altLang="en-US" sz="1650">
                <a:solidFill>
                  <a:srgbClr val="2A2742"/>
                </a:solidFill>
                <a:latin typeface="Arimo"/>
                <a:ea typeface="Arimo"/>
              </a:rPr>
              <a:t>通过「智能生成+社区共创」双轮驱动，构建AI建站领域的飞轮效应，让每个用户既是生态参与者也是价值获得者。</a:t>
            </a:r>
            <a:endParaRPr lang="en-US" altLang="en-US" sz="1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2025-03-29T17:10:47Z</dcterms:created>
  <dcterms:modified xsi:type="dcterms:W3CDTF">2025-03-29T17:10:47Z</dcterms:modified>
</cp:coreProperties>
</file>