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08E4-BC9D-40EB-89CF-3357ACEEB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71F59-A4B4-4199-BDDA-7A78FBD8D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36A4-9DFA-42C6-B935-654A9FAD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FFE4-F0D9-4182-833E-F3EDE8D4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D2E9-2E78-4FB1-A9F8-486CE757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760-EE44-4A59-B5E3-EFBD421D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B3B54-E00A-4956-BE28-4D941330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DA35-5692-4ED8-8D13-DFDD382D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ADDA-37FF-408F-920A-91A1B02D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4060-E99A-44A3-875C-33D21300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2657-4A99-4621-A551-0AA26BD9F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45C20-30D9-4ED7-86D1-FF4F74A9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862D-6EC2-4034-A760-350FFCA6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1157-0304-4B36-9316-95310A67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5D93-1879-41A0-9E2A-1098CA37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D8D3-D3C4-4129-91A9-F52F4DB4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22E0-C0EB-4A41-AB24-8DD272AD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4E1E-2F64-4F02-ABAA-009941C2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7FA00-3A69-46A0-9478-A932A3C4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C0AA-8AF2-4A9B-8393-6A48C57E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44B-6D79-4A43-B055-1FA0BD19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4D2A2-3B26-4438-A1DE-BE48B1D9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82C3-E0A4-42E7-9AAE-C2302173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0D6A-5F78-438D-8E63-F5FE68C2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BD91-243F-421F-945A-22D739A7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0E0C-916D-47AB-8511-D0B5A69A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B84E-6591-4900-87B9-FC2B630EF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7182-301B-4B8A-B8C7-67BE3F03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B434-76E7-4621-982A-A3C5414F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CBA6-CB91-4851-98BF-22E4F39B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127BA-7E67-4718-84E9-3C8FC16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4637-2194-478B-83FE-888ED1C0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5F26F-459B-43A6-BA04-D77AB609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41BE-DCFD-43D1-8753-CA62AC25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14BEC-6E05-45CF-B5FF-874994A4A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B9D10-04FE-43FF-A96C-80C47A222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BA125-EC25-4DB2-BBBC-85F17FFF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5FAE4-FB6D-4608-B030-901A9AA0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E8939-8F17-42D0-919E-3674728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0B8C-1FAF-44D6-A57D-D8FA383F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FE362-E588-441E-9879-64DB0CF2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04B81-6485-4B96-8A54-A7B96942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53F7-9DC5-4ACE-928F-0857ED8B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87DC1-91BC-4FAC-B1B7-0E307F22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ACAC6-23E8-4E6F-B4C3-1B409D2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86A7-470A-4F34-AEB1-35CFFD20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69D9-BC51-49DF-8E38-4BD225A1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63C2-2EEA-40E4-9F47-345DC2B2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FE9A3-A1D8-45E4-A97C-88E79E2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8B827-9D2F-47A5-92AB-C1AC2A30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04E4-9B2E-4BBC-82E3-4BCB87F1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0926-7439-45C4-90D0-A9517002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AB50-2B7A-4A3A-B4E4-69028BEF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29E7A-957F-4136-B28D-785104514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F515-355F-4768-B323-AA3D33DE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59AC-0DED-4128-8879-5177E09C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61C8-3D98-4601-AA19-659C7ED4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6A162-EDB3-41D6-BEDC-7C23B0CA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D40FA-744B-4BF6-9DB1-1FB87C74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8EB43-12AF-4625-A7DE-F4249681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70F9-A8ED-487B-A402-7A56DEF8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EC6E-7CE3-4E12-AA3D-4728CA09E03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29581-14AE-456A-B602-A38BF5720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FB81-7084-4F42-90D8-5DCA6E0E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8998-4A84-4077-A703-A8F73573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D9D93F-B595-4797-8683-2A3E07C03385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1060199"/>
          <a:ext cx="10905067" cy="473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824">
                  <a:extLst>
                    <a:ext uri="{9D8B030D-6E8A-4147-A177-3AD203B41FA5}">
                      <a16:colId xmlns:a16="http://schemas.microsoft.com/office/drawing/2014/main" val="3861558491"/>
                    </a:ext>
                  </a:extLst>
                </a:gridCol>
                <a:gridCol w="7186243">
                  <a:extLst>
                    <a:ext uri="{9D8B030D-6E8A-4147-A177-3AD203B41FA5}">
                      <a16:colId xmlns:a16="http://schemas.microsoft.com/office/drawing/2014/main" val="1311217108"/>
                    </a:ext>
                  </a:extLst>
                </a:gridCol>
              </a:tblGrid>
              <a:tr h="931392">
                <a:tc>
                  <a:txBody>
                    <a:bodyPr/>
                    <a:lstStyle/>
                    <a:p>
                      <a:r>
                        <a:rPr lang="en-US" sz="1700" b="0" i="0">
                          <a:latin typeface="+mj-lt"/>
                        </a:rPr>
                        <a:t>Danceability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700" b="0" i="0">
                          <a:latin typeface="+mj-lt"/>
                        </a:rPr>
                        <a:t>Danceability describes how suitable a track is for dancing based on a combination of musical elements including tempo, rhythm stability, beat strength, and overall regularity. 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597534580"/>
                  </a:ext>
                </a:extLst>
              </a:tr>
              <a:tr h="667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Acousticness</a:t>
                      </a:r>
                    </a:p>
                  </a:txBody>
                  <a:tcPr marL="6881" marR="6881" marT="6881" marB="0" anchor="b"/>
                </a:tc>
                <a:tc>
                  <a:txBody>
                    <a:bodyPr/>
                    <a:lstStyle/>
                    <a:p>
                      <a:r>
                        <a:rPr lang="en-US" sz="1700" b="0" i="0">
                          <a:latin typeface="+mj-lt"/>
                        </a:rPr>
                        <a:t>Music that solely or primarily uses instruments that produce sound through acoustic means, as opposed to electric or electronic means.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2591855286"/>
                  </a:ext>
                </a:extLst>
              </a:tr>
              <a:tr h="574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Loudness</a:t>
                      </a:r>
                    </a:p>
                  </a:txBody>
                  <a:tcPr marL="6881" marR="6881" marT="6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Loudness is the quality of a sound that is the primary psychological correlate of physical strength (amplitude). </a:t>
                      </a:r>
                    </a:p>
                  </a:txBody>
                  <a:tcPr marL="6881" marR="6881" marT="6881" marB="0" anchor="b"/>
                </a:tc>
                <a:extLst>
                  <a:ext uri="{0D108BD9-81ED-4DB2-BD59-A6C34878D82A}">
                    <a16:rowId xmlns:a16="http://schemas.microsoft.com/office/drawing/2014/main" val="175248556"/>
                  </a:ext>
                </a:extLst>
              </a:tr>
              <a:tr h="310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Liveness</a:t>
                      </a:r>
                    </a:p>
                  </a:txBody>
                  <a:tcPr marL="6881" marR="6881" marT="6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Detects the presence of an audience in the recording. </a:t>
                      </a:r>
                    </a:p>
                  </a:txBody>
                  <a:tcPr marL="6881" marR="6881" marT="6881" marB="0" anchor="b"/>
                </a:tc>
                <a:extLst>
                  <a:ext uri="{0D108BD9-81ED-4DB2-BD59-A6C34878D82A}">
                    <a16:rowId xmlns:a16="http://schemas.microsoft.com/office/drawing/2014/main" val="2734591262"/>
                  </a:ext>
                </a:extLst>
              </a:tr>
              <a:tr h="83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Energy</a:t>
                      </a:r>
                    </a:p>
                  </a:txBody>
                  <a:tcPr marL="6881" marR="6881" marT="6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Represents a perceptual measure of intensity and activity.  Perceptual features contributing to this attribute include dynamic range, perceived loudness, timbre, onset rate, and general entropy. </a:t>
                      </a:r>
                    </a:p>
                  </a:txBody>
                  <a:tcPr marL="6881" marR="6881" marT="6881" marB="0" anchor="b"/>
                </a:tc>
                <a:extLst>
                  <a:ext uri="{0D108BD9-81ED-4DB2-BD59-A6C34878D82A}">
                    <a16:rowId xmlns:a16="http://schemas.microsoft.com/office/drawing/2014/main" val="174293875"/>
                  </a:ext>
                </a:extLst>
              </a:tr>
              <a:tr h="83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Valence</a:t>
                      </a:r>
                    </a:p>
                  </a:txBody>
                  <a:tcPr marL="6881" marR="6881" marT="6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The musical positiveness conveyed by a track. Tracks with high valence sound more positive (e.g. happy, cheerful, euphoric), while tracks with low valence sound more negative (e.g. sad, depressed, angry). </a:t>
                      </a:r>
                    </a:p>
                  </a:txBody>
                  <a:tcPr marL="6881" marR="6881" marT="6881" marB="0" anchor="b"/>
                </a:tc>
                <a:extLst>
                  <a:ext uri="{0D108BD9-81ED-4DB2-BD59-A6C34878D82A}">
                    <a16:rowId xmlns:a16="http://schemas.microsoft.com/office/drawing/2014/main" val="289696987"/>
                  </a:ext>
                </a:extLst>
              </a:tr>
              <a:tr h="574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Tempo</a:t>
                      </a:r>
                    </a:p>
                  </a:txBody>
                  <a:tcPr marL="103213" marR="6881" marT="688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222326"/>
                          </a:solidFill>
                          <a:effectLst/>
                          <a:latin typeface="+mj-lt"/>
                        </a:rPr>
                        <a:t>Tempo is the speed or pace of a given piece and derives directly from the average beat duration. </a:t>
                      </a:r>
                    </a:p>
                  </a:txBody>
                  <a:tcPr marL="6881" marR="6881" marT="6881" marB="0" anchor="b"/>
                </a:tc>
                <a:extLst>
                  <a:ext uri="{0D108BD9-81ED-4DB2-BD59-A6C34878D82A}">
                    <a16:rowId xmlns:a16="http://schemas.microsoft.com/office/drawing/2014/main" val="39464819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80F19E-213E-4351-9130-0378AEBD525F}"/>
              </a:ext>
            </a:extLst>
          </p:cNvPr>
          <p:cNvSpPr txBox="1"/>
          <p:nvPr/>
        </p:nvSpPr>
        <p:spPr>
          <a:xfrm>
            <a:off x="835819" y="413664"/>
            <a:ext cx="12044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Musical Characteristics as defined by Spotify.</a:t>
            </a:r>
          </a:p>
        </p:txBody>
      </p:sp>
    </p:spTree>
    <p:extLst>
      <p:ext uri="{BB962C8B-B14F-4D97-AF65-F5344CB8AC3E}">
        <p14:creationId xmlns:p14="http://schemas.microsoft.com/office/powerpoint/2010/main" val="339881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Stoops</dc:creator>
  <cp:lastModifiedBy>Andrew Stoops</cp:lastModifiedBy>
  <cp:revision>1</cp:revision>
  <dcterms:created xsi:type="dcterms:W3CDTF">2020-03-21T01:10:40Z</dcterms:created>
  <dcterms:modified xsi:type="dcterms:W3CDTF">2020-03-21T01:11:25Z</dcterms:modified>
</cp:coreProperties>
</file>