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65" r:id="rId2"/>
    <p:sldId id="256" r:id="rId3"/>
    <p:sldId id="264" r:id="rId4"/>
    <p:sldId id="257" r:id="rId5"/>
    <p:sldId id="258" r:id="rId6"/>
    <p:sldId id="259" r:id="rId7"/>
    <p:sldId id="260" r:id="rId8"/>
    <p:sldId id="261" r:id="rId9"/>
    <p:sldId id="262" r:id="rId10"/>
    <p:sldId id="263" r:id="rId11"/>
    <p:sldId id="266" r:id="rId12"/>
  </p:sldIdLst>
  <p:sldSz cx="14630400" cy="8229600"/>
  <p:notesSz cx="8229600" cy="14630400"/>
  <p:embeddedFontLst>
    <p:embeddedFont>
      <p:font typeface="Lato" panose="020F0502020204030203" pitchFamily="34" charset="0"/>
      <p:regular r:id="rId14"/>
    </p:embeddedFont>
    <p:embeddedFont>
      <p:font typeface="Lato Bold" panose="020F0502020204030203" pitchFamily="34" charset="0"/>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122430-74D5-4735-933B-F8C3FE3AEB57}" v="10" dt="2025-05-27T10:11:21.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8" d="100"/>
          <a:sy n="68" d="100"/>
        </p:scale>
        <p:origin x="715"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Gupta" userId="37e291f3375306d3" providerId="LiveId" clId="{D0122430-74D5-4735-933B-F8C3FE3AEB57}"/>
    <pc:docChg chg="undo custSel addSld delSld modSld sldOrd">
      <pc:chgData name="Aman Gupta" userId="37e291f3375306d3" providerId="LiveId" clId="{D0122430-74D5-4735-933B-F8C3FE3AEB57}" dt="2025-05-27T10:11:49.389" v="100"/>
      <pc:docMkLst>
        <pc:docMk/>
      </pc:docMkLst>
      <pc:sldChg chg="ord">
        <pc:chgData name="Aman Gupta" userId="37e291f3375306d3" providerId="LiveId" clId="{D0122430-74D5-4735-933B-F8C3FE3AEB57}" dt="2025-05-27T10:07:25.902" v="89"/>
        <pc:sldMkLst>
          <pc:docMk/>
          <pc:sldMk cId="0" sldId="259"/>
        </pc:sldMkLst>
      </pc:sldChg>
      <pc:sldChg chg="addSp modSp new mod">
        <pc:chgData name="Aman Gupta" userId="37e291f3375306d3" providerId="LiveId" clId="{D0122430-74D5-4735-933B-F8C3FE3AEB57}" dt="2025-05-27T09:59:44.412" v="79" actId="1076"/>
        <pc:sldMkLst>
          <pc:docMk/>
          <pc:sldMk cId="557776491" sldId="264"/>
        </pc:sldMkLst>
        <pc:spChg chg="add mod">
          <ac:chgData name="Aman Gupta" userId="37e291f3375306d3" providerId="LiveId" clId="{D0122430-74D5-4735-933B-F8C3FE3AEB57}" dt="2025-05-27T09:58:56.216" v="74" actId="20577"/>
          <ac:spMkLst>
            <pc:docMk/>
            <pc:sldMk cId="557776491" sldId="264"/>
            <ac:spMk id="3" creationId="{E22CCF28-79C4-3D7A-291C-4F0835398A3D}"/>
          </ac:spMkLst>
        </pc:spChg>
        <pc:spChg chg="add mod">
          <ac:chgData name="Aman Gupta" userId="37e291f3375306d3" providerId="LiveId" clId="{D0122430-74D5-4735-933B-F8C3FE3AEB57}" dt="2025-05-27T09:59:44.412" v="79" actId="1076"/>
          <ac:spMkLst>
            <pc:docMk/>
            <pc:sldMk cId="557776491" sldId="264"/>
            <ac:spMk id="11" creationId="{C84754DD-9B00-D060-5F72-9D41107F2A51}"/>
          </ac:spMkLst>
        </pc:spChg>
        <pc:picChg chg="add mod">
          <ac:chgData name="Aman Gupta" userId="37e291f3375306d3" providerId="LiveId" clId="{D0122430-74D5-4735-933B-F8C3FE3AEB57}" dt="2025-05-27T09:53:02.461" v="43" actId="931"/>
          <ac:picMkLst>
            <pc:docMk/>
            <pc:sldMk cId="557776491" sldId="264"/>
            <ac:picMk id="5" creationId="{4E86A486-FCDC-9EF4-99F1-7C14F0499BE8}"/>
          </ac:picMkLst>
        </pc:picChg>
        <pc:picChg chg="add mod">
          <ac:chgData name="Aman Gupta" userId="37e291f3375306d3" providerId="LiveId" clId="{D0122430-74D5-4735-933B-F8C3FE3AEB57}" dt="2025-05-27T09:53:28.920" v="44" actId="931"/>
          <ac:picMkLst>
            <pc:docMk/>
            <pc:sldMk cId="557776491" sldId="264"/>
            <ac:picMk id="7" creationId="{A7AD74D4-4D53-EBF0-45DC-DD9E3B1142AD}"/>
          </ac:picMkLst>
        </pc:picChg>
        <pc:picChg chg="add mod">
          <ac:chgData name="Aman Gupta" userId="37e291f3375306d3" providerId="LiveId" clId="{D0122430-74D5-4735-933B-F8C3FE3AEB57}" dt="2025-05-27T09:59:27.787" v="78" actId="1076"/>
          <ac:picMkLst>
            <pc:docMk/>
            <pc:sldMk cId="557776491" sldId="264"/>
            <ac:picMk id="9" creationId="{1EC5DB4D-E5E6-58C6-D8F8-FA7D30B6891E}"/>
          </ac:picMkLst>
        </pc:picChg>
      </pc:sldChg>
      <pc:sldChg chg="addSp modSp new mod ord">
        <pc:chgData name="Aman Gupta" userId="37e291f3375306d3" providerId="LiveId" clId="{D0122430-74D5-4735-933B-F8C3FE3AEB57}" dt="2025-05-27T10:07:04.678" v="87"/>
        <pc:sldMkLst>
          <pc:docMk/>
          <pc:sldMk cId="35190454" sldId="265"/>
        </pc:sldMkLst>
        <pc:picChg chg="add mod">
          <ac:chgData name="Aman Gupta" userId="37e291f3375306d3" providerId="LiveId" clId="{D0122430-74D5-4735-933B-F8C3FE3AEB57}" dt="2025-05-27T10:06:28.956" v="85" actId="14100"/>
          <ac:picMkLst>
            <pc:docMk/>
            <pc:sldMk cId="35190454" sldId="265"/>
            <ac:picMk id="3" creationId="{AF8E72D9-2A98-0324-9929-C0E19631B169}"/>
          </ac:picMkLst>
        </pc:picChg>
      </pc:sldChg>
      <pc:sldChg chg="new del">
        <pc:chgData name="Aman Gupta" userId="37e291f3375306d3" providerId="LiveId" clId="{D0122430-74D5-4735-933B-F8C3FE3AEB57}" dt="2025-05-27T09:02:42.972" v="4" actId="2696"/>
        <pc:sldMkLst>
          <pc:docMk/>
          <pc:sldMk cId="1258626664" sldId="265"/>
        </pc:sldMkLst>
      </pc:sldChg>
      <pc:sldChg chg="add del">
        <pc:chgData name="Aman Gupta" userId="37e291f3375306d3" providerId="LiveId" clId="{D0122430-74D5-4735-933B-F8C3FE3AEB57}" dt="2025-05-27T09:02:35.628" v="3" actId="2696"/>
        <pc:sldMkLst>
          <pc:docMk/>
          <pc:sldMk cId="1808068885" sldId="266"/>
        </pc:sldMkLst>
      </pc:sldChg>
      <pc:sldChg chg="addSp delSp modSp new mod ord">
        <pc:chgData name="Aman Gupta" userId="37e291f3375306d3" providerId="LiveId" clId="{D0122430-74D5-4735-933B-F8C3FE3AEB57}" dt="2025-05-27T10:11:49.389" v="100"/>
        <pc:sldMkLst>
          <pc:docMk/>
          <pc:sldMk cId="4212019954" sldId="266"/>
        </pc:sldMkLst>
        <pc:spChg chg="add mod">
          <ac:chgData name="Aman Gupta" userId="37e291f3375306d3" providerId="LiveId" clId="{D0122430-74D5-4735-933B-F8C3FE3AEB57}" dt="2025-05-27T10:11:29.118" v="98" actId="255"/>
          <ac:spMkLst>
            <pc:docMk/>
            <pc:sldMk cId="4212019954" sldId="266"/>
            <ac:spMk id="2" creationId="{49CFAD8F-FB9D-5B23-6E6A-33FDB385C4A6}"/>
          </ac:spMkLst>
        </pc:spChg>
        <pc:spChg chg="add del mod">
          <ac:chgData name="Aman Gupta" userId="37e291f3375306d3" providerId="LiveId" clId="{D0122430-74D5-4735-933B-F8C3FE3AEB57}" dt="2025-05-27T10:11:21.681" v="97" actId="21"/>
          <ac:spMkLst>
            <pc:docMk/>
            <pc:sldMk cId="4212019954" sldId="266"/>
            <ac:spMk id="3" creationId="{7E204F01-638C-7017-02B0-A09753E488C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625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8E72D9-2A98-0324-9929-C0E19631B169}"/>
              </a:ext>
            </a:extLst>
          </p:cNvPr>
          <p:cNvPicPr>
            <a:picLocks noChangeAspect="1"/>
          </p:cNvPicPr>
          <p:nvPr/>
        </p:nvPicPr>
        <p:blipFill>
          <a:blip r:embed="rId2"/>
          <a:stretch>
            <a:fillRect/>
          </a:stretch>
        </p:blipFill>
        <p:spPr>
          <a:xfrm>
            <a:off x="-92776" y="-1080015"/>
            <a:ext cx="14829581" cy="9309615"/>
          </a:xfrm>
          <a:prstGeom prst="rect">
            <a:avLst/>
          </a:prstGeom>
        </p:spPr>
      </p:pic>
    </p:spTree>
    <p:extLst>
      <p:ext uri="{BB962C8B-B14F-4D97-AF65-F5344CB8AC3E}">
        <p14:creationId xmlns:p14="http://schemas.microsoft.com/office/powerpoint/2010/main" val="3519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594616"/>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Conclusion</a:t>
            </a:r>
            <a:endParaRPr lang="en-US" sz="4450" dirty="0"/>
          </a:p>
        </p:txBody>
      </p:sp>
      <p:sp>
        <p:nvSpPr>
          <p:cNvPr id="4" name="Shape 1"/>
          <p:cNvSpPr/>
          <p:nvPr/>
        </p:nvSpPr>
        <p:spPr>
          <a:xfrm>
            <a:off x="793790" y="5323999"/>
            <a:ext cx="4120753" cy="226814"/>
          </a:xfrm>
          <a:prstGeom prst="roundRect">
            <a:avLst>
              <a:gd name="adj" fmla="val 15001"/>
            </a:avLst>
          </a:prstGeom>
          <a:solidFill>
            <a:srgbClr val="E5DFD2"/>
          </a:solidFill>
          <a:ln/>
        </p:spPr>
      </p:sp>
      <p:sp>
        <p:nvSpPr>
          <p:cNvPr id="5" name="Text 2"/>
          <p:cNvSpPr/>
          <p:nvPr/>
        </p:nvSpPr>
        <p:spPr>
          <a:xfrm>
            <a:off x="793790" y="589097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Project Success</a:t>
            </a:r>
            <a:endParaRPr lang="en-US" sz="2200" dirty="0"/>
          </a:p>
        </p:txBody>
      </p:sp>
      <p:sp>
        <p:nvSpPr>
          <p:cNvPr id="6" name="Text 3"/>
          <p:cNvSpPr/>
          <p:nvPr/>
        </p:nvSpPr>
        <p:spPr>
          <a:xfrm>
            <a:off x="793790" y="6381393"/>
            <a:ext cx="4120753"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Successfully built and evaluated a fashion item classifier. It achieved high accuracy on Fashion MNIST.</a:t>
            </a:r>
            <a:endParaRPr lang="en-US" sz="1750" dirty="0"/>
          </a:p>
        </p:txBody>
      </p:sp>
      <p:sp>
        <p:nvSpPr>
          <p:cNvPr id="7" name="Shape 4"/>
          <p:cNvSpPr/>
          <p:nvPr/>
        </p:nvSpPr>
        <p:spPr>
          <a:xfrm>
            <a:off x="5254704" y="4983718"/>
            <a:ext cx="4120872" cy="226814"/>
          </a:xfrm>
          <a:prstGeom prst="roundRect">
            <a:avLst>
              <a:gd name="adj" fmla="val 15001"/>
            </a:avLst>
          </a:prstGeom>
          <a:solidFill>
            <a:srgbClr val="E5DFD2"/>
          </a:solidFill>
          <a:ln/>
        </p:spPr>
      </p:sp>
      <p:sp>
        <p:nvSpPr>
          <p:cNvPr id="8" name="Text 5"/>
          <p:cNvSpPr/>
          <p:nvPr/>
        </p:nvSpPr>
        <p:spPr>
          <a:xfrm>
            <a:off x="5254704" y="555069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Key Insights</a:t>
            </a:r>
            <a:endParaRPr lang="en-US" sz="2200" dirty="0"/>
          </a:p>
        </p:txBody>
      </p:sp>
      <p:sp>
        <p:nvSpPr>
          <p:cNvPr id="9" name="Text 6"/>
          <p:cNvSpPr/>
          <p:nvPr/>
        </p:nvSpPr>
        <p:spPr>
          <a:xfrm>
            <a:off x="5254704" y="6041112"/>
            <a:ext cx="4120872"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The confusion matrix provided valuable insights. It highlighted specific areas for model refinement.</a:t>
            </a:r>
            <a:endParaRPr lang="en-US" sz="1750" dirty="0"/>
          </a:p>
        </p:txBody>
      </p:sp>
      <p:sp>
        <p:nvSpPr>
          <p:cNvPr id="10" name="Shape 7"/>
          <p:cNvSpPr/>
          <p:nvPr/>
        </p:nvSpPr>
        <p:spPr>
          <a:xfrm>
            <a:off x="9715738" y="4643557"/>
            <a:ext cx="4120872" cy="226814"/>
          </a:xfrm>
          <a:prstGeom prst="roundRect">
            <a:avLst>
              <a:gd name="adj" fmla="val 15001"/>
            </a:avLst>
          </a:prstGeom>
          <a:solidFill>
            <a:srgbClr val="E5DFD2"/>
          </a:solidFill>
          <a:ln/>
        </p:spPr>
      </p:sp>
      <p:sp>
        <p:nvSpPr>
          <p:cNvPr id="11" name="Text 8"/>
          <p:cNvSpPr/>
          <p:nvPr/>
        </p:nvSpPr>
        <p:spPr>
          <a:xfrm>
            <a:off x="9715738" y="521053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Future Steps</a:t>
            </a:r>
            <a:endParaRPr lang="en-US" sz="2200" dirty="0"/>
          </a:p>
        </p:txBody>
      </p:sp>
      <p:sp>
        <p:nvSpPr>
          <p:cNvPr id="12" name="Text 9"/>
          <p:cNvSpPr/>
          <p:nvPr/>
        </p:nvSpPr>
        <p:spPr>
          <a:xfrm>
            <a:off x="9715738" y="5700951"/>
            <a:ext cx="4120872"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Next steps involve fine-tuning the model. Exploring different architectures for better performance.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CFAD8F-FB9D-5B23-6E6A-33FDB385C4A6}"/>
              </a:ext>
            </a:extLst>
          </p:cNvPr>
          <p:cNvSpPr>
            <a:spLocks noChangeArrowheads="1"/>
          </p:cNvSpPr>
          <p:nvPr/>
        </p:nvSpPr>
        <p:spPr bwMode="auto">
          <a:xfrm>
            <a:off x="1614311" y="1166201"/>
            <a:ext cx="6904454" cy="36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15000"/>
              </a:lnSpc>
              <a:spcBef>
                <a:spcPts val="1200"/>
              </a:spcBef>
              <a:spcAft>
                <a:spcPts val="1200"/>
              </a:spcAft>
              <a:buNone/>
            </a:pPr>
            <a:r>
              <a:rPr lang="en-US" sz="3200" b="1" dirty="0">
                <a:effectLst/>
                <a:latin typeface="Calibri" panose="020F0502020204030204" pitchFamily="34" charset="0"/>
                <a:ea typeface="Times New Roman" panose="02020603050405020304" pitchFamily="18" charset="0"/>
                <a:cs typeface="Times New Roman" panose="02020603050405020304" pitchFamily="18" charset="0"/>
              </a:rPr>
              <a:t>10. References</a:t>
            </a:r>
            <a:endParaRPr lang="en-IN" sz="3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IN" sz="3200" u="none" strike="noStrike" dirty="0">
                <a:effectLst/>
                <a:latin typeface="Times New Roman" panose="02020603050405020304" pitchFamily="18" charset="0"/>
                <a:ea typeface="Times New Roman" panose="02020603050405020304" pitchFamily="18" charset="0"/>
              </a:rPr>
              <a:t> TensorFlow and </a:t>
            </a:r>
            <a:r>
              <a:rPr lang="en-IN" sz="3200" u="none" strike="noStrike" dirty="0" err="1">
                <a:effectLst/>
                <a:latin typeface="Times New Roman" panose="02020603050405020304" pitchFamily="18" charset="0"/>
                <a:ea typeface="Times New Roman" panose="02020603050405020304" pitchFamily="18" charset="0"/>
              </a:rPr>
              <a:t>Keras</a:t>
            </a:r>
            <a:r>
              <a:rPr lang="en-IN" sz="3200" u="none" strike="noStrike" dirty="0">
                <a:effectLst/>
                <a:latin typeface="Times New Roman" panose="02020603050405020304" pitchFamily="18" charset="0"/>
                <a:ea typeface="Times New Roman" panose="02020603050405020304" pitchFamily="18" charset="0"/>
              </a:rPr>
              <a:t> documentation</a:t>
            </a:r>
          </a:p>
          <a:p>
            <a:pPr marL="342900" lvl="0" indent="-342900">
              <a:buFont typeface="Arial" panose="020B0604020202020204" pitchFamily="34" charset="0"/>
              <a:buChar char="●"/>
            </a:pPr>
            <a:r>
              <a:rPr lang="en-IN" sz="3200" u="none" strike="noStrike" dirty="0">
                <a:effectLst/>
                <a:latin typeface="Times New Roman" panose="02020603050405020304" pitchFamily="18" charset="0"/>
                <a:ea typeface="Times New Roman" panose="02020603050405020304" pitchFamily="18" charset="0"/>
              </a:rPr>
              <a:t>  scikit-learn metrics documentation</a:t>
            </a:r>
          </a:p>
          <a:p>
            <a:pPr marL="342900" lvl="0" indent="-342900">
              <a:buFont typeface="Arial" panose="020B0604020202020204" pitchFamily="34" charset="0"/>
              <a:buChar char="●"/>
            </a:pPr>
            <a:r>
              <a:rPr lang="en-IN" sz="3200" u="none" strike="noStrike" dirty="0">
                <a:effectLst/>
                <a:latin typeface="Times New Roman" panose="02020603050405020304" pitchFamily="18" charset="0"/>
                <a:ea typeface="Times New Roman" panose="02020603050405020304" pitchFamily="18" charset="0"/>
              </a:rPr>
              <a:t>  pandas and matplotlib documentation</a:t>
            </a:r>
          </a:p>
          <a:p>
            <a:pPr marL="342900" lvl="0" indent="-342900">
              <a:buFont typeface="Arial" panose="020B0604020202020204" pitchFamily="34" charset="0"/>
              <a:buChar char="●"/>
            </a:pPr>
            <a:r>
              <a:rPr lang="en-IN" sz="3200" u="none" strike="noStrike" dirty="0">
                <a:effectLst/>
                <a:latin typeface="Times New Roman" panose="02020603050405020304" pitchFamily="18" charset="0"/>
                <a:ea typeface="Times New Roman" panose="02020603050405020304" pitchFamily="18" charset="0"/>
              </a:rPr>
              <a:t>  Fashion MNIST Dataset</a:t>
            </a:r>
          </a:p>
          <a:p>
            <a:pPr marL="342900" lvl="0" indent="-342900">
              <a:buFont typeface="Arial" panose="020B0604020202020204" pitchFamily="34" charset="0"/>
              <a:buChar char="●"/>
            </a:pPr>
            <a:r>
              <a:rPr lang="en-IN" sz="3200" u="none" strike="noStrike" dirty="0">
                <a:effectLst/>
                <a:latin typeface="Times New Roman" panose="02020603050405020304" pitchFamily="18" charset="0"/>
                <a:ea typeface="Times New Roman" panose="02020603050405020304" pitchFamily="18" charset="0"/>
              </a:rPr>
              <a:t>  Seaborn visualization library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201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691527"/>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Fashion Item Classification using Fashion MNIST</a:t>
            </a:r>
            <a:endParaRPr lang="en-US" sz="4450" dirty="0"/>
          </a:p>
        </p:txBody>
      </p:sp>
      <p:sp>
        <p:nvSpPr>
          <p:cNvPr id="4" name="Text 1"/>
          <p:cNvSpPr/>
          <p:nvPr/>
        </p:nvSpPr>
        <p:spPr>
          <a:xfrm>
            <a:off x="793790" y="4449247"/>
            <a:ext cx="7556421"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This project aims to build an image classifier. It will categorize clothing items using the Fashion MNIST dataset. We will visualize the results with a confusion matrix for clear evaluation.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2CCF28-79C4-3D7A-291C-4F0835398A3D}"/>
              </a:ext>
            </a:extLst>
          </p:cNvPr>
          <p:cNvSpPr txBox="1"/>
          <p:nvPr/>
        </p:nvSpPr>
        <p:spPr>
          <a:xfrm>
            <a:off x="211873" y="2981136"/>
            <a:ext cx="6791094" cy="3416320"/>
          </a:xfrm>
          <a:prstGeom prst="rect">
            <a:avLst/>
          </a:prstGeom>
          <a:noFill/>
        </p:spPr>
        <p:txBody>
          <a:bodyPr wrap="square">
            <a:spAutoFit/>
          </a:bodyPr>
          <a:lstStyle/>
          <a:p>
            <a:r>
              <a:rPr lang="en-US" sz="2400" dirty="0"/>
              <a:t>This project focuses on classifying clothing items using the Fashion MNIST dataset, which contains 28×28 grayscale images across 10 fashion categories. The data is normalized and fed into a fully connected neural network built with TensorFlow. The model is trained and evaluated using accuracy, confusion matrix, and classification report. Sample predictions are also visualized to understand the model's performance more clearly.</a:t>
            </a:r>
          </a:p>
        </p:txBody>
      </p:sp>
      <p:pic>
        <p:nvPicPr>
          <p:cNvPr id="9" name="Picture 8">
            <a:extLst>
              <a:ext uri="{FF2B5EF4-FFF2-40B4-BE49-F238E27FC236}">
                <a16:creationId xmlns:a16="http://schemas.microsoft.com/office/drawing/2014/main" id="{1EC5DB4D-E5E6-58C6-D8F8-FA7D30B6891E}"/>
              </a:ext>
            </a:extLst>
          </p:cNvPr>
          <p:cNvPicPr>
            <a:picLocks noChangeAspect="1"/>
          </p:cNvPicPr>
          <p:nvPr/>
        </p:nvPicPr>
        <p:blipFill>
          <a:blip r:embed="rId2"/>
          <a:stretch>
            <a:fillRect/>
          </a:stretch>
        </p:blipFill>
        <p:spPr>
          <a:xfrm>
            <a:off x="8217127" y="690056"/>
            <a:ext cx="6413273" cy="6849487"/>
          </a:xfrm>
          <a:prstGeom prst="rect">
            <a:avLst/>
          </a:prstGeom>
        </p:spPr>
      </p:pic>
      <p:sp>
        <p:nvSpPr>
          <p:cNvPr id="11" name="TextBox 10">
            <a:extLst>
              <a:ext uri="{FF2B5EF4-FFF2-40B4-BE49-F238E27FC236}">
                <a16:creationId xmlns:a16="http://schemas.microsoft.com/office/drawing/2014/main" id="{C84754DD-9B00-D060-5F72-9D41107F2A51}"/>
              </a:ext>
            </a:extLst>
          </p:cNvPr>
          <p:cNvSpPr txBox="1"/>
          <p:nvPr/>
        </p:nvSpPr>
        <p:spPr>
          <a:xfrm>
            <a:off x="211873" y="448687"/>
            <a:ext cx="7315200" cy="923330"/>
          </a:xfrm>
          <a:prstGeom prst="rect">
            <a:avLst/>
          </a:prstGeom>
          <a:noFill/>
        </p:spPr>
        <p:txBody>
          <a:bodyPr wrap="square">
            <a:spAutoFit/>
          </a:bodyPr>
          <a:lstStyle/>
          <a:p>
            <a:r>
              <a:rPr lang="en-IN" sz="5400" dirty="0"/>
              <a:t>Introduction</a:t>
            </a:r>
          </a:p>
        </p:txBody>
      </p:sp>
    </p:spTree>
    <p:extLst>
      <p:ext uri="{BB962C8B-B14F-4D97-AF65-F5344CB8AC3E}">
        <p14:creationId xmlns:p14="http://schemas.microsoft.com/office/powerpoint/2010/main" val="55777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975360"/>
            <a:ext cx="10820519"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Understanding the Fashion MNIST Dataset</a:t>
            </a:r>
            <a:endParaRPr lang="en-US" sz="4450" dirty="0"/>
          </a:p>
        </p:txBody>
      </p:sp>
      <p:sp>
        <p:nvSpPr>
          <p:cNvPr id="3" name="Text 1"/>
          <p:cNvSpPr/>
          <p:nvPr/>
        </p:nvSpPr>
        <p:spPr>
          <a:xfrm>
            <a:off x="793790" y="225111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Dataset Overview</a:t>
            </a:r>
            <a:endParaRPr lang="en-US" sz="2200" dirty="0"/>
          </a:p>
        </p:txBody>
      </p:sp>
      <p:sp>
        <p:nvSpPr>
          <p:cNvPr id="4" name="Text 2"/>
          <p:cNvSpPr/>
          <p:nvPr/>
        </p:nvSpPr>
        <p:spPr>
          <a:xfrm>
            <a:off x="793790" y="2832259"/>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It contains 70,000 images, each 28x28 pixels. There are 60,000 for training and 10,000 for testing. Images are grayscale.</a:t>
            </a:r>
            <a:endParaRPr lang="en-US" sz="1750" dirty="0"/>
          </a:p>
        </p:txBody>
      </p:sp>
      <p:sp>
        <p:nvSpPr>
          <p:cNvPr id="5" name="Text 3"/>
          <p:cNvSpPr/>
          <p:nvPr/>
        </p:nvSpPr>
        <p:spPr>
          <a:xfrm>
            <a:off x="7599521" y="225111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82824"/>
                </a:solidFill>
                <a:latin typeface="Lato Bold" pitchFamily="34" charset="0"/>
                <a:ea typeface="Lato Bold" pitchFamily="34" charset="-122"/>
                <a:cs typeface="Lato Bold" pitchFamily="34" charset="-120"/>
              </a:rPr>
              <a:t>10 Distinct Classes</a:t>
            </a:r>
            <a:endParaRPr lang="en-US" sz="2200" dirty="0"/>
          </a:p>
        </p:txBody>
      </p:sp>
      <p:sp>
        <p:nvSpPr>
          <p:cNvPr id="6" name="Text 4"/>
          <p:cNvSpPr/>
          <p:nvPr/>
        </p:nvSpPr>
        <p:spPr>
          <a:xfrm>
            <a:off x="7599521" y="283225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T-shirt/top</a:t>
            </a:r>
            <a:endParaRPr lang="en-US" sz="1750" dirty="0"/>
          </a:p>
        </p:txBody>
      </p:sp>
      <p:sp>
        <p:nvSpPr>
          <p:cNvPr id="7" name="Text 5"/>
          <p:cNvSpPr/>
          <p:nvPr/>
        </p:nvSpPr>
        <p:spPr>
          <a:xfrm>
            <a:off x="7599521" y="327445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Trouser</a:t>
            </a:r>
            <a:endParaRPr lang="en-US" sz="1750" dirty="0"/>
          </a:p>
        </p:txBody>
      </p:sp>
      <p:sp>
        <p:nvSpPr>
          <p:cNvPr id="8" name="Text 6"/>
          <p:cNvSpPr/>
          <p:nvPr/>
        </p:nvSpPr>
        <p:spPr>
          <a:xfrm>
            <a:off x="7599521" y="371665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Pullover</a:t>
            </a:r>
            <a:endParaRPr lang="en-US" sz="1750" dirty="0"/>
          </a:p>
        </p:txBody>
      </p:sp>
      <p:sp>
        <p:nvSpPr>
          <p:cNvPr id="9" name="Text 7"/>
          <p:cNvSpPr/>
          <p:nvPr/>
        </p:nvSpPr>
        <p:spPr>
          <a:xfrm>
            <a:off x="7599521" y="41588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Dress</a:t>
            </a:r>
            <a:endParaRPr lang="en-US" sz="1750" dirty="0"/>
          </a:p>
        </p:txBody>
      </p:sp>
      <p:sp>
        <p:nvSpPr>
          <p:cNvPr id="10" name="Text 8"/>
          <p:cNvSpPr/>
          <p:nvPr/>
        </p:nvSpPr>
        <p:spPr>
          <a:xfrm>
            <a:off x="7599521" y="460105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Coat</a:t>
            </a:r>
            <a:endParaRPr lang="en-US" sz="1750" dirty="0"/>
          </a:p>
        </p:txBody>
      </p:sp>
      <p:sp>
        <p:nvSpPr>
          <p:cNvPr id="11" name="Text 9"/>
          <p:cNvSpPr/>
          <p:nvPr/>
        </p:nvSpPr>
        <p:spPr>
          <a:xfrm>
            <a:off x="7599521" y="504324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Sandal</a:t>
            </a:r>
            <a:endParaRPr lang="en-US" sz="1750" dirty="0"/>
          </a:p>
        </p:txBody>
      </p:sp>
      <p:sp>
        <p:nvSpPr>
          <p:cNvPr id="12" name="Text 10"/>
          <p:cNvSpPr/>
          <p:nvPr/>
        </p:nvSpPr>
        <p:spPr>
          <a:xfrm>
            <a:off x="7599521" y="54854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Shirt</a:t>
            </a:r>
            <a:endParaRPr lang="en-US" sz="1750" dirty="0"/>
          </a:p>
        </p:txBody>
      </p:sp>
      <p:sp>
        <p:nvSpPr>
          <p:cNvPr id="13" name="Text 11"/>
          <p:cNvSpPr/>
          <p:nvPr/>
        </p:nvSpPr>
        <p:spPr>
          <a:xfrm>
            <a:off x="7599521" y="592764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Sneaker</a:t>
            </a:r>
            <a:endParaRPr lang="en-US" sz="1750" dirty="0"/>
          </a:p>
        </p:txBody>
      </p:sp>
      <p:sp>
        <p:nvSpPr>
          <p:cNvPr id="14" name="Text 12"/>
          <p:cNvSpPr/>
          <p:nvPr/>
        </p:nvSpPr>
        <p:spPr>
          <a:xfrm>
            <a:off x="7599521" y="636984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Bag</a:t>
            </a:r>
            <a:endParaRPr lang="en-US" sz="1750" dirty="0"/>
          </a:p>
        </p:txBody>
      </p:sp>
      <p:sp>
        <p:nvSpPr>
          <p:cNvPr id="15" name="Text 13"/>
          <p:cNvSpPr/>
          <p:nvPr/>
        </p:nvSpPr>
        <p:spPr>
          <a:xfrm>
            <a:off x="7599521" y="681204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A4A45"/>
                </a:solidFill>
                <a:latin typeface="Lato" pitchFamily="34" charset="0"/>
                <a:ea typeface="Lato" pitchFamily="34" charset="-122"/>
                <a:cs typeface="Lato" pitchFamily="34" charset="-120"/>
              </a:rPr>
              <a:t>Ankle boot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31163"/>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Data Preprocessing and Preparation</a:t>
            </a:r>
            <a:endParaRPr lang="en-US" sz="4450" dirty="0"/>
          </a:p>
        </p:txBody>
      </p:sp>
      <p:pic>
        <p:nvPicPr>
          <p:cNvPr id="4" name="Image 1" descr="preencoded.png"/>
          <p:cNvPicPr>
            <a:picLocks noChangeAspect="1"/>
          </p:cNvPicPr>
          <p:nvPr/>
        </p:nvPicPr>
        <p:blipFill>
          <a:blip r:embed="rId4"/>
          <a:stretch>
            <a:fillRect/>
          </a:stretch>
        </p:blipFill>
        <p:spPr>
          <a:xfrm>
            <a:off x="6280190" y="2488883"/>
            <a:ext cx="1134070" cy="1669852"/>
          </a:xfrm>
          <a:prstGeom prst="rect">
            <a:avLst/>
          </a:prstGeom>
        </p:spPr>
      </p:pic>
      <p:sp>
        <p:nvSpPr>
          <p:cNvPr id="5" name="Text 1"/>
          <p:cNvSpPr/>
          <p:nvPr/>
        </p:nvSpPr>
        <p:spPr>
          <a:xfrm>
            <a:off x="7754422" y="271569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Reshape Images</a:t>
            </a:r>
            <a:endParaRPr lang="en-US" sz="2200" dirty="0"/>
          </a:p>
        </p:txBody>
      </p:sp>
      <p:sp>
        <p:nvSpPr>
          <p:cNvPr id="6" name="Text 2"/>
          <p:cNvSpPr/>
          <p:nvPr/>
        </p:nvSpPr>
        <p:spPr>
          <a:xfrm>
            <a:off x="7754422" y="3206115"/>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Images are reshaped to 28x28x1 format. This prepares them for the model input.</a:t>
            </a:r>
            <a:endParaRPr lang="en-US" sz="1750" dirty="0"/>
          </a:p>
        </p:txBody>
      </p:sp>
      <p:pic>
        <p:nvPicPr>
          <p:cNvPr id="7" name="Image 2" descr="preencoded.png"/>
          <p:cNvPicPr>
            <a:picLocks noChangeAspect="1"/>
          </p:cNvPicPr>
          <p:nvPr/>
        </p:nvPicPr>
        <p:blipFill>
          <a:blip r:embed="rId5"/>
          <a:stretch>
            <a:fillRect/>
          </a:stretch>
        </p:blipFill>
        <p:spPr>
          <a:xfrm>
            <a:off x="6280190" y="4158734"/>
            <a:ext cx="1134070" cy="1669852"/>
          </a:xfrm>
          <a:prstGeom prst="rect">
            <a:avLst/>
          </a:prstGeom>
        </p:spPr>
      </p:pic>
      <p:sp>
        <p:nvSpPr>
          <p:cNvPr id="8" name="Text 3"/>
          <p:cNvSpPr/>
          <p:nvPr/>
        </p:nvSpPr>
        <p:spPr>
          <a:xfrm>
            <a:off x="7754422" y="438554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Normalize Pixels</a:t>
            </a:r>
            <a:endParaRPr lang="en-US" sz="2200" dirty="0"/>
          </a:p>
        </p:txBody>
      </p:sp>
      <p:sp>
        <p:nvSpPr>
          <p:cNvPr id="9" name="Text 4"/>
          <p:cNvSpPr/>
          <p:nvPr/>
        </p:nvSpPr>
        <p:spPr>
          <a:xfrm>
            <a:off x="7754422" y="4875967"/>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Pixel values are scaled. They are divided by 255 to be in [0, 1] range.</a:t>
            </a:r>
            <a:endParaRPr lang="en-US" sz="1750" dirty="0"/>
          </a:p>
        </p:txBody>
      </p:sp>
      <p:pic>
        <p:nvPicPr>
          <p:cNvPr id="10" name="Image 3" descr="preencoded.png"/>
          <p:cNvPicPr>
            <a:picLocks noChangeAspect="1"/>
          </p:cNvPicPr>
          <p:nvPr/>
        </p:nvPicPr>
        <p:blipFill>
          <a:blip r:embed="rId6"/>
          <a:stretch>
            <a:fillRect/>
          </a:stretch>
        </p:blipFill>
        <p:spPr>
          <a:xfrm>
            <a:off x="6280190" y="5828586"/>
            <a:ext cx="1134070" cy="1669852"/>
          </a:xfrm>
          <a:prstGeom prst="rect">
            <a:avLst/>
          </a:prstGeom>
        </p:spPr>
      </p:pic>
      <p:sp>
        <p:nvSpPr>
          <p:cNvPr id="11" name="Text 5"/>
          <p:cNvSpPr/>
          <p:nvPr/>
        </p:nvSpPr>
        <p:spPr>
          <a:xfrm>
            <a:off x="7754422" y="605540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Split Data</a:t>
            </a:r>
            <a:endParaRPr lang="en-US" sz="2200" dirty="0"/>
          </a:p>
        </p:txBody>
      </p:sp>
      <p:sp>
        <p:nvSpPr>
          <p:cNvPr id="12" name="Text 6"/>
          <p:cNvSpPr/>
          <p:nvPr/>
        </p:nvSpPr>
        <p:spPr>
          <a:xfrm>
            <a:off x="7754422" y="6545818"/>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The dataset is split into training and validation sets. A common split is 80/20.</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84848" y="644128"/>
            <a:ext cx="7334488" cy="611505"/>
          </a:xfrm>
          <a:prstGeom prst="rect">
            <a:avLst/>
          </a:prstGeom>
          <a:noFill/>
          <a:ln/>
        </p:spPr>
        <p:txBody>
          <a:bodyPr wrap="none" lIns="0" tIns="0" rIns="0" bIns="0" rtlCol="0" anchor="t"/>
          <a:lstStyle/>
          <a:p>
            <a:pPr marL="0" indent="0" algn="l">
              <a:lnSpc>
                <a:spcPts val="4800"/>
              </a:lnSpc>
              <a:buNone/>
            </a:pPr>
            <a:r>
              <a:rPr lang="en-US" sz="3850" b="1" dirty="0">
                <a:solidFill>
                  <a:srgbClr val="282824"/>
                </a:solidFill>
                <a:latin typeface="Lato Bold" pitchFamily="34" charset="0"/>
                <a:ea typeface="Lato Bold" pitchFamily="34" charset="-122"/>
                <a:cs typeface="Lato Bold" pitchFamily="34" charset="-120"/>
              </a:rPr>
              <a:t>Model Selection and Architecture</a:t>
            </a:r>
            <a:endParaRPr lang="en-US" sz="3850" dirty="0"/>
          </a:p>
        </p:txBody>
      </p:sp>
      <p:sp>
        <p:nvSpPr>
          <p:cNvPr id="4" name="Shape 1"/>
          <p:cNvSpPr/>
          <p:nvPr/>
        </p:nvSpPr>
        <p:spPr>
          <a:xfrm>
            <a:off x="684848" y="1549122"/>
            <a:ext cx="7774305" cy="1127522"/>
          </a:xfrm>
          <a:prstGeom prst="roundRect">
            <a:avLst>
              <a:gd name="adj" fmla="val 2603"/>
            </a:avLst>
          </a:prstGeom>
          <a:solidFill>
            <a:srgbClr val="E5DFD2"/>
          </a:solidFill>
          <a:ln/>
        </p:spPr>
      </p:sp>
      <p:sp>
        <p:nvSpPr>
          <p:cNvPr id="5" name="Text 2"/>
          <p:cNvSpPr/>
          <p:nvPr/>
        </p:nvSpPr>
        <p:spPr>
          <a:xfrm>
            <a:off x="880467" y="1744742"/>
            <a:ext cx="2446139" cy="305753"/>
          </a:xfrm>
          <a:prstGeom prst="rect">
            <a:avLst/>
          </a:prstGeom>
          <a:noFill/>
          <a:ln/>
        </p:spPr>
        <p:txBody>
          <a:bodyPr wrap="none" lIns="0" tIns="0" rIns="0" bIns="0" rtlCol="0" anchor="t"/>
          <a:lstStyle/>
          <a:p>
            <a:pPr marL="0" indent="0" algn="l">
              <a:lnSpc>
                <a:spcPts val="2400"/>
              </a:lnSpc>
              <a:buNone/>
            </a:pPr>
            <a:r>
              <a:rPr lang="en-US" sz="1900" b="1" dirty="0">
                <a:solidFill>
                  <a:srgbClr val="4A4A45"/>
                </a:solidFill>
                <a:latin typeface="Lato Bold" pitchFamily="34" charset="0"/>
                <a:ea typeface="Lato Bold" pitchFamily="34" charset="-122"/>
                <a:cs typeface="Lato Bold" pitchFamily="34" charset="-120"/>
              </a:rPr>
              <a:t>Convolutional Layers</a:t>
            </a:r>
            <a:endParaRPr lang="en-US" sz="1900" dirty="0"/>
          </a:p>
        </p:txBody>
      </p:sp>
      <p:sp>
        <p:nvSpPr>
          <p:cNvPr id="6" name="Text 3"/>
          <p:cNvSpPr/>
          <p:nvPr/>
        </p:nvSpPr>
        <p:spPr>
          <a:xfrm>
            <a:off x="880467" y="2167890"/>
            <a:ext cx="7383066" cy="313134"/>
          </a:xfrm>
          <a:prstGeom prst="rect">
            <a:avLst/>
          </a:prstGeom>
          <a:noFill/>
          <a:ln/>
        </p:spPr>
        <p:txBody>
          <a:bodyPr wrap="none" lIns="0" tIns="0" rIns="0" bIns="0" rtlCol="0" anchor="t"/>
          <a:lstStyle/>
          <a:p>
            <a:pPr marL="0" indent="0" algn="l">
              <a:lnSpc>
                <a:spcPts val="2450"/>
              </a:lnSpc>
              <a:buNone/>
            </a:pPr>
            <a:r>
              <a:rPr lang="en-US" sz="1500" dirty="0">
                <a:solidFill>
                  <a:srgbClr val="4A4A45"/>
                </a:solidFill>
                <a:latin typeface="Lato" pitchFamily="34" charset="0"/>
                <a:ea typeface="Lato" pitchFamily="34" charset="-122"/>
                <a:cs typeface="Lato" pitchFamily="34" charset="-120"/>
              </a:rPr>
              <a:t>Uses 3 layers with 32, 64, and 128 filters. Extracts features from images efficiently.</a:t>
            </a:r>
            <a:endParaRPr lang="en-US" sz="1500" dirty="0"/>
          </a:p>
        </p:txBody>
      </p:sp>
      <p:sp>
        <p:nvSpPr>
          <p:cNvPr id="7" name="Shape 4"/>
          <p:cNvSpPr/>
          <p:nvPr/>
        </p:nvSpPr>
        <p:spPr>
          <a:xfrm>
            <a:off x="684848" y="2872264"/>
            <a:ext cx="7774305" cy="1440656"/>
          </a:xfrm>
          <a:prstGeom prst="roundRect">
            <a:avLst>
              <a:gd name="adj" fmla="val 2038"/>
            </a:avLst>
          </a:prstGeom>
          <a:solidFill>
            <a:srgbClr val="E5DFD2"/>
          </a:solidFill>
          <a:ln/>
        </p:spPr>
      </p:sp>
      <p:sp>
        <p:nvSpPr>
          <p:cNvPr id="8" name="Text 5"/>
          <p:cNvSpPr/>
          <p:nvPr/>
        </p:nvSpPr>
        <p:spPr>
          <a:xfrm>
            <a:off x="880467" y="3067883"/>
            <a:ext cx="2446139" cy="305753"/>
          </a:xfrm>
          <a:prstGeom prst="rect">
            <a:avLst/>
          </a:prstGeom>
          <a:noFill/>
          <a:ln/>
        </p:spPr>
        <p:txBody>
          <a:bodyPr wrap="none" lIns="0" tIns="0" rIns="0" bIns="0" rtlCol="0" anchor="t"/>
          <a:lstStyle/>
          <a:p>
            <a:pPr marL="0" indent="0" algn="l">
              <a:lnSpc>
                <a:spcPts val="2400"/>
              </a:lnSpc>
              <a:buNone/>
            </a:pPr>
            <a:r>
              <a:rPr lang="en-US" sz="1900" b="1" dirty="0">
                <a:solidFill>
                  <a:srgbClr val="4A4A45"/>
                </a:solidFill>
                <a:latin typeface="Lato Bold" pitchFamily="34" charset="0"/>
                <a:ea typeface="Lato Bold" pitchFamily="34" charset="-122"/>
                <a:cs typeface="Lato Bold" pitchFamily="34" charset="-120"/>
              </a:rPr>
              <a:t>Pooling &amp; Dropout</a:t>
            </a:r>
            <a:endParaRPr lang="en-US" sz="1900" dirty="0"/>
          </a:p>
        </p:txBody>
      </p:sp>
      <p:sp>
        <p:nvSpPr>
          <p:cNvPr id="9" name="Text 6"/>
          <p:cNvSpPr/>
          <p:nvPr/>
        </p:nvSpPr>
        <p:spPr>
          <a:xfrm>
            <a:off x="880467" y="3491032"/>
            <a:ext cx="7383066" cy="626269"/>
          </a:xfrm>
          <a:prstGeom prst="rect">
            <a:avLst/>
          </a:prstGeom>
          <a:noFill/>
          <a:ln/>
        </p:spPr>
        <p:txBody>
          <a:bodyPr wrap="square" lIns="0" tIns="0" rIns="0" bIns="0" rtlCol="0" anchor="t"/>
          <a:lstStyle/>
          <a:p>
            <a:pPr marL="0" indent="0" algn="l">
              <a:lnSpc>
                <a:spcPts val="2450"/>
              </a:lnSpc>
              <a:buNone/>
            </a:pPr>
            <a:r>
              <a:rPr lang="en-US" sz="1500" dirty="0">
                <a:solidFill>
                  <a:srgbClr val="4A4A45"/>
                </a:solidFill>
                <a:latin typeface="Lato" pitchFamily="34" charset="0"/>
                <a:ea typeface="Lato" pitchFamily="34" charset="-122"/>
                <a:cs typeface="Lato" pitchFamily="34" charset="-120"/>
              </a:rPr>
              <a:t>MaxPooling reduces dimensions. Dropout (0.25) prevents overfitting by randomly deactivating neurons.</a:t>
            </a:r>
            <a:endParaRPr lang="en-US" sz="1500" dirty="0"/>
          </a:p>
        </p:txBody>
      </p:sp>
      <p:sp>
        <p:nvSpPr>
          <p:cNvPr id="10" name="Shape 7"/>
          <p:cNvSpPr/>
          <p:nvPr/>
        </p:nvSpPr>
        <p:spPr>
          <a:xfrm>
            <a:off x="684848" y="4508540"/>
            <a:ext cx="7774305" cy="1440656"/>
          </a:xfrm>
          <a:prstGeom prst="roundRect">
            <a:avLst>
              <a:gd name="adj" fmla="val 2038"/>
            </a:avLst>
          </a:prstGeom>
          <a:solidFill>
            <a:srgbClr val="E5DFD2"/>
          </a:solidFill>
          <a:ln/>
        </p:spPr>
      </p:sp>
      <p:sp>
        <p:nvSpPr>
          <p:cNvPr id="11" name="Text 8"/>
          <p:cNvSpPr/>
          <p:nvPr/>
        </p:nvSpPr>
        <p:spPr>
          <a:xfrm>
            <a:off x="880467" y="4704159"/>
            <a:ext cx="2521506" cy="305753"/>
          </a:xfrm>
          <a:prstGeom prst="rect">
            <a:avLst/>
          </a:prstGeom>
          <a:noFill/>
          <a:ln/>
        </p:spPr>
        <p:txBody>
          <a:bodyPr wrap="none" lIns="0" tIns="0" rIns="0" bIns="0" rtlCol="0" anchor="t"/>
          <a:lstStyle/>
          <a:p>
            <a:pPr marL="0" indent="0" algn="l">
              <a:lnSpc>
                <a:spcPts val="2400"/>
              </a:lnSpc>
              <a:buNone/>
            </a:pPr>
            <a:r>
              <a:rPr lang="en-US" sz="1900" b="1" dirty="0">
                <a:solidFill>
                  <a:srgbClr val="4A4A45"/>
                </a:solidFill>
                <a:latin typeface="Lato Bold" pitchFamily="34" charset="0"/>
                <a:ea typeface="Lato Bold" pitchFamily="34" charset="-122"/>
                <a:cs typeface="Lato Bold" pitchFamily="34" charset="-120"/>
              </a:rPr>
              <a:t>Dense &amp; Output Layers</a:t>
            </a:r>
            <a:endParaRPr lang="en-US" sz="1900" dirty="0"/>
          </a:p>
        </p:txBody>
      </p:sp>
      <p:sp>
        <p:nvSpPr>
          <p:cNvPr id="12" name="Text 9"/>
          <p:cNvSpPr/>
          <p:nvPr/>
        </p:nvSpPr>
        <p:spPr>
          <a:xfrm>
            <a:off x="880467" y="5127308"/>
            <a:ext cx="7383066" cy="626269"/>
          </a:xfrm>
          <a:prstGeom prst="rect">
            <a:avLst/>
          </a:prstGeom>
          <a:noFill/>
          <a:ln/>
        </p:spPr>
        <p:txBody>
          <a:bodyPr wrap="square" lIns="0" tIns="0" rIns="0" bIns="0" rtlCol="0" anchor="t"/>
          <a:lstStyle/>
          <a:p>
            <a:pPr marL="0" indent="0" algn="l">
              <a:lnSpc>
                <a:spcPts val="2450"/>
              </a:lnSpc>
              <a:buNone/>
            </a:pPr>
            <a:r>
              <a:rPr lang="en-US" sz="1500" dirty="0">
                <a:solidFill>
                  <a:srgbClr val="4A4A45"/>
                </a:solidFill>
                <a:latin typeface="Lato" pitchFamily="34" charset="0"/>
                <a:ea typeface="Lato" pitchFamily="34" charset="-122"/>
                <a:cs typeface="Lato" pitchFamily="34" charset="-120"/>
              </a:rPr>
              <a:t>A dense layer with 128 units processes features. The output layer has 10 units with softmax for classification.</a:t>
            </a:r>
            <a:endParaRPr lang="en-US" sz="1500" dirty="0"/>
          </a:p>
        </p:txBody>
      </p:sp>
      <p:sp>
        <p:nvSpPr>
          <p:cNvPr id="13" name="Shape 10"/>
          <p:cNvSpPr/>
          <p:nvPr/>
        </p:nvSpPr>
        <p:spPr>
          <a:xfrm>
            <a:off x="684848" y="6144816"/>
            <a:ext cx="7774305" cy="1440656"/>
          </a:xfrm>
          <a:prstGeom prst="roundRect">
            <a:avLst>
              <a:gd name="adj" fmla="val 2038"/>
            </a:avLst>
          </a:prstGeom>
          <a:solidFill>
            <a:srgbClr val="E5DFD2"/>
          </a:solidFill>
          <a:ln/>
        </p:spPr>
      </p:sp>
      <p:sp>
        <p:nvSpPr>
          <p:cNvPr id="14" name="Text 11"/>
          <p:cNvSpPr/>
          <p:nvPr/>
        </p:nvSpPr>
        <p:spPr>
          <a:xfrm>
            <a:off x="880467" y="6340435"/>
            <a:ext cx="2446139" cy="305753"/>
          </a:xfrm>
          <a:prstGeom prst="rect">
            <a:avLst/>
          </a:prstGeom>
          <a:noFill/>
          <a:ln/>
        </p:spPr>
        <p:txBody>
          <a:bodyPr wrap="none" lIns="0" tIns="0" rIns="0" bIns="0" rtlCol="0" anchor="t"/>
          <a:lstStyle/>
          <a:p>
            <a:pPr marL="0" indent="0" algn="l">
              <a:lnSpc>
                <a:spcPts val="2400"/>
              </a:lnSpc>
              <a:buNone/>
            </a:pPr>
            <a:r>
              <a:rPr lang="en-US" sz="1900" b="1" dirty="0">
                <a:solidFill>
                  <a:srgbClr val="4A4A45"/>
                </a:solidFill>
                <a:latin typeface="Lato Bold" pitchFamily="34" charset="0"/>
                <a:ea typeface="Lato Bold" pitchFamily="34" charset="-122"/>
                <a:cs typeface="Lato Bold" pitchFamily="34" charset="-120"/>
              </a:rPr>
              <a:t>Activation Functions</a:t>
            </a:r>
            <a:endParaRPr lang="en-US" sz="1900" dirty="0"/>
          </a:p>
        </p:txBody>
      </p:sp>
      <p:sp>
        <p:nvSpPr>
          <p:cNvPr id="15" name="Text 12"/>
          <p:cNvSpPr/>
          <p:nvPr/>
        </p:nvSpPr>
        <p:spPr>
          <a:xfrm>
            <a:off x="880467" y="6763583"/>
            <a:ext cx="7383066" cy="626269"/>
          </a:xfrm>
          <a:prstGeom prst="rect">
            <a:avLst/>
          </a:prstGeom>
          <a:noFill/>
          <a:ln/>
        </p:spPr>
        <p:txBody>
          <a:bodyPr wrap="square" lIns="0" tIns="0" rIns="0" bIns="0" rtlCol="0" anchor="t"/>
          <a:lstStyle/>
          <a:p>
            <a:pPr marL="0" indent="0" algn="l">
              <a:lnSpc>
                <a:spcPts val="2450"/>
              </a:lnSpc>
              <a:buNone/>
            </a:pPr>
            <a:r>
              <a:rPr lang="en-US" sz="1500" dirty="0">
                <a:solidFill>
                  <a:srgbClr val="4A4A45"/>
                </a:solidFill>
                <a:latin typeface="Lato" pitchFamily="34" charset="0"/>
                <a:ea typeface="Lato" pitchFamily="34" charset="-122"/>
                <a:cs typeface="Lato" pitchFamily="34" charset="-120"/>
              </a:rPr>
              <a:t>ReLU is used in hidden layers. Softmax for the output layer. It outputs class probabilities.</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486983"/>
            <a:ext cx="5828228"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Training and Validation</a:t>
            </a:r>
            <a:endParaRPr lang="en-US" sz="4450" dirty="0"/>
          </a:p>
        </p:txBody>
      </p:sp>
      <p:sp>
        <p:nvSpPr>
          <p:cNvPr id="4" name="Shape 1"/>
          <p:cNvSpPr/>
          <p:nvPr/>
        </p:nvSpPr>
        <p:spPr>
          <a:xfrm>
            <a:off x="793790" y="4535924"/>
            <a:ext cx="510302" cy="510302"/>
          </a:xfrm>
          <a:prstGeom prst="roundRect">
            <a:avLst>
              <a:gd name="adj" fmla="val 6667"/>
            </a:avLst>
          </a:prstGeom>
          <a:solidFill>
            <a:srgbClr val="E5DFD2"/>
          </a:solidFill>
          <a:ln/>
        </p:spPr>
      </p:sp>
      <p:pic>
        <p:nvPicPr>
          <p:cNvPr id="5" name="Image 1" descr="preencoded.png"/>
          <p:cNvPicPr>
            <a:picLocks noChangeAspect="1"/>
          </p:cNvPicPr>
          <p:nvPr/>
        </p:nvPicPr>
        <p:blipFill>
          <a:blip r:embed="rId4"/>
          <a:stretch>
            <a:fillRect/>
          </a:stretch>
        </p:blipFill>
        <p:spPr>
          <a:xfrm>
            <a:off x="878860" y="4578429"/>
            <a:ext cx="340162" cy="425291"/>
          </a:xfrm>
          <a:prstGeom prst="rect">
            <a:avLst/>
          </a:prstGeom>
        </p:spPr>
      </p:pic>
      <p:sp>
        <p:nvSpPr>
          <p:cNvPr id="6" name="Text 2"/>
          <p:cNvSpPr/>
          <p:nvPr/>
        </p:nvSpPr>
        <p:spPr>
          <a:xfrm>
            <a:off x="1530906" y="461379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Loss Function</a:t>
            </a:r>
            <a:endParaRPr lang="en-US" sz="2200" dirty="0"/>
          </a:p>
        </p:txBody>
      </p:sp>
      <p:sp>
        <p:nvSpPr>
          <p:cNvPr id="7" name="Text 3"/>
          <p:cNvSpPr/>
          <p:nvPr/>
        </p:nvSpPr>
        <p:spPr>
          <a:xfrm>
            <a:off x="1530906" y="5104209"/>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Categorical Crossentropy is selected. It measures prediction error.</a:t>
            </a:r>
            <a:endParaRPr lang="en-US" sz="1750" dirty="0"/>
          </a:p>
        </p:txBody>
      </p:sp>
      <p:sp>
        <p:nvSpPr>
          <p:cNvPr id="8" name="Shape 4"/>
          <p:cNvSpPr/>
          <p:nvPr/>
        </p:nvSpPr>
        <p:spPr>
          <a:xfrm>
            <a:off x="7457003" y="4535924"/>
            <a:ext cx="510302" cy="510302"/>
          </a:xfrm>
          <a:prstGeom prst="roundRect">
            <a:avLst>
              <a:gd name="adj" fmla="val 6667"/>
            </a:avLst>
          </a:prstGeom>
          <a:solidFill>
            <a:srgbClr val="E5DFD2"/>
          </a:solidFill>
          <a:ln/>
        </p:spPr>
      </p:sp>
      <p:pic>
        <p:nvPicPr>
          <p:cNvPr id="9" name="Image 2" descr="preencoded.png"/>
          <p:cNvPicPr>
            <a:picLocks noChangeAspect="1"/>
          </p:cNvPicPr>
          <p:nvPr/>
        </p:nvPicPr>
        <p:blipFill>
          <a:blip r:embed="rId5"/>
          <a:stretch>
            <a:fillRect/>
          </a:stretch>
        </p:blipFill>
        <p:spPr>
          <a:xfrm>
            <a:off x="7542074" y="4578429"/>
            <a:ext cx="340162" cy="425291"/>
          </a:xfrm>
          <a:prstGeom prst="rect">
            <a:avLst/>
          </a:prstGeom>
        </p:spPr>
      </p:pic>
      <p:sp>
        <p:nvSpPr>
          <p:cNvPr id="10" name="Text 5"/>
          <p:cNvSpPr/>
          <p:nvPr/>
        </p:nvSpPr>
        <p:spPr>
          <a:xfrm>
            <a:off x="8194119" y="461379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Optimizer</a:t>
            </a:r>
            <a:endParaRPr lang="en-US" sz="2200" dirty="0"/>
          </a:p>
        </p:txBody>
      </p:sp>
      <p:sp>
        <p:nvSpPr>
          <p:cNvPr id="11" name="Text 6"/>
          <p:cNvSpPr/>
          <p:nvPr/>
        </p:nvSpPr>
        <p:spPr>
          <a:xfrm>
            <a:off x="8194119" y="5104209"/>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Adam optimizer is used with a learning rate of 0.001. It adjusts model weights.</a:t>
            </a:r>
            <a:endParaRPr lang="en-US" sz="1750" dirty="0"/>
          </a:p>
        </p:txBody>
      </p:sp>
      <p:sp>
        <p:nvSpPr>
          <p:cNvPr id="12" name="Shape 7"/>
          <p:cNvSpPr/>
          <p:nvPr/>
        </p:nvSpPr>
        <p:spPr>
          <a:xfrm>
            <a:off x="793790" y="6283643"/>
            <a:ext cx="510302" cy="510302"/>
          </a:xfrm>
          <a:prstGeom prst="roundRect">
            <a:avLst>
              <a:gd name="adj" fmla="val 6667"/>
            </a:avLst>
          </a:prstGeom>
          <a:solidFill>
            <a:srgbClr val="E5DFD2"/>
          </a:solidFill>
          <a:ln/>
        </p:spPr>
      </p:sp>
      <p:pic>
        <p:nvPicPr>
          <p:cNvPr id="13" name="Image 3" descr="preencoded.png"/>
          <p:cNvPicPr>
            <a:picLocks noChangeAspect="1"/>
          </p:cNvPicPr>
          <p:nvPr/>
        </p:nvPicPr>
        <p:blipFill>
          <a:blip r:embed="rId6"/>
          <a:stretch>
            <a:fillRect/>
          </a:stretch>
        </p:blipFill>
        <p:spPr>
          <a:xfrm>
            <a:off x="878860" y="6326148"/>
            <a:ext cx="340162" cy="425291"/>
          </a:xfrm>
          <a:prstGeom prst="rect">
            <a:avLst/>
          </a:prstGeom>
        </p:spPr>
      </p:pic>
      <p:sp>
        <p:nvSpPr>
          <p:cNvPr id="14" name="Text 8"/>
          <p:cNvSpPr/>
          <p:nvPr/>
        </p:nvSpPr>
        <p:spPr>
          <a:xfrm>
            <a:off x="1530906" y="636150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Performance Metrics</a:t>
            </a:r>
            <a:endParaRPr lang="en-US" sz="2200" dirty="0"/>
          </a:p>
        </p:txBody>
      </p:sp>
      <p:sp>
        <p:nvSpPr>
          <p:cNvPr id="15" name="Text 9"/>
          <p:cNvSpPr/>
          <p:nvPr/>
        </p:nvSpPr>
        <p:spPr>
          <a:xfrm>
            <a:off x="1530906" y="6851928"/>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Accuracy, Precision, Recall, and F1-score are monitored. They evaluate model effectiveness.</a:t>
            </a:r>
            <a:endParaRPr lang="en-US" sz="1750" dirty="0"/>
          </a:p>
        </p:txBody>
      </p:sp>
      <p:sp>
        <p:nvSpPr>
          <p:cNvPr id="16" name="Shape 10"/>
          <p:cNvSpPr/>
          <p:nvPr/>
        </p:nvSpPr>
        <p:spPr>
          <a:xfrm>
            <a:off x="7457003" y="6283643"/>
            <a:ext cx="510302" cy="510302"/>
          </a:xfrm>
          <a:prstGeom prst="roundRect">
            <a:avLst>
              <a:gd name="adj" fmla="val 6667"/>
            </a:avLst>
          </a:prstGeom>
          <a:solidFill>
            <a:srgbClr val="E5DFD2"/>
          </a:solidFill>
          <a:ln/>
        </p:spPr>
      </p:sp>
      <p:pic>
        <p:nvPicPr>
          <p:cNvPr id="17" name="Image 4" descr="preencoded.png"/>
          <p:cNvPicPr>
            <a:picLocks noChangeAspect="1"/>
          </p:cNvPicPr>
          <p:nvPr/>
        </p:nvPicPr>
        <p:blipFill>
          <a:blip r:embed="rId7"/>
          <a:stretch>
            <a:fillRect/>
          </a:stretch>
        </p:blipFill>
        <p:spPr>
          <a:xfrm>
            <a:off x="7542074" y="6326148"/>
            <a:ext cx="340162" cy="425291"/>
          </a:xfrm>
          <a:prstGeom prst="rect">
            <a:avLst/>
          </a:prstGeom>
        </p:spPr>
      </p:pic>
      <p:sp>
        <p:nvSpPr>
          <p:cNvPr id="18" name="Text 11"/>
          <p:cNvSpPr/>
          <p:nvPr/>
        </p:nvSpPr>
        <p:spPr>
          <a:xfrm>
            <a:off x="8194119" y="636150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Training Parameters</a:t>
            </a:r>
            <a:endParaRPr lang="en-US" sz="2200" dirty="0"/>
          </a:p>
        </p:txBody>
      </p:sp>
      <p:sp>
        <p:nvSpPr>
          <p:cNvPr id="19" name="Text 12"/>
          <p:cNvSpPr/>
          <p:nvPr/>
        </p:nvSpPr>
        <p:spPr>
          <a:xfrm>
            <a:off x="8194119" y="6851928"/>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The model trains for 10-20 epochs. Batch size is set to 32 or 64 samples.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466374"/>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Model Evaluation</a:t>
            </a:r>
            <a:endParaRPr lang="en-US" sz="4450" dirty="0"/>
          </a:p>
        </p:txBody>
      </p:sp>
      <p:sp>
        <p:nvSpPr>
          <p:cNvPr id="4" name="Shape 1"/>
          <p:cNvSpPr/>
          <p:nvPr/>
        </p:nvSpPr>
        <p:spPr>
          <a:xfrm>
            <a:off x="6280190" y="2515314"/>
            <a:ext cx="7556421" cy="3266837"/>
          </a:xfrm>
          <a:prstGeom prst="roundRect">
            <a:avLst>
              <a:gd name="adj" fmla="val 1042"/>
            </a:avLst>
          </a:prstGeom>
          <a:noFill/>
          <a:ln w="7620">
            <a:solidFill>
              <a:srgbClr val="000000">
                <a:alpha val="8000"/>
              </a:srgbClr>
            </a:solidFill>
            <a:prstDash val="solid"/>
          </a:ln>
        </p:spPr>
      </p:sp>
      <p:sp>
        <p:nvSpPr>
          <p:cNvPr id="5" name="Shape 2"/>
          <p:cNvSpPr/>
          <p:nvPr/>
        </p:nvSpPr>
        <p:spPr>
          <a:xfrm>
            <a:off x="6287810" y="2522934"/>
            <a:ext cx="7541181" cy="650319"/>
          </a:xfrm>
          <a:prstGeom prst="rect">
            <a:avLst/>
          </a:prstGeom>
          <a:solidFill>
            <a:srgbClr val="FFFFFF">
              <a:alpha val="4000"/>
            </a:srgbClr>
          </a:solidFill>
          <a:ln/>
        </p:spPr>
      </p:sp>
      <p:sp>
        <p:nvSpPr>
          <p:cNvPr id="6" name="Text 3"/>
          <p:cNvSpPr/>
          <p:nvPr/>
        </p:nvSpPr>
        <p:spPr>
          <a:xfrm>
            <a:off x="6514624" y="2666643"/>
            <a:ext cx="3313152"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Overall Accuracy</a:t>
            </a:r>
            <a:endParaRPr lang="en-US" sz="1750" dirty="0"/>
          </a:p>
        </p:txBody>
      </p:sp>
      <p:sp>
        <p:nvSpPr>
          <p:cNvPr id="7" name="Text 4"/>
          <p:cNvSpPr/>
          <p:nvPr/>
        </p:nvSpPr>
        <p:spPr>
          <a:xfrm>
            <a:off x="10289024" y="2666643"/>
            <a:ext cx="3313152"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91%</a:t>
            </a:r>
            <a:endParaRPr lang="en-US" sz="1750" dirty="0"/>
          </a:p>
        </p:txBody>
      </p:sp>
      <p:sp>
        <p:nvSpPr>
          <p:cNvPr id="8" name="Shape 5"/>
          <p:cNvSpPr/>
          <p:nvPr/>
        </p:nvSpPr>
        <p:spPr>
          <a:xfrm>
            <a:off x="6287810" y="3173254"/>
            <a:ext cx="7541181" cy="650319"/>
          </a:xfrm>
          <a:prstGeom prst="rect">
            <a:avLst/>
          </a:prstGeom>
          <a:solidFill>
            <a:srgbClr val="000000">
              <a:alpha val="4000"/>
            </a:srgbClr>
          </a:solidFill>
          <a:ln/>
        </p:spPr>
      </p:sp>
      <p:sp>
        <p:nvSpPr>
          <p:cNvPr id="9" name="Text 6"/>
          <p:cNvSpPr/>
          <p:nvPr/>
        </p:nvSpPr>
        <p:spPr>
          <a:xfrm>
            <a:off x="6514624" y="3316962"/>
            <a:ext cx="3313152"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T-shirt/top Accuracy</a:t>
            </a:r>
            <a:endParaRPr lang="en-US" sz="1750" dirty="0"/>
          </a:p>
        </p:txBody>
      </p:sp>
      <p:sp>
        <p:nvSpPr>
          <p:cNvPr id="10" name="Text 7"/>
          <p:cNvSpPr/>
          <p:nvPr/>
        </p:nvSpPr>
        <p:spPr>
          <a:xfrm>
            <a:off x="10289024" y="3316962"/>
            <a:ext cx="3313152"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95%</a:t>
            </a:r>
            <a:endParaRPr lang="en-US" sz="1750" dirty="0"/>
          </a:p>
        </p:txBody>
      </p:sp>
      <p:sp>
        <p:nvSpPr>
          <p:cNvPr id="11" name="Shape 8"/>
          <p:cNvSpPr/>
          <p:nvPr/>
        </p:nvSpPr>
        <p:spPr>
          <a:xfrm>
            <a:off x="6287810" y="3823573"/>
            <a:ext cx="7541181" cy="650319"/>
          </a:xfrm>
          <a:prstGeom prst="rect">
            <a:avLst/>
          </a:prstGeom>
          <a:solidFill>
            <a:srgbClr val="FFFFFF">
              <a:alpha val="4000"/>
            </a:srgbClr>
          </a:solidFill>
          <a:ln/>
        </p:spPr>
      </p:sp>
      <p:sp>
        <p:nvSpPr>
          <p:cNvPr id="12" name="Text 9"/>
          <p:cNvSpPr/>
          <p:nvPr/>
        </p:nvSpPr>
        <p:spPr>
          <a:xfrm>
            <a:off x="6514624" y="3967282"/>
            <a:ext cx="3313152"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Trouser Accuracy</a:t>
            </a:r>
            <a:endParaRPr lang="en-US" sz="1750" dirty="0"/>
          </a:p>
        </p:txBody>
      </p:sp>
      <p:sp>
        <p:nvSpPr>
          <p:cNvPr id="13" name="Text 10"/>
          <p:cNvSpPr/>
          <p:nvPr/>
        </p:nvSpPr>
        <p:spPr>
          <a:xfrm>
            <a:off x="10289024" y="3967282"/>
            <a:ext cx="3313152"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98%</a:t>
            </a:r>
            <a:endParaRPr lang="en-US" sz="1750" dirty="0"/>
          </a:p>
        </p:txBody>
      </p:sp>
      <p:sp>
        <p:nvSpPr>
          <p:cNvPr id="14" name="Shape 11"/>
          <p:cNvSpPr/>
          <p:nvPr/>
        </p:nvSpPr>
        <p:spPr>
          <a:xfrm>
            <a:off x="6287810" y="4473893"/>
            <a:ext cx="7541181" cy="650319"/>
          </a:xfrm>
          <a:prstGeom prst="rect">
            <a:avLst/>
          </a:prstGeom>
          <a:solidFill>
            <a:srgbClr val="000000">
              <a:alpha val="4000"/>
            </a:srgbClr>
          </a:solidFill>
          <a:ln/>
        </p:spPr>
      </p:sp>
      <p:sp>
        <p:nvSpPr>
          <p:cNvPr id="15" name="Text 12"/>
          <p:cNvSpPr/>
          <p:nvPr/>
        </p:nvSpPr>
        <p:spPr>
          <a:xfrm>
            <a:off x="6514624" y="4617601"/>
            <a:ext cx="3313152"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Pullover Accuracy</a:t>
            </a:r>
            <a:endParaRPr lang="en-US" sz="1750" dirty="0"/>
          </a:p>
        </p:txBody>
      </p:sp>
      <p:sp>
        <p:nvSpPr>
          <p:cNvPr id="16" name="Text 13"/>
          <p:cNvSpPr/>
          <p:nvPr/>
        </p:nvSpPr>
        <p:spPr>
          <a:xfrm>
            <a:off x="10289024" y="4617601"/>
            <a:ext cx="3313152"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87%</a:t>
            </a:r>
            <a:endParaRPr lang="en-US" sz="1750" dirty="0"/>
          </a:p>
        </p:txBody>
      </p:sp>
      <p:sp>
        <p:nvSpPr>
          <p:cNvPr id="17" name="Shape 14"/>
          <p:cNvSpPr/>
          <p:nvPr/>
        </p:nvSpPr>
        <p:spPr>
          <a:xfrm>
            <a:off x="6287810" y="5124212"/>
            <a:ext cx="7541181" cy="650319"/>
          </a:xfrm>
          <a:prstGeom prst="rect">
            <a:avLst/>
          </a:prstGeom>
          <a:solidFill>
            <a:srgbClr val="FFFFFF">
              <a:alpha val="4000"/>
            </a:srgbClr>
          </a:solidFill>
          <a:ln/>
        </p:spPr>
      </p:sp>
      <p:sp>
        <p:nvSpPr>
          <p:cNvPr id="18" name="Text 15"/>
          <p:cNvSpPr/>
          <p:nvPr/>
        </p:nvSpPr>
        <p:spPr>
          <a:xfrm>
            <a:off x="6514624" y="5267920"/>
            <a:ext cx="3313152"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Coat Accuracy</a:t>
            </a:r>
            <a:endParaRPr lang="en-US" sz="1750" dirty="0"/>
          </a:p>
        </p:txBody>
      </p:sp>
      <p:sp>
        <p:nvSpPr>
          <p:cNvPr id="19" name="Text 16"/>
          <p:cNvSpPr/>
          <p:nvPr/>
        </p:nvSpPr>
        <p:spPr>
          <a:xfrm>
            <a:off x="10289024" y="5267920"/>
            <a:ext cx="3313152"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89%</a:t>
            </a:r>
            <a:endParaRPr lang="en-US" sz="1750" dirty="0"/>
          </a:p>
        </p:txBody>
      </p:sp>
      <p:sp>
        <p:nvSpPr>
          <p:cNvPr id="20" name="Text 17"/>
          <p:cNvSpPr/>
          <p:nvPr/>
        </p:nvSpPr>
        <p:spPr>
          <a:xfrm>
            <a:off x="6280190" y="6037302"/>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Model performance is assessed using the test dataset. Overall accuracy is reported. Class-specific performance is analyzed.</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707594"/>
            <a:ext cx="10539889"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latin typeface="Lato Bold" pitchFamily="34" charset="0"/>
                <a:ea typeface="Lato Bold" pitchFamily="34" charset="-122"/>
                <a:cs typeface="Lato Bold" pitchFamily="34" charset="-120"/>
              </a:rPr>
              <a:t>Visualizing Results with Confusion Matrix</a:t>
            </a:r>
            <a:endParaRPr lang="en-US" sz="4450" dirty="0"/>
          </a:p>
        </p:txBody>
      </p:sp>
      <p:sp>
        <p:nvSpPr>
          <p:cNvPr id="3" name="Text 1"/>
          <p:cNvSpPr/>
          <p:nvPr/>
        </p:nvSpPr>
        <p:spPr>
          <a:xfrm>
            <a:off x="2313861" y="2908340"/>
            <a:ext cx="2835235" cy="354330"/>
          </a:xfrm>
          <a:prstGeom prst="rect">
            <a:avLst/>
          </a:prstGeom>
          <a:noFill/>
          <a:ln/>
        </p:spPr>
        <p:txBody>
          <a:bodyPr wrap="none" lIns="0" tIns="0" rIns="0" bIns="0" rtlCol="0" anchor="t"/>
          <a:lstStyle/>
          <a:p>
            <a:pPr marL="0" indent="0" algn="r">
              <a:lnSpc>
                <a:spcPts val="2750"/>
              </a:lnSpc>
              <a:buNone/>
            </a:pPr>
            <a:r>
              <a:rPr lang="en-US" sz="2200" b="1" dirty="0">
                <a:solidFill>
                  <a:srgbClr val="4A4A45"/>
                </a:solidFill>
                <a:latin typeface="Lato Bold" pitchFamily="34" charset="0"/>
                <a:ea typeface="Lato Bold" pitchFamily="34" charset="-122"/>
                <a:cs typeface="Lato Bold" pitchFamily="34" charset="-120"/>
              </a:rPr>
              <a:t>Confusion Matrix</a:t>
            </a:r>
            <a:endParaRPr lang="en-US" sz="2200" dirty="0"/>
          </a:p>
        </p:txBody>
      </p:sp>
      <p:sp>
        <p:nvSpPr>
          <p:cNvPr id="4" name="Text 2"/>
          <p:cNvSpPr/>
          <p:nvPr/>
        </p:nvSpPr>
        <p:spPr>
          <a:xfrm>
            <a:off x="793790" y="3398758"/>
            <a:ext cx="4355306" cy="1088708"/>
          </a:xfrm>
          <a:prstGeom prst="rect">
            <a:avLst/>
          </a:prstGeom>
          <a:noFill/>
          <a:ln/>
        </p:spPr>
        <p:txBody>
          <a:bodyPr wrap="square" lIns="0" tIns="0" rIns="0" bIns="0" rtlCol="0" anchor="t"/>
          <a:lstStyle/>
          <a:p>
            <a:pPr marL="0" indent="0" algn="r">
              <a:lnSpc>
                <a:spcPts val="2850"/>
              </a:lnSpc>
              <a:buNone/>
            </a:pPr>
            <a:r>
              <a:rPr lang="en-US" sz="1750" dirty="0">
                <a:solidFill>
                  <a:srgbClr val="4A4A45"/>
                </a:solidFill>
                <a:latin typeface="Lato" pitchFamily="34" charset="0"/>
                <a:ea typeface="Lato" pitchFamily="34" charset="-122"/>
                <a:cs typeface="Lato" pitchFamily="34" charset="-120"/>
              </a:rPr>
              <a:t>Rows represent actual classes. Columns represent predicted classes. A visual tool for model errors.</a:t>
            </a:r>
            <a:endParaRPr lang="en-US" sz="1750" dirty="0"/>
          </a:p>
        </p:txBody>
      </p:sp>
      <p:pic>
        <p:nvPicPr>
          <p:cNvPr id="5" name="Image 0" descr="preencoded.png"/>
          <p:cNvPicPr>
            <a:picLocks noChangeAspect="1"/>
          </p:cNvPicPr>
          <p:nvPr/>
        </p:nvPicPr>
        <p:blipFill>
          <a:blip r:embed="rId3"/>
          <a:stretch>
            <a:fillRect/>
          </a:stretch>
        </p:blipFill>
        <p:spPr>
          <a:xfrm>
            <a:off x="5489258" y="2870002"/>
            <a:ext cx="3651885" cy="3651885"/>
          </a:xfrm>
          <a:prstGeom prst="rect">
            <a:avLst/>
          </a:prstGeom>
        </p:spPr>
      </p:pic>
      <p:sp>
        <p:nvSpPr>
          <p:cNvPr id="6" name="Shape 3"/>
          <p:cNvSpPr/>
          <p:nvPr/>
        </p:nvSpPr>
        <p:spPr>
          <a:xfrm>
            <a:off x="5788938" y="3169682"/>
            <a:ext cx="566976" cy="566976"/>
          </a:xfrm>
          <a:prstGeom prst="roundRect">
            <a:avLst>
              <a:gd name="adj" fmla="val 1611154"/>
            </a:avLst>
          </a:prstGeom>
          <a:solidFill>
            <a:srgbClr val="E5DFD2"/>
          </a:solidFill>
          <a:ln/>
        </p:spPr>
      </p:sp>
      <p:pic>
        <p:nvPicPr>
          <p:cNvPr id="7" name="Image 1" descr="preencoded.png"/>
          <p:cNvPicPr>
            <a:picLocks noChangeAspect="1"/>
          </p:cNvPicPr>
          <p:nvPr/>
        </p:nvPicPr>
        <p:blipFill>
          <a:blip r:embed="rId4"/>
          <a:stretch>
            <a:fillRect/>
          </a:stretch>
        </p:blipFill>
        <p:spPr>
          <a:xfrm>
            <a:off x="5944791" y="3293626"/>
            <a:ext cx="255151" cy="318968"/>
          </a:xfrm>
          <a:prstGeom prst="rect">
            <a:avLst/>
          </a:prstGeom>
        </p:spPr>
      </p:pic>
      <p:sp>
        <p:nvSpPr>
          <p:cNvPr id="8" name="Text 4"/>
          <p:cNvSpPr/>
          <p:nvPr/>
        </p:nvSpPr>
        <p:spPr>
          <a:xfrm>
            <a:off x="9481304" y="2908340"/>
            <a:ext cx="2865358"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Correct Classifications</a:t>
            </a:r>
            <a:endParaRPr lang="en-US" sz="2200" dirty="0"/>
          </a:p>
        </p:txBody>
      </p:sp>
      <p:sp>
        <p:nvSpPr>
          <p:cNvPr id="9" name="Text 5"/>
          <p:cNvSpPr/>
          <p:nvPr/>
        </p:nvSpPr>
        <p:spPr>
          <a:xfrm>
            <a:off x="9481304" y="3398758"/>
            <a:ext cx="4355306"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Diagonal elements show correctly classified instances. These are true positives for each class.</a:t>
            </a:r>
            <a:endParaRPr lang="en-US" sz="1750" dirty="0"/>
          </a:p>
        </p:txBody>
      </p:sp>
      <p:pic>
        <p:nvPicPr>
          <p:cNvPr id="10" name="Image 2" descr="preencoded.png"/>
          <p:cNvPicPr>
            <a:picLocks noChangeAspect="1"/>
          </p:cNvPicPr>
          <p:nvPr/>
        </p:nvPicPr>
        <p:blipFill>
          <a:blip r:embed="rId5"/>
          <a:stretch>
            <a:fillRect/>
          </a:stretch>
        </p:blipFill>
        <p:spPr>
          <a:xfrm>
            <a:off x="5489258" y="2870002"/>
            <a:ext cx="3651885" cy="3651885"/>
          </a:xfrm>
          <a:prstGeom prst="rect">
            <a:avLst/>
          </a:prstGeom>
        </p:spPr>
      </p:pic>
      <p:sp>
        <p:nvSpPr>
          <p:cNvPr id="11" name="Shape 6"/>
          <p:cNvSpPr/>
          <p:nvPr/>
        </p:nvSpPr>
        <p:spPr>
          <a:xfrm>
            <a:off x="8274368" y="3169682"/>
            <a:ext cx="566976" cy="566976"/>
          </a:xfrm>
          <a:prstGeom prst="roundRect">
            <a:avLst>
              <a:gd name="adj" fmla="val 1611154"/>
            </a:avLst>
          </a:prstGeom>
          <a:solidFill>
            <a:srgbClr val="E5DFD2"/>
          </a:solidFill>
          <a:ln/>
        </p:spPr>
      </p:sp>
      <p:pic>
        <p:nvPicPr>
          <p:cNvPr id="12" name="Image 3" descr="preencoded.png"/>
          <p:cNvPicPr>
            <a:picLocks noChangeAspect="1"/>
          </p:cNvPicPr>
          <p:nvPr/>
        </p:nvPicPr>
        <p:blipFill>
          <a:blip r:embed="rId6"/>
          <a:stretch>
            <a:fillRect/>
          </a:stretch>
        </p:blipFill>
        <p:spPr>
          <a:xfrm>
            <a:off x="8430220" y="3293626"/>
            <a:ext cx="255151" cy="318968"/>
          </a:xfrm>
          <a:prstGeom prst="rect">
            <a:avLst/>
          </a:prstGeom>
        </p:spPr>
      </p:pic>
      <p:sp>
        <p:nvSpPr>
          <p:cNvPr id="13" name="Text 7"/>
          <p:cNvSpPr/>
          <p:nvPr/>
        </p:nvSpPr>
        <p:spPr>
          <a:xfrm>
            <a:off x="9481304" y="508575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Misclassifications</a:t>
            </a:r>
            <a:endParaRPr lang="en-US" sz="2200" dirty="0"/>
          </a:p>
        </p:txBody>
      </p:sp>
      <p:sp>
        <p:nvSpPr>
          <p:cNvPr id="14" name="Text 8"/>
          <p:cNvSpPr/>
          <p:nvPr/>
        </p:nvSpPr>
        <p:spPr>
          <a:xfrm>
            <a:off x="9481304" y="5576173"/>
            <a:ext cx="4355306"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latin typeface="Lato" pitchFamily="34" charset="0"/>
                <a:ea typeface="Lato" pitchFamily="34" charset="-122"/>
                <a:cs typeface="Lato" pitchFamily="34" charset="-120"/>
              </a:rPr>
              <a:t>Off-diagonal elements indicate errors. For example, Pullovers misclassified as Coats.</a:t>
            </a:r>
            <a:endParaRPr lang="en-US" sz="1750" dirty="0"/>
          </a:p>
        </p:txBody>
      </p:sp>
      <p:pic>
        <p:nvPicPr>
          <p:cNvPr id="15" name="Image 4" descr="preencoded.png"/>
          <p:cNvPicPr>
            <a:picLocks noChangeAspect="1"/>
          </p:cNvPicPr>
          <p:nvPr/>
        </p:nvPicPr>
        <p:blipFill>
          <a:blip r:embed="rId7"/>
          <a:stretch>
            <a:fillRect/>
          </a:stretch>
        </p:blipFill>
        <p:spPr>
          <a:xfrm>
            <a:off x="5489258" y="2870002"/>
            <a:ext cx="3651885" cy="3651885"/>
          </a:xfrm>
          <a:prstGeom prst="rect">
            <a:avLst/>
          </a:prstGeom>
        </p:spPr>
      </p:pic>
      <p:sp>
        <p:nvSpPr>
          <p:cNvPr id="16" name="Shape 9"/>
          <p:cNvSpPr/>
          <p:nvPr/>
        </p:nvSpPr>
        <p:spPr>
          <a:xfrm>
            <a:off x="8274368" y="5655112"/>
            <a:ext cx="566976" cy="566976"/>
          </a:xfrm>
          <a:prstGeom prst="roundRect">
            <a:avLst>
              <a:gd name="adj" fmla="val 1611154"/>
            </a:avLst>
          </a:prstGeom>
          <a:solidFill>
            <a:srgbClr val="E5DFD2"/>
          </a:solidFill>
          <a:ln/>
        </p:spPr>
      </p:sp>
      <p:pic>
        <p:nvPicPr>
          <p:cNvPr id="17" name="Image 5" descr="preencoded.png"/>
          <p:cNvPicPr>
            <a:picLocks noChangeAspect="1"/>
          </p:cNvPicPr>
          <p:nvPr/>
        </p:nvPicPr>
        <p:blipFill>
          <a:blip r:embed="rId8"/>
          <a:stretch>
            <a:fillRect/>
          </a:stretch>
        </p:blipFill>
        <p:spPr>
          <a:xfrm>
            <a:off x="8430220" y="5779056"/>
            <a:ext cx="255151" cy="318968"/>
          </a:xfrm>
          <a:prstGeom prst="rect">
            <a:avLst/>
          </a:prstGeom>
        </p:spPr>
      </p:pic>
      <p:sp>
        <p:nvSpPr>
          <p:cNvPr id="18" name="Text 10"/>
          <p:cNvSpPr/>
          <p:nvPr/>
        </p:nvSpPr>
        <p:spPr>
          <a:xfrm>
            <a:off x="2313861" y="4904303"/>
            <a:ext cx="2835235" cy="354330"/>
          </a:xfrm>
          <a:prstGeom prst="rect">
            <a:avLst/>
          </a:prstGeom>
          <a:noFill/>
          <a:ln/>
        </p:spPr>
        <p:txBody>
          <a:bodyPr wrap="none" lIns="0" tIns="0" rIns="0" bIns="0" rtlCol="0" anchor="t"/>
          <a:lstStyle/>
          <a:p>
            <a:pPr marL="0" indent="0" algn="r">
              <a:lnSpc>
                <a:spcPts val="2750"/>
              </a:lnSpc>
              <a:buNone/>
            </a:pPr>
            <a:r>
              <a:rPr lang="en-US" sz="2200" b="1" dirty="0">
                <a:solidFill>
                  <a:srgbClr val="4A4A45"/>
                </a:solidFill>
                <a:latin typeface="Lato Bold" pitchFamily="34" charset="0"/>
                <a:ea typeface="Lato Bold" pitchFamily="34" charset="-122"/>
                <a:cs typeface="Lato Bold" pitchFamily="34" charset="-120"/>
              </a:rPr>
              <a:t>Interpretation</a:t>
            </a:r>
            <a:endParaRPr lang="en-US" sz="2200" dirty="0"/>
          </a:p>
        </p:txBody>
      </p:sp>
      <p:sp>
        <p:nvSpPr>
          <p:cNvPr id="19" name="Text 11"/>
          <p:cNvSpPr/>
          <p:nvPr/>
        </p:nvSpPr>
        <p:spPr>
          <a:xfrm>
            <a:off x="793790" y="5394722"/>
            <a:ext cx="4355306" cy="1088708"/>
          </a:xfrm>
          <a:prstGeom prst="rect">
            <a:avLst/>
          </a:prstGeom>
          <a:noFill/>
          <a:ln/>
        </p:spPr>
        <p:txBody>
          <a:bodyPr wrap="square" lIns="0" tIns="0" rIns="0" bIns="0" rtlCol="0" anchor="t"/>
          <a:lstStyle/>
          <a:p>
            <a:pPr marL="0" indent="0" algn="r">
              <a:lnSpc>
                <a:spcPts val="2850"/>
              </a:lnSpc>
              <a:buNone/>
            </a:pPr>
            <a:r>
              <a:rPr lang="en-US" sz="1750" dirty="0">
                <a:solidFill>
                  <a:srgbClr val="4A4A45"/>
                </a:solidFill>
                <a:latin typeface="Lato" pitchFamily="34" charset="0"/>
                <a:ea typeface="Lato" pitchFamily="34" charset="-122"/>
                <a:cs typeface="Lato" pitchFamily="34" charset="-120"/>
              </a:rPr>
              <a:t>Helps identify which classes are frequently confused. Guides efforts for model improvement.</a:t>
            </a:r>
            <a:endParaRPr lang="en-US" sz="1750" dirty="0"/>
          </a:p>
        </p:txBody>
      </p:sp>
      <p:pic>
        <p:nvPicPr>
          <p:cNvPr id="20" name="Image 6" descr="preencoded.png"/>
          <p:cNvPicPr>
            <a:picLocks noChangeAspect="1"/>
          </p:cNvPicPr>
          <p:nvPr/>
        </p:nvPicPr>
        <p:blipFill>
          <a:blip r:embed="rId9"/>
          <a:stretch>
            <a:fillRect/>
          </a:stretch>
        </p:blipFill>
        <p:spPr>
          <a:xfrm>
            <a:off x="5489258" y="2870002"/>
            <a:ext cx="3651885" cy="3651885"/>
          </a:xfrm>
          <a:prstGeom prst="rect">
            <a:avLst/>
          </a:prstGeom>
        </p:spPr>
      </p:pic>
      <p:sp>
        <p:nvSpPr>
          <p:cNvPr id="21" name="Shape 12"/>
          <p:cNvSpPr/>
          <p:nvPr/>
        </p:nvSpPr>
        <p:spPr>
          <a:xfrm>
            <a:off x="5788938" y="5655112"/>
            <a:ext cx="566976" cy="566976"/>
          </a:xfrm>
          <a:prstGeom prst="roundRect">
            <a:avLst>
              <a:gd name="adj" fmla="val 1611154"/>
            </a:avLst>
          </a:prstGeom>
          <a:solidFill>
            <a:srgbClr val="E5DFD2"/>
          </a:solidFill>
          <a:ln/>
        </p:spPr>
      </p:sp>
      <p:pic>
        <p:nvPicPr>
          <p:cNvPr id="22" name="Image 7" descr="preencoded.png"/>
          <p:cNvPicPr>
            <a:picLocks noChangeAspect="1"/>
          </p:cNvPicPr>
          <p:nvPr/>
        </p:nvPicPr>
        <p:blipFill>
          <a:blip r:embed="rId10"/>
          <a:stretch>
            <a:fillRect/>
          </a:stretch>
        </p:blipFill>
        <p:spPr>
          <a:xfrm>
            <a:off x="5944791" y="5779056"/>
            <a:ext cx="255151" cy="31896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569</Words>
  <Application>Microsoft Office PowerPoint</Application>
  <PresentationFormat>Custom</PresentationFormat>
  <Paragraphs>85</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Arial</vt:lpstr>
      <vt:lpstr>Lato Bold</vt:lpstr>
      <vt:lpstr>Calibri</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Aman Gupta</cp:lastModifiedBy>
  <cp:revision>1</cp:revision>
  <dcterms:created xsi:type="dcterms:W3CDTF">2025-05-27T08:53:49Z</dcterms:created>
  <dcterms:modified xsi:type="dcterms:W3CDTF">2025-05-27T10:12:00Z</dcterms:modified>
</cp:coreProperties>
</file>