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8" r:id="rId5"/>
    <p:sldId id="282" r:id="rId6"/>
    <p:sldId id="258" r:id="rId7"/>
    <p:sldId id="276" r:id="rId8"/>
    <p:sldId id="277" r:id="rId9"/>
    <p:sldId id="266" r:id="rId10"/>
    <p:sldId id="273" r:id="rId11"/>
    <p:sldId id="275" r:id="rId12"/>
    <p:sldId id="278" r:id="rId13"/>
    <p:sldId id="279" r:id="rId14"/>
    <p:sldId id="280" r:id="rId15"/>
    <p:sldId id="287" r:id="rId16"/>
    <p:sldId id="288" r:id="rId17"/>
    <p:sldId id="291" r:id="rId18"/>
    <p:sldId id="292" r:id="rId19"/>
    <p:sldId id="290" r:id="rId20"/>
    <p:sldId id="283" r:id="rId21"/>
    <p:sldId id="284" r:id="rId22"/>
    <p:sldId id="285" r:id="rId23"/>
    <p:sldId id="286" r:id="rId24"/>
    <p:sldId id="293" r:id="rId25"/>
    <p:sldId id="295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94517"/>
  </p:normalViewPr>
  <p:slideViewPr>
    <p:cSldViewPr snapToGrid="0" snapToObjects="1">
      <p:cViewPr varScale="1">
        <p:scale>
          <a:sx n="91" d="100"/>
          <a:sy n="91" d="100"/>
        </p:scale>
        <p:origin x="2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B9177-33DA-134F-AABD-F2CAF7C0CFBD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D1902E8-256C-894F-BE76-0A31AFC5A748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/>
            <a:t>아이디어 기획</a:t>
          </a:r>
        </a:p>
      </dgm:t>
    </dgm:pt>
    <dgm:pt modelId="{FCF5C7C3-AB12-9A4B-A435-536769C32B8C}" type="parTrans" cxnId="{B7AE5B0B-FB3F-A047-B1E2-DA1249508AC1}">
      <dgm:prSet/>
      <dgm:spPr/>
      <dgm:t>
        <a:bodyPr/>
        <a:lstStyle/>
        <a:p>
          <a:pPr latinLnBrk="1"/>
          <a:endParaRPr lang="ko-KR" altLang="en-US" sz="1400"/>
        </a:p>
      </dgm:t>
    </dgm:pt>
    <dgm:pt modelId="{A5145BC1-F80F-224B-9F0E-AB22827B5B65}" type="sibTrans" cxnId="{B7AE5B0B-FB3F-A047-B1E2-DA1249508AC1}">
      <dgm:prSet/>
      <dgm:spPr/>
      <dgm:t>
        <a:bodyPr/>
        <a:lstStyle/>
        <a:p>
          <a:pPr latinLnBrk="1"/>
          <a:endParaRPr lang="ko-KR" altLang="en-US" sz="1400"/>
        </a:p>
      </dgm:t>
    </dgm:pt>
    <dgm:pt modelId="{06093DF7-D5DE-F44E-BC3A-26843A58ABEB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/>
            <a:t>프로젝트 계획서</a:t>
          </a:r>
          <a:r>
            <a:rPr lang="en-US" altLang="ko-KR" sz="1400" dirty="0"/>
            <a:t>,</a:t>
          </a:r>
          <a:r>
            <a:rPr lang="ko-KR" altLang="en-US" sz="1400" dirty="0"/>
            <a:t> </a:t>
          </a:r>
          <a:r>
            <a:rPr lang="en-US" altLang="ko-KR" sz="1400" dirty="0"/>
            <a:t>PPT </a:t>
          </a:r>
          <a:r>
            <a:rPr lang="ko-KR" altLang="en-US" sz="1400" dirty="0"/>
            <a:t>제작</a:t>
          </a:r>
        </a:p>
      </dgm:t>
    </dgm:pt>
    <dgm:pt modelId="{1D2337CE-C755-1848-B490-10541970EF1A}" type="parTrans" cxnId="{6EA67BF6-8747-EA41-A055-F8CC4A314967}">
      <dgm:prSet/>
      <dgm:spPr/>
      <dgm:t>
        <a:bodyPr/>
        <a:lstStyle/>
        <a:p>
          <a:pPr latinLnBrk="1"/>
          <a:endParaRPr lang="ko-KR" altLang="en-US" sz="1400"/>
        </a:p>
      </dgm:t>
    </dgm:pt>
    <dgm:pt modelId="{6A502A7D-DC98-A44E-9078-DEA388E10435}" type="sibTrans" cxnId="{6EA67BF6-8747-EA41-A055-F8CC4A314967}">
      <dgm:prSet/>
      <dgm:spPr/>
      <dgm:t>
        <a:bodyPr/>
        <a:lstStyle/>
        <a:p>
          <a:pPr latinLnBrk="1"/>
          <a:endParaRPr lang="ko-KR" altLang="en-US" sz="1400"/>
        </a:p>
      </dgm:t>
    </dgm:pt>
    <dgm:pt modelId="{9172E828-1361-8C49-8D9E-683BC5B8989E}" type="pres">
      <dgm:prSet presAssocID="{D7EB9177-33DA-134F-AABD-F2CAF7C0CFBD}" presName="Name0" presStyleCnt="0">
        <dgm:presLayoutVars>
          <dgm:dir/>
          <dgm:animLvl val="lvl"/>
          <dgm:resizeHandles val="exact"/>
        </dgm:presLayoutVars>
      </dgm:prSet>
      <dgm:spPr/>
    </dgm:pt>
    <dgm:pt modelId="{D9F8AF23-2D31-FF4A-B4C6-16FE521FBF20}" type="pres">
      <dgm:prSet presAssocID="{BD1902E8-256C-894F-BE76-0A31AFC5A748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47A5FFB-8F72-CC46-8ABD-4590A10DD53E}" type="pres">
      <dgm:prSet presAssocID="{A5145BC1-F80F-224B-9F0E-AB22827B5B65}" presName="parTxOnlySpace" presStyleCnt="0"/>
      <dgm:spPr/>
    </dgm:pt>
    <dgm:pt modelId="{074F384A-6F52-AC4A-B4ED-192F90084A54}" type="pres">
      <dgm:prSet presAssocID="{06093DF7-D5DE-F44E-BC3A-26843A58ABE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59FBD05-FDB6-654F-B1D4-930B44A7FB37}" type="presOf" srcId="{D7EB9177-33DA-134F-AABD-F2CAF7C0CFBD}" destId="{9172E828-1361-8C49-8D9E-683BC5B8989E}" srcOrd="0" destOrd="0" presId="urn:microsoft.com/office/officeart/2005/8/layout/chevron1"/>
    <dgm:cxn modelId="{B7AE5B0B-FB3F-A047-B1E2-DA1249508AC1}" srcId="{D7EB9177-33DA-134F-AABD-F2CAF7C0CFBD}" destId="{BD1902E8-256C-894F-BE76-0A31AFC5A748}" srcOrd="0" destOrd="0" parTransId="{FCF5C7C3-AB12-9A4B-A435-536769C32B8C}" sibTransId="{A5145BC1-F80F-224B-9F0E-AB22827B5B65}"/>
    <dgm:cxn modelId="{51E4DCCA-2C24-1D44-AD42-8792B72A73AB}" type="presOf" srcId="{06093DF7-D5DE-F44E-BC3A-26843A58ABEB}" destId="{074F384A-6F52-AC4A-B4ED-192F90084A54}" srcOrd="0" destOrd="0" presId="urn:microsoft.com/office/officeart/2005/8/layout/chevron1"/>
    <dgm:cxn modelId="{6EA67BF6-8747-EA41-A055-F8CC4A314967}" srcId="{D7EB9177-33DA-134F-AABD-F2CAF7C0CFBD}" destId="{06093DF7-D5DE-F44E-BC3A-26843A58ABEB}" srcOrd="1" destOrd="0" parTransId="{1D2337CE-C755-1848-B490-10541970EF1A}" sibTransId="{6A502A7D-DC98-A44E-9078-DEA388E10435}"/>
    <dgm:cxn modelId="{D2DD00FA-FA28-8940-9721-D2D44920C6D2}" type="presOf" srcId="{BD1902E8-256C-894F-BE76-0A31AFC5A748}" destId="{D9F8AF23-2D31-FF4A-B4C6-16FE521FBF20}" srcOrd="0" destOrd="0" presId="urn:microsoft.com/office/officeart/2005/8/layout/chevron1"/>
    <dgm:cxn modelId="{728C7434-1306-5B42-BD70-984154AA3D53}" type="presParOf" srcId="{9172E828-1361-8C49-8D9E-683BC5B8989E}" destId="{D9F8AF23-2D31-FF4A-B4C6-16FE521FBF20}" srcOrd="0" destOrd="0" presId="urn:microsoft.com/office/officeart/2005/8/layout/chevron1"/>
    <dgm:cxn modelId="{7F84E525-5C7F-3046-A98E-01B05B303503}" type="presParOf" srcId="{9172E828-1361-8C49-8D9E-683BC5B8989E}" destId="{D47A5FFB-8F72-CC46-8ABD-4590A10DD53E}" srcOrd="1" destOrd="0" presId="urn:microsoft.com/office/officeart/2005/8/layout/chevron1"/>
    <dgm:cxn modelId="{FBCBF43B-3563-CA43-AD12-7387B4A89E9A}" type="presParOf" srcId="{9172E828-1361-8C49-8D9E-683BC5B8989E}" destId="{074F384A-6F52-AC4A-B4ED-192F90084A54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EB9177-33DA-134F-AABD-F2CAF7C0CFBD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D1902E8-256C-894F-BE76-0A31AFC5A748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1800" dirty="0"/>
            <a:t>데이터 시각화     </a:t>
          </a:r>
        </a:p>
      </dgm:t>
    </dgm:pt>
    <dgm:pt modelId="{FCF5C7C3-AB12-9A4B-A435-536769C32B8C}" type="parTrans" cxnId="{B7AE5B0B-FB3F-A047-B1E2-DA1249508AC1}">
      <dgm:prSet/>
      <dgm:spPr/>
      <dgm:t>
        <a:bodyPr/>
        <a:lstStyle/>
        <a:p>
          <a:pPr latinLnBrk="1"/>
          <a:endParaRPr lang="ko-KR" altLang="en-US"/>
        </a:p>
      </dgm:t>
    </dgm:pt>
    <dgm:pt modelId="{A5145BC1-F80F-224B-9F0E-AB22827B5B65}" type="sibTrans" cxnId="{B7AE5B0B-FB3F-A047-B1E2-DA1249508AC1}">
      <dgm:prSet/>
      <dgm:spPr/>
      <dgm:t>
        <a:bodyPr/>
        <a:lstStyle/>
        <a:p>
          <a:pPr latinLnBrk="1"/>
          <a:endParaRPr lang="ko-KR" altLang="en-US"/>
        </a:p>
      </dgm:t>
    </dgm:pt>
    <dgm:pt modelId="{06093DF7-D5DE-F44E-BC3A-26843A58ABEB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1800" dirty="0"/>
            <a:t>데이터 분석     </a:t>
          </a:r>
        </a:p>
      </dgm:t>
    </dgm:pt>
    <dgm:pt modelId="{1D2337CE-C755-1848-B490-10541970EF1A}" type="parTrans" cxnId="{6EA67BF6-8747-EA41-A055-F8CC4A314967}">
      <dgm:prSet/>
      <dgm:spPr/>
      <dgm:t>
        <a:bodyPr/>
        <a:lstStyle/>
        <a:p>
          <a:pPr latinLnBrk="1"/>
          <a:endParaRPr lang="ko-KR" altLang="en-US"/>
        </a:p>
      </dgm:t>
    </dgm:pt>
    <dgm:pt modelId="{6A502A7D-DC98-A44E-9078-DEA388E10435}" type="sibTrans" cxnId="{6EA67BF6-8747-EA41-A055-F8CC4A314967}">
      <dgm:prSet/>
      <dgm:spPr/>
      <dgm:t>
        <a:bodyPr/>
        <a:lstStyle/>
        <a:p>
          <a:pPr latinLnBrk="1"/>
          <a:endParaRPr lang="ko-KR" altLang="en-US"/>
        </a:p>
      </dgm:t>
    </dgm:pt>
    <dgm:pt modelId="{9172E828-1361-8C49-8D9E-683BC5B8989E}" type="pres">
      <dgm:prSet presAssocID="{D7EB9177-33DA-134F-AABD-F2CAF7C0CFBD}" presName="Name0" presStyleCnt="0">
        <dgm:presLayoutVars>
          <dgm:dir/>
          <dgm:animLvl val="lvl"/>
          <dgm:resizeHandles val="exact"/>
        </dgm:presLayoutVars>
      </dgm:prSet>
      <dgm:spPr/>
    </dgm:pt>
    <dgm:pt modelId="{D9F8AF23-2D31-FF4A-B4C6-16FE521FBF20}" type="pres">
      <dgm:prSet presAssocID="{BD1902E8-256C-894F-BE76-0A31AFC5A748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47A5FFB-8F72-CC46-8ABD-4590A10DD53E}" type="pres">
      <dgm:prSet presAssocID="{A5145BC1-F80F-224B-9F0E-AB22827B5B65}" presName="parTxOnlySpace" presStyleCnt="0"/>
      <dgm:spPr/>
    </dgm:pt>
    <dgm:pt modelId="{074F384A-6F52-AC4A-B4ED-192F90084A54}" type="pres">
      <dgm:prSet presAssocID="{06093DF7-D5DE-F44E-BC3A-26843A58ABE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59FBD05-FDB6-654F-B1D4-930B44A7FB37}" type="presOf" srcId="{D7EB9177-33DA-134F-AABD-F2CAF7C0CFBD}" destId="{9172E828-1361-8C49-8D9E-683BC5B8989E}" srcOrd="0" destOrd="0" presId="urn:microsoft.com/office/officeart/2005/8/layout/chevron1"/>
    <dgm:cxn modelId="{B7AE5B0B-FB3F-A047-B1E2-DA1249508AC1}" srcId="{D7EB9177-33DA-134F-AABD-F2CAF7C0CFBD}" destId="{BD1902E8-256C-894F-BE76-0A31AFC5A748}" srcOrd="0" destOrd="0" parTransId="{FCF5C7C3-AB12-9A4B-A435-536769C32B8C}" sibTransId="{A5145BC1-F80F-224B-9F0E-AB22827B5B65}"/>
    <dgm:cxn modelId="{51E4DCCA-2C24-1D44-AD42-8792B72A73AB}" type="presOf" srcId="{06093DF7-D5DE-F44E-BC3A-26843A58ABEB}" destId="{074F384A-6F52-AC4A-B4ED-192F90084A54}" srcOrd="0" destOrd="0" presId="urn:microsoft.com/office/officeart/2005/8/layout/chevron1"/>
    <dgm:cxn modelId="{6EA67BF6-8747-EA41-A055-F8CC4A314967}" srcId="{D7EB9177-33DA-134F-AABD-F2CAF7C0CFBD}" destId="{06093DF7-D5DE-F44E-BC3A-26843A58ABEB}" srcOrd="1" destOrd="0" parTransId="{1D2337CE-C755-1848-B490-10541970EF1A}" sibTransId="{6A502A7D-DC98-A44E-9078-DEA388E10435}"/>
    <dgm:cxn modelId="{D2DD00FA-FA28-8940-9721-D2D44920C6D2}" type="presOf" srcId="{BD1902E8-256C-894F-BE76-0A31AFC5A748}" destId="{D9F8AF23-2D31-FF4A-B4C6-16FE521FBF20}" srcOrd="0" destOrd="0" presId="urn:microsoft.com/office/officeart/2005/8/layout/chevron1"/>
    <dgm:cxn modelId="{728C7434-1306-5B42-BD70-984154AA3D53}" type="presParOf" srcId="{9172E828-1361-8C49-8D9E-683BC5B8989E}" destId="{D9F8AF23-2D31-FF4A-B4C6-16FE521FBF20}" srcOrd="0" destOrd="0" presId="urn:microsoft.com/office/officeart/2005/8/layout/chevron1"/>
    <dgm:cxn modelId="{7F84E525-5C7F-3046-A98E-01B05B303503}" type="presParOf" srcId="{9172E828-1361-8C49-8D9E-683BC5B8989E}" destId="{D47A5FFB-8F72-CC46-8ABD-4590A10DD53E}" srcOrd="1" destOrd="0" presId="urn:microsoft.com/office/officeart/2005/8/layout/chevron1"/>
    <dgm:cxn modelId="{FBCBF43B-3563-CA43-AD12-7387B4A89E9A}" type="presParOf" srcId="{9172E828-1361-8C49-8D9E-683BC5B8989E}" destId="{074F384A-6F52-AC4A-B4ED-192F90084A54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8AF23-2D31-FF4A-B4C6-16FE521FBF20}">
      <dsp:nvSpPr>
        <dsp:cNvPr id="0" name=""/>
        <dsp:cNvSpPr/>
      </dsp:nvSpPr>
      <dsp:spPr>
        <a:xfrm>
          <a:off x="3906" y="152807"/>
          <a:ext cx="2335244" cy="934097"/>
        </a:xfrm>
        <a:prstGeom prst="chevron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아이디어 기획</a:t>
          </a:r>
        </a:p>
      </dsp:txBody>
      <dsp:txXfrm>
        <a:off x="470955" y="152807"/>
        <a:ext cx="1401147" cy="934097"/>
      </dsp:txXfrm>
    </dsp:sp>
    <dsp:sp modelId="{074F384A-6F52-AC4A-B4ED-192F90084A54}">
      <dsp:nvSpPr>
        <dsp:cNvPr id="0" name=""/>
        <dsp:cNvSpPr/>
      </dsp:nvSpPr>
      <dsp:spPr>
        <a:xfrm>
          <a:off x="2105626" y="152807"/>
          <a:ext cx="2335244" cy="934097"/>
        </a:xfrm>
        <a:prstGeom prst="chevron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프로젝트 계획서</a:t>
          </a:r>
          <a:r>
            <a:rPr lang="en-US" altLang="ko-KR" sz="1400" kern="1200" dirty="0"/>
            <a:t>,</a:t>
          </a:r>
          <a:r>
            <a:rPr lang="ko-KR" altLang="en-US" sz="1400" kern="1200" dirty="0"/>
            <a:t> </a:t>
          </a:r>
          <a:r>
            <a:rPr lang="en-US" altLang="ko-KR" sz="1400" kern="1200" dirty="0"/>
            <a:t>PPT </a:t>
          </a:r>
          <a:r>
            <a:rPr lang="ko-KR" altLang="en-US" sz="1400" kern="1200" dirty="0"/>
            <a:t>제작</a:t>
          </a:r>
        </a:p>
      </dsp:txBody>
      <dsp:txXfrm>
        <a:off x="2572675" y="152807"/>
        <a:ext cx="1401147" cy="934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8AF23-2D31-FF4A-B4C6-16FE521FBF20}">
      <dsp:nvSpPr>
        <dsp:cNvPr id="0" name=""/>
        <dsp:cNvSpPr/>
      </dsp:nvSpPr>
      <dsp:spPr>
        <a:xfrm>
          <a:off x="4482" y="1383873"/>
          <a:ext cx="2679442" cy="1071776"/>
        </a:xfrm>
        <a:prstGeom prst="chevron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데이터 시각화     </a:t>
          </a:r>
        </a:p>
      </dsp:txBody>
      <dsp:txXfrm>
        <a:off x="540370" y="1383873"/>
        <a:ext cx="1607666" cy="1071776"/>
      </dsp:txXfrm>
    </dsp:sp>
    <dsp:sp modelId="{074F384A-6F52-AC4A-B4ED-192F90084A54}">
      <dsp:nvSpPr>
        <dsp:cNvPr id="0" name=""/>
        <dsp:cNvSpPr/>
      </dsp:nvSpPr>
      <dsp:spPr>
        <a:xfrm>
          <a:off x="2415980" y="1383873"/>
          <a:ext cx="2679442" cy="1071776"/>
        </a:xfrm>
        <a:prstGeom prst="chevron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데이터 분석     </a:t>
          </a:r>
        </a:p>
      </dsp:txBody>
      <dsp:txXfrm>
        <a:off x="2951868" y="1383873"/>
        <a:ext cx="1607666" cy="1071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1838-D9EA-A385-89ED-7B7047B6C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2B3870-4FC9-C0E3-93BB-68F55F5A3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D4E2A-D5F1-83B6-67B1-71CDE65C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D18A1-A8FB-6960-C7DC-FC0E66EF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E8BBA-BB50-3467-B864-A18CCC0C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1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7EE35-DEC6-1503-7B18-63809A99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137C8-3ACF-E896-5CFC-78EC9076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9A717-520C-4065-AE77-D24D695A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9AB09-D193-15D2-F079-D279F7C3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0A042-E3D7-3BF7-11E6-4FB66EDC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99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8549A8-244E-47A0-9ECF-CFCB611F8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87682-4487-3517-AC2E-F34722D7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8D8F1-8342-B53A-EA34-7895C1A7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9751E-0D75-7FA7-7D10-EDC79EBB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1DA06-E61B-D776-30CD-37970551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52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B4882-762A-04B2-30F3-6B05963F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938CF-8AF4-952F-17FC-53B453E7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0EA51-D976-25BA-754E-C2A52289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112F-A18A-D437-AE63-3A5DFA9E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85F8B-40A1-F09B-3EF5-33B79191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48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D3EF2-3A89-1175-4517-ED3565A7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218BF-2868-BADF-8BAF-9DE9D064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99D38-0761-15E4-3D22-72BCAFAC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2835-8D4F-54B3-739D-1BD0BB74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DC217-A0CE-EEE3-36E6-8184E014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7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5ED0A-E39E-B231-34EF-99DFFD76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E9A98-5E57-4CAE-20DB-8979EFA0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6CD81-7333-A932-277C-51670693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5DEDC-4954-8F81-170E-5AEE0509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04A3D-7099-5506-7CC4-859DDCD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19F1EB-2333-A0A9-4EDB-EA7E08A2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3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CCF1-6062-BD99-E9FD-D82583B4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4F92E-B7A8-1622-B971-C673202D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30F9F3-59F0-96DC-D2F9-FAF24638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6B06F4-2663-10E8-6920-9AB984582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990495-DC37-DC7F-797E-6895044D3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C8BC94-4F0F-ACBF-DF95-091E8BE3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E5130E-B027-C58F-27E7-B268309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BD20A0-5237-D24E-245A-38AE92CF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901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DEE2-C537-762C-8CAC-A57E9B47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EC94D7-F0FF-4E24-41BD-9EFD653E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D5A36-C3BB-15E8-6D67-612AD8AD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950BDB-78B3-3EF2-715D-D49A824C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6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530195-C7AD-2A1B-175E-1A800135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4B2EE1-1093-6F52-79A3-7AF8B137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DEF44-D777-9DD2-904B-D74A254F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878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3C3A2-EB85-9EB8-CC5E-C7248BAC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9E47-5D6F-ABF3-F820-7AC73591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4699-1218-004F-2919-C5CEC9DA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3C857-FCE4-12B1-4E43-74E40D79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45B10-53AF-6CDC-DFEC-4EDCA171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32B8B-C01D-A7DD-7F64-6DF9AE52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68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DCFB2-D2E3-0823-482F-E7FC4193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64329B-F7BD-E485-F538-F0A8A591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3B9C97-6F8D-CDC2-947B-A8AF18148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4AF31-7431-BE06-40F9-78EE3532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F5BA4-8F9F-73CF-445C-FB040901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B452F-A343-361B-E9AA-26439C94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25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741EB-3B4E-F849-8FE7-79E4123D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93732-397A-3F0A-CB21-A6245BF8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B81B8-C0C1-3E87-7F8D-C6B76D48D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3272-75CD-1447-9B5F-647298AD3353}" type="datetimeFigureOut">
              <a:rPr kumimoji="1" lang="ko-Kore-KR" altLang="en-US" smtClean="0"/>
              <a:t>2023. 1. 9.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DFF34-AF46-7090-BBDF-B067EF96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7D1C-9EED-A8B2-590D-8D4863E05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799-3893-2C42-A688-E1783FF2DA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54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hatareyoudoingz.github.io/blog/s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Data-analysis-utilization-contest/DiseaseConque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ol.programmers.co.kr/learn/challeng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1712256"/>
            <a:ext cx="12188824" cy="343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EB3AD3-AA71-C4C2-BFE7-DF9E21705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875822"/>
            <a:ext cx="10601325" cy="1857374"/>
          </a:xfrm>
        </p:spPr>
        <p:txBody>
          <a:bodyPr>
            <a:normAutofit/>
          </a:bodyPr>
          <a:lstStyle/>
          <a:p>
            <a:r>
              <a:rPr kumimoji="1" lang="ko-KR" altLang="en-US" b="1" dirty="0">
                <a:latin typeface="+mj-ea"/>
              </a:rPr>
              <a:t>포트폴리오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9A57E7-00E1-6DE0-FC68-4A4731706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3941508"/>
            <a:ext cx="10601325" cy="736980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김진아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4EEF01-190A-468F-A13C-CD98AC1C7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8" y="5123318"/>
            <a:ext cx="9144001" cy="91168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1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개요 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6417730" y="2888250"/>
            <a:ext cx="5353629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담당역할 및 강조사항</a:t>
            </a:r>
            <a:endParaRPr kumimoji="1" lang="en-US" altLang="ko-KR" sz="2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+mn-lt"/>
                <a:ea typeface="+mn-ea"/>
                <a:cs typeface="+mn-cs"/>
              </a:rPr>
              <a:t>팀원</a:t>
            </a:r>
            <a:endParaRPr kumimoji="1" lang="en-US" altLang="ko-KR" b="1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프로젝트 선정 주제 제시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댐 및 저수지 위도</a:t>
            </a:r>
            <a:r>
              <a:rPr kumimoji="1" lang="en-US" altLang="ko-KR" sz="1400" dirty="0"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400" dirty="0">
                <a:latin typeface="+mn-lt"/>
                <a:ea typeface="+mn-ea"/>
                <a:cs typeface="+mn-cs"/>
              </a:rPr>
              <a:t> 경도 데이터 구축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단계 분석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시각화  중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단계 주 담당 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2,3</a:t>
            </a:r>
            <a:r>
              <a:rPr kumimoji="1" lang="ko-KR" altLang="en-US" sz="1400" dirty="0"/>
              <a:t>단계 서포트</a:t>
            </a:r>
            <a:endParaRPr kumimoji="1" lang="en-US" altLang="ko-KR" sz="1400" dirty="0"/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PPT </a:t>
            </a:r>
            <a:r>
              <a:rPr kumimoji="1" lang="ko-KR" altLang="en-US" sz="1400" dirty="0"/>
              <a:t>제작 참여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9374290" y="-111340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3)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2022</a:t>
            </a:r>
            <a:r>
              <a:rPr kumimoji="1" lang="ko-KR" altLang="en-US" sz="1400" dirty="0"/>
              <a:t> 대국민 물 빅데이터 공모전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420641" y="2888250"/>
            <a:ext cx="5353643" cy="325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내용</a:t>
            </a:r>
            <a:endParaRPr kumimoji="1" lang="en-US" altLang="ko-KR" sz="2400" b="1" dirty="0"/>
          </a:p>
          <a:p>
            <a:endParaRPr kumimoji="1" lang="en-US" altLang="ko-KR" sz="800" dirty="0"/>
          </a:p>
          <a:p>
            <a:pPr lvl="1"/>
            <a:r>
              <a:rPr kumimoji="1" lang="ko-KR" altLang="en-US" sz="1800" b="1" dirty="0"/>
              <a:t>주제 </a:t>
            </a:r>
            <a:endParaRPr kumimoji="1" lang="en-US" altLang="ko-KR" sz="1800" b="1" dirty="0"/>
          </a:p>
          <a:p>
            <a:pPr lvl="2"/>
            <a:r>
              <a:rPr kumimoji="1" lang="ko-KR" altLang="en-US" sz="1400" b="1" dirty="0"/>
              <a:t>산불</a:t>
            </a:r>
            <a:r>
              <a:rPr kumimoji="1" lang="ko-KR" altLang="en-US" sz="1400" dirty="0"/>
              <a:t>을 효율적으로 </a:t>
            </a:r>
            <a:r>
              <a:rPr kumimoji="1" lang="ko-KR" altLang="en-US" sz="1400" b="1" dirty="0"/>
              <a:t>진화</a:t>
            </a:r>
            <a:r>
              <a:rPr kumimoji="1" lang="ko-KR" altLang="en-US" sz="1400" dirty="0"/>
              <a:t>할 수 있는 지역 선정 </a:t>
            </a:r>
            <a:endParaRPr kumimoji="1" lang="en-US" altLang="ko-KR" sz="1400" dirty="0"/>
          </a:p>
          <a:p>
            <a:pPr lvl="2"/>
            <a:endParaRPr kumimoji="1" lang="en-US" altLang="ko-KR" sz="1400" b="1" dirty="0"/>
          </a:p>
          <a:p>
            <a:pPr lvl="1"/>
            <a:r>
              <a:rPr kumimoji="1" lang="ko-KR" altLang="en-US" sz="1800" b="1" dirty="0"/>
              <a:t>활용데이터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lvl="2"/>
            <a:r>
              <a:rPr kumimoji="1" lang="ko-KR" altLang="en-US" sz="1400" b="1" dirty="0"/>
              <a:t>산림청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10</a:t>
            </a:r>
            <a:r>
              <a:rPr kumimoji="1" lang="ko-KR" altLang="en-US" sz="1400" dirty="0"/>
              <a:t>년간 지역별 산불발생 현황 데이터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공공데이터 포털 </a:t>
            </a:r>
            <a:r>
              <a:rPr kumimoji="1" lang="en-US" altLang="ko-KR" sz="1400" b="1" dirty="0"/>
              <a:t>k-water</a:t>
            </a:r>
            <a:r>
              <a:rPr kumimoji="1" lang="en-US" altLang="ko-KR" sz="1400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kumimoji="1" lang="ko-KR" altLang="en-US" sz="1400" dirty="0"/>
              <a:t>     </a:t>
            </a:r>
            <a:r>
              <a:rPr kumimoji="1" lang="ko-KR" altLang="en-US" sz="1400" dirty="0" err="1"/>
              <a:t>용수댐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다목적댐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저수지 현황 데이터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댐 및 저수지 위도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경도 데이터 </a:t>
            </a:r>
            <a:endParaRPr kumimoji="1" lang="en-US" altLang="ko-KR" sz="1400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kumimoji="1" lang="ko-KR" altLang="en-US" sz="1400" b="1" dirty="0"/>
              <a:t>     </a:t>
            </a: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팀원과 함께 직접 데이터 구축</a:t>
            </a:r>
            <a:r>
              <a:rPr kumimoji="1" lang="en-US" altLang="ko-KR" sz="1400" b="1" dirty="0"/>
              <a:t>)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670AE5A-2B5F-8B1B-917A-EEDCDD3B3803}"/>
              </a:ext>
            </a:extLst>
          </p:cNvPr>
          <p:cNvSpPr txBox="1">
            <a:spLocks/>
          </p:cNvSpPr>
          <p:nvPr/>
        </p:nvSpPr>
        <p:spPr>
          <a:xfrm>
            <a:off x="10828865" y="6508940"/>
            <a:ext cx="3806952" cy="69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600" dirty="0"/>
              <a:t>주최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K-water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841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내용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A9F4C-7441-E0B4-0191-4254DE81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7" y="2888251"/>
            <a:ext cx="5353643" cy="54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과정</a:t>
            </a:r>
            <a:endParaRPr kumimoji="1" lang="en-US" altLang="ko-KR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6417730" y="2888250"/>
            <a:ext cx="5353629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성과</a:t>
            </a:r>
            <a:endParaRPr kumimoji="1" lang="en-US" altLang="ko-KR" sz="2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+mn-lt"/>
                <a:ea typeface="+mn-ea"/>
                <a:cs typeface="+mn-cs"/>
              </a:rPr>
              <a:t>교수님의 피드백 아래 </a:t>
            </a:r>
            <a:r>
              <a:rPr kumimoji="1" lang="ko-KR" altLang="en-US" dirty="0"/>
              <a:t>진행해 본 첫 프로젝트여서 뜻깊은 경험이었습니다</a:t>
            </a:r>
            <a:r>
              <a:rPr kumimoji="1" lang="en-US" altLang="ko-KR" dirty="0"/>
              <a:t>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/>
              <a:t>분석단계에서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기법을 활용하는 것에 부족함을 느끼게 되는 계기가 되었습니다</a:t>
            </a:r>
            <a:r>
              <a:rPr kumimoji="1" lang="en-US" altLang="ko-KR" dirty="0"/>
              <a:t>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9374290" y="-111340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3)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2022</a:t>
            </a:r>
            <a:r>
              <a:rPr kumimoji="1" lang="ko-KR" altLang="en-US" sz="1400" dirty="0"/>
              <a:t> 대국민 물 빅데이터 공모전</a:t>
            </a:r>
            <a:endParaRPr kumimoji="1" lang="ko-Kore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544F80-B898-4D46-E530-F4AE1EAB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2" y="3737614"/>
            <a:ext cx="5619970" cy="22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9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78D43E-A249-3029-0535-D8F1F09E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402" y="2241038"/>
            <a:ext cx="6815507" cy="1325563"/>
          </a:xfrm>
        </p:spPr>
        <p:txBody>
          <a:bodyPr/>
          <a:lstStyle/>
          <a:p>
            <a:r>
              <a:rPr kumimoji="1" lang="en-US" altLang="ko-KR" b="1" dirty="0"/>
              <a:t>4)</a:t>
            </a:r>
            <a:r>
              <a:rPr kumimoji="1" lang="ko-KR" altLang="en-US" b="1" dirty="0"/>
              <a:t> 전공 과제 프로젝트</a:t>
            </a:r>
            <a:endParaRPr kumimoji="1" lang="ko-Kore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646DA1-118F-0D6D-0251-72B440E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0" y="3271329"/>
            <a:ext cx="3806952" cy="6981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022.04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2022.06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438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개요 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6417730" y="2888250"/>
            <a:ext cx="5353629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담당역할 및 강조사항</a:t>
            </a:r>
            <a:endParaRPr kumimoji="1" lang="en-US" altLang="ko-KR" sz="2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+mn-lt"/>
                <a:ea typeface="+mn-ea"/>
                <a:cs typeface="+mn-cs"/>
              </a:rPr>
              <a:t>팀장</a:t>
            </a:r>
            <a:endParaRPr kumimoji="1" lang="en-US" altLang="ko-KR" b="1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+mn-lt"/>
                <a:ea typeface="+mn-ea"/>
                <a:cs typeface="+mn-cs"/>
              </a:rPr>
              <a:t>팀원 파트 배분</a:t>
            </a:r>
            <a:endParaRPr kumimoji="1" lang="en-US" altLang="ko-KR" sz="16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분석 내용 정리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PPT </a:t>
            </a:r>
            <a:r>
              <a:rPr kumimoji="1" lang="ko-KR" altLang="en-US" sz="1600" dirty="0"/>
              <a:t>제작 </a:t>
            </a:r>
            <a:endParaRPr kumimoji="1" lang="en-US" altLang="ko-KR" sz="1600" dirty="0"/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+mn-lt"/>
                <a:ea typeface="+mn-ea"/>
                <a:cs typeface="+mn-cs"/>
              </a:rPr>
              <a:t>데이터 분석 </a:t>
            </a:r>
            <a:r>
              <a:rPr kumimoji="1" lang="en-US" altLang="ko-KR" sz="1600" dirty="0">
                <a:latin typeface="+mn-lt"/>
                <a:ea typeface="+mn-ea"/>
                <a:cs typeface="+mn-cs"/>
              </a:rPr>
              <a:t>&amp;</a:t>
            </a:r>
            <a:r>
              <a:rPr kumimoji="1" lang="ko-KR" altLang="en-US" sz="1600" dirty="0">
                <a:latin typeface="+mn-lt"/>
                <a:ea typeface="+mn-ea"/>
                <a:cs typeface="+mn-cs"/>
              </a:rPr>
              <a:t> 시각화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10370571" y="-115697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4)</a:t>
            </a:r>
            <a:r>
              <a:rPr kumimoji="1" lang="ko-KR" altLang="en-US" sz="1400" dirty="0"/>
              <a:t> 전공과제 프로젝트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420641" y="2888250"/>
            <a:ext cx="5675354" cy="325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내용</a:t>
            </a:r>
            <a:endParaRPr kumimoji="1" lang="en-US" altLang="ko-KR" sz="2400" b="1" dirty="0"/>
          </a:p>
          <a:p>
            <a:endParaRPr kumimoji="1" lang="en-US" altLang="ko-KR" sz="800" dirty="0"/>
          </a:p>
          <a:p>
            <a:pPr lvl="1"/>
            <a:r>
              <a:rPr kumimoji="1" lang="ko-KR" altLang="en-US" sz="1800" b="1" dirty="0"/>
              <a:t>주제 </a:t>
            </a:r>
            <a:endParaRPr kumimoji="1" lang="en-US" altLang="ko-KR" sz="1800" b="1" dirty="0"/>
          </a:p>
          <a:p>
            <a:pPr lvl="2"/>
            <a:r>
              <a:rPr kumimoji="1" lang="ko-KR" altLang="en-US" sz="1600" dirty="0"/>
              <a:t>수원대학교 학생들의 학교생활 종합만족도 분석 </a:t>
            </a:r>
            <a:endParaRPr kumimoji="1" lang="en-US" altLang="ko-KR" sz="1600" dirty="0"/>
          </a:p>
          <a:p>
            <a:pPr lvl="2"/>
            <a:endParaRPr kumimoji="1" lang="en-US" altLang="ko-KR" sz="1400" b="1" dirty="0"/>
          </a:p>
          <a:p>
            <a:pPr lvl="1"/>
            <a:r>
              <a:rPr kumimoji="1" lang="ko-KR" altLang="en-US" sz="1800" b="1" dirty="0"/>
              <a:t>활용데이터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lvl="2"/>
            <a:r>
              <a:rPr kumimoji="1" lang="ko-KR" altLang="en-US" sz="1600" dirty="0"/>
              <a:t>수원대학생들의 학교생활 만족도 조사 데이터</a:t>
            </a:r>
            <a:endParaRPr kumimoji="1" lang="en-US" altLang="ko-KR" sz="1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351AD-CC04-86B0-51E3-2929EAC1E65D}"/>
              </a:ext>
            </a:extLst>
          </p:cNvPr>
          <p:cNvSpPr txBox="1">
            <a:spLocks/>
          </p:cNvSpPr>
          <p:nvPr/>
        </p:nvSpPr>
        <p:spPr>
          <a:xfrm>
            <a:off x="10471046" y="6508940"/>
            <a:ext cx="3806952" cy="69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600" dirty="0"/>
              <a:t>주최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수원대학교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366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내용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A9F4C-7441-E0B4-0191-4254DE81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7" y="2888251"/>
            <a:ext cx="5353643" cy="54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과정</a:t>
            </a:r>
            <a:endParaRPr kumimoji="1" lang="en-US" altLang="ko-KR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6417730" y="2888250"/>
            <a:ext cx="5353629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성과</a:t>
            </a:r>
            <a:endParaRPr kumimoji="1" lang="en-US" altLang="ko-KR" sz="2400" b="1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+mn-lt"/>
                <a:ea typeface="+mn-ea"/>
                <a:cs typeface="+mn-cs"/>
              </a:rPr>
              <a:t>각 </a:t>
            </a:r>
            <a:r>
              <a:rPr kumimoji="1" lang="ko-KR" altLang="en-US" dirty="0" err="1">
                <a:latin typeface="+mn-lt"/>
                <a:ea typeface="+mn-ea"/>
                <a:cs typeface="+mn-cs"/>
              </a:rPr>
              <a:t>특성별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 종합만족도 분석 결과 성별</a:t>
            </a:r>
            <a:r>
              <a:rPr kumimoji="1" lang="en-US" altLang="ko-KR" dirty="0"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 학년별</a:t>
            </a:r>
            <a:r>
              <a:rPr kumimoji="1" lang="en-US" altLang="ko-KR" dirty="0"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dirty="0" err="1">
                <a:latin typeface="+mn-lt"/>
                <a:ea typeface="+mn-ea"/>
                <a:cs typeface="+mn-cs"/>
              </a:rPr>
              <a:t>군필여부별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 종합만족도가 각각 유의미한 차이를 보였다</a:t>
            </a:r>
            <a:r>
              <a:rPr kumimoji="1" lang="en-US" altLang="ko-KR" dirty="0">
                <a:latin typeface="+mn-lt"/>
                <a:ea typeface="+mn-ea"/>
                <a:cs typeface="+mn-cs"/>
              </a:rPr>
              <a:t>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/>
              <a:t>학점에서 좋은 성적을 거두었습니다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(A+)</a:t>
            </a:r>
            <a:endParaRPr kumimoji="1" lang="en-US" altLang="ko-KR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B2BBC967-9B8F-4074-B6D2-6D94FA1F1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740202"/>
              </p:ext>
            </p:extLst>
          </p:nvPr>
        </p:nvGraphicFramePr>
        <p:xfrm>
          <a:off x="512000" y="2489558"/>
          <a:ext cx="5099905" cy="383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37E9DD6D-6B81-39E7-D348-569ACEAA5478}"/>
              </a:ext>
            </a:extLst>
          </p:cNvPr>
          <p:cNvSpPr txBox="1">
            <a:spLocks/>
          </p:cNvSpPr>
          <p:nvPr/>
        </p:nvSpPr>
        <p:spPr>
          <a:xfrm>
            <a:off x="10370571" y="-115697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4)</a:t>
            </a:r>
            <a:r>
              <a:rPr kumimoji="1" lang="ko-KR" altLang="en-US" sz="1400" dirty="0"/>
              <a:t> 전공과제 프로젝트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678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78D43E-A249-3029-0535-D8F1F09E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805" y="2463376"/>
            <a:ext cx="8580389" cy="1325563"/>
          </a:xfrm>
        </p:spPr>
        <p:txBody>
          <a:bodyPr/>
          <a:lstStyle/>
          <a:p>
            <a:pPr algn="ctr"/>
            <a:r>
              <a:rPr kumimoji="1" lang="en-US" altLang="ko-KR" b="1" dirty="0"/>
              <a:t>5)</a:t>
            </a:r>
            <a:r>
              <a:rPr kumimoji="1" lang="ko-KR" altLang="en-US" b="1" dirty="0"/>
              <a:t> 자율주행 센서의 </a:t>
            </a:r>
            <a:br>
              <a:rPr kumimoji="1" lang="en-US" altLang="ko-KR" b="1" dirty="0"/>
            </a:br>
            <a:r>
              <a:rPr kumimoji="1" lang="ko-KR" altLang="en-US" b="1" dirty="0"/>
              <a:t>안테나 성능 예측 </a:t>
            </a:r>
            <a:r>
              <a:rPr kumimoji="1" lang="en-US" altLang="ko-KR" b="1" dirty="0"/>
              <a:t>AI </a:t>
            </a:r>
            <a:r>
              <a:rPr kumimoji="1" lang="ko-KR" altLang="en-US" b="1" dirty="0"/>
              <a:t>경진대회</a:t>
            </a:r>
            <a:endParaRPr kumimoji="1" lang="ko-Kore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646DA1-118F-0D6D-0251-72B440E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398" y="3788939"/>
            <a:ext cx="3806952" cy="6981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022.08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89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8256494" y="-102250"/>
            <a:ext cx="5023227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5)</a:t>
            </a:r>
            <a:r>
              <a:rPr kumimoji="1" lang="ko-KR" altLang="en-US" sz="1400" dirty="0"/>
              <a:t> 자율주행 센서의 안테나 성능 예측 </a:t>
            </a:r>
            <a:r>
              <a:rPr kumimoji="1" lang="en-US" altLang="ko-KR" sz="1400" dirty="0"/>
              <a:t>AI </a:t>
            </a:r>
            <a:r>
              <a:rPr kumimoji="1" lang="ko-KR" altLang="en-US" sz="1400" dirty="0"/>
              <a:t>경진대회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420646" y="2618243"/>
            <a:ext cx="5675354" cy="4091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주제</a:t>
            </a:r>
            <a:endParaRPr kumimoji="1" lang="en-US" altLang="ko-KR" sz="2000" b="1" dirty="0"/>
          </a:p>
          <a:p>
            <a:pPr lvl="1"/>
            <a:r>
              <a:rPr kumimoji="1" lang="ko-KR" altLang="en-US" sz="1200" dirty="0"/>
              <a:t>공정 데이터를 활용하여 </a:t>
            </a:r>
            <a:r>
              <a:rPr kumimoji="1" lang="en-US" altLang="ko-KR" sz="1200" dirty="0"/>
              <a:t>Radar</a:t>
            </a:r>
            <a:r>
              <a:rPr kumimoji="1" lang="ko-KR" altLang="en-US" sz="1200" dirty="0"/>
              <a:t>센서의 안테나 성능예측을 위한 </a:t>
            </a:r>
            <a:r>
              <a:rPr kumimoji="1" lang="en-US" altLang="ko-KR" sz="1200" dirty="0"/>
              <a:t>AI </a:t>
            </a:r>
            <a:r>
              <a:rPr kumimoji="1" lang="ko-KR" altLang="en-US" sz="1200" dirty="0"/>
              <a:t>모델 개발</a:t>
            </a: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b="1" dirty="0"/>
              <a:t>활용 데이터</a:t>
            </a:r>
            <a:endParaRPr kumimoji="1" lang="en-US" altLang="ko-KR" sz="2000" b="1" dirty="0"/>
          </a:p>
          <a:p>
            <a:pPr lvl="1"/>
            <a:r>
              <a:rPr kumimoji="1" lang="ko-KR" altLang="en-US" sz="1200" dirty="0"/>
              <a:t>공정 데이터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정형 데이터</a:t>
            </a:r>
            <a:r>
              <a:rPr kumimoji="1" lang="en-US" altLang="ko-KR" sz="1200" dirty="0"/>
              <a:t>)</a:t>
            </a:r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b="1" dirty="0"/>
              <a:t>기록 사이트 </a:t>
            </a:r>
            <a:endParaRPr kumimoji="1" lang="en-US" altLang="ko-KR" sz="2000" b="1" dirty="0"/>
          </a:p>
          <a:p>
            <a:pPr lvl="1"/>
            <a:r>
              <a:rPr kumimoji="1" lang="en-US" altLang="ko-KR" sz="1600" b="1" dirty="0">
                <a:hlinkClick r:id="rId2"/>
              </a:rPr>
              <a:t>https://whatareyoudoingz.github.io/blog/six</a:t>
            </a:r>
            <a:endParaRPr kumimoji="1" lang="en-US" altLang="ko-KR" sz="1600" b="1" dirty="0"/>
          </a:p>
          <a:p>
            <a:pPr marL="457200" lvl="1" indent="0">
              <a:buNone/>
            </a:pPr>
            <a:endParaRPr kumimoji="1" lang="en-US" altLang="ko-KR" sz="1600" b="1" dirty="0"/>
          </a:p>
          <a:p>
            <a:r>
              <a:rPr kumimoji="1" lang="ko-KR" altLang="en-US" sz="2000" b="1" dirty="0"/>
              <a:t>담당 역할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팀장</a:t>
            </a:r>
            <a:endParaRPr kumimoji="1" lang="en-US" altLang="ko-KR" sz="2000" b="1" dirty="0"/>
          </a:p>
          <a:p>
            <a:pPr lvl="1"/>
            <a:r>
              <a:rPr kumimoji="1" lang="ko-KR" altLang="en-US" sz="1200" dirty="0"/>
              <a:t>팀원 파트 배분</a:t>
            </a:r>
            <a:endParaRPr kumimoji="1" lang="en-US" altLang="ko-KR" sz="1200" dirty="0"/>
          </a:p>
          <a:p>
            <a:pPr lvl="1"/>
            <a:r>
              <a:rPr kumimoji="1" lang="ko-KR" altLang="en-US" sz="1200" dirty="0"/>
              <a:t>데이터 분석 전 단계 참여</a:t>
            </a:r>
            <a:endParaRPr kumimoji="1" lang="en-US" altLang="ko-KR" sz="1600" dirty="0"/>
          </a:p>
          <a:p>
            <a:endParaRPr kumimoji="1" lang="en-US" altLang="ko-KR" sz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92810-F154-A7B2-875F-3F8830E357BD}"/>
              </a:ext>
            </a:extLst>
          </p:cNvPr>
          <p:cNvSpPr txBox="1">
            <a:spLocks/>
          </p:cNvSpPr>
          <p:nvPr/>
        </p:nvSpPr>
        <p:spPr>
          <a:xfrm>
            <a:off x="10269341" y="6508940"/>
            <a:ext cx="3806952" cy="69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600" dirty="0"/>
              <a:t>주최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LG AI Research</a:t>
            </a:r>
            <a:endParaRPr kumimoji="1" lang="ko-Kore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3313397-C956-FD04-83B9-D6C35F20EFD4}"/>
              </a:ext>
            </a:extLst>
          </p:cNvPr>
          <p:cNvSpPr txBox="1">
            <a:spLocks/>
          </p:cNvSpPr>
          <p:nvPr/>
        </p:nvSpPr>
        <p:spPr>
          <a:xfrm>
            <a:off x="1159933" y="601422"/>
            <a:ext cx="9872134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개요</a:t>
            </a:r>
            <a:endParaRPr kumimoji="1" lang="en-US" altLang="en-US" sz="3600" b="1" dirty="0">
              <a:solidFill>
                <a:srgbClr val="3F3F3F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15943B7-611D-6E1A-18CE-4EC06272131F}"/>
              </a:ext>
            </a:extLst>
          </p:cNvPr>
          <p:cNvSpPr txBox="1">
            <a:spLocks/>
          </p:cNvSpPr>
          <p:nvPr/>
        </p:nvSpPr>
        <p:spPr>
          <a:xfrm>
            <a:off x="6322200" y="2226849"/>
            <a:ext cx="5675354" cy="4091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b="1" dirty="0"/>
              <a:t>성과</a:t>
            </a:r>
            <a:endParaRPr kumimoji="1" lang="en-US" altLang="ko-KR" sz="2000" b="1" dirty="0"/>
          </a:p>
          <a:p>
            <a:pPr lvl="1"/>
            <a:r>
              <a:rPr kumimoji="1" lang="en-US" altLang="ko-KR" sz="1200" dirty="0"/>
              <a:t>Public</a:t>
            </a:r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lvl="1"/>
            <a:r>
              <a:rPr kumimoji="1" lang="en-US" altLang="ko-KR" sz="1200" dirty="0"/>
              <a:t>Private</a:t>
            </a:r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r>
              <a:rPr kumimoji="1" lang="ko-KR" altLang="en-US" sz="1200" dirty="0"/>
              <a:t>낯선 분야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자율 주행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에 대한 첫 발자취로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공정 데이터에 대한 분석을 통해 산업 데이터를 </a:t>
            </a:r>
            <a:r>
              <a:rPr kumimoji="1" lang="ko-KR" altLang="en-US" sz="1200" dirty="0" err="1"/>
              <a:t>다둘</a:t>
            </a:r>
            <a:r>
              <a:rPr kumimoji="1" lang="ko-KR" altLang="en-US" sz="1200" dirty="0"/>
              <a:t> 수 있는 기회 였습니다</a:t>
            </a:r>
            <a:r>
              <a:rPr kumimoji="1" lang="en-US" altLang="ko-KR" sz="1200" dirty="0"/>
              <a:t>.</a:t>
            </a:r>
          </a:p>
          <a:p>
            <a:pPr lvl="1"/>
            <a:r>
              <a:rPr kumimoji="1" lang="ko-KR" altLang="en-US" sz="1200" dirty="0"/>
              <a:t>준비 시간이 짧아 </a:t>
            </a:r>
            <a:r>
              <a:rPr kumimoji="1" lang="en-US" altLang="ko-KR" sz="1200" dirty="0"/>
              <a:t>baseline</a:t>
            </a:r>
            <a:r>
              <a:rPr kumimoji="1" lang="ko-KR" altLang="en-US" sz="1200" dirty="0"/>
              <a:t>에 데이터 분석과 </a:t>
            </a:r>
            <a:r>
              <a:rPr kumimoji="1" lang="en-US" altLang="ko-KR" sz="1200" dirty="0"/>
              <a:t>data </a:t>
            </a:r>
            <a:r>
              <a:rPr kumimoji="1" lang="en-US" altLang="ko-KR" sz="1200" dirty="0" err="1"/>
              <a:t>featureing</a:t>
            </a:r>
            <a:r>
              <a:rPr kumimoji="1" lang="ko-KR" altLang="en-US" sz="1200" dirty="0"/>
              <a:t>에 집중하였습니다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모델링에 대해 많은 시도를 못해 아쉬웠습니다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4" name="내용 개체 틀 9">
            <a:extLst>
              <a:ext uri="{FF2B5EF4-FFF2-40B4-BE49-F238E27FC236}">
                <a16:creationId xmlns:a16="http://schemas.microsoft.com/office/drawing/2014/main" id="{18BD05A4-C055-1C42-14EC-76D014F8E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632" b="4513"/>
          <a:stretch/>
        </p:blipFill>
        <p:spPr>
          <a:xfrm>
            <a:off x="7050898" y="3979587"/>
            <a:ext cx="4217958" cy="2727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B5CF68-1DB3-FC39-E1D3-9BDFD3D3E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589"/>
          <a:stretch/>
        </p:blipFill>
        <p:spPr>
          <a:xfrm>
            <a:off x="7050898" y="3142884"/>
            <a:ext cx="4217958" cy="2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3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78D43E-A249-3029-0535-D8F1F09E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19" y="2463376"/>
            <a:ext cx="10656161" cy="1325563"/>
          </a:xfrm>
        </p:spPr>
        <p:txBody>
          <a:bodyPr/>
          <a:lstStyle/>
          <a:p>
            <a:pPr algn="ctr"/>
            <a:r>
              <a:rPr kumimoji="1" lang="en-US" altLang="ko-KR" b="1" dirty="0"/>
              <a:t>6)</a:t>
            </a:r>
            <a:r>
              <a:rPr kumimoji="1" lang="ko-KR" altLang="en-US" b="1" dirty="0"/>
              <a:t> 연구데이터 분석활용 경진대회</a:t>
            </a:r>
            <a:endParaRPr kumimoji="1" lang="ko-Kore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646DA1-118F-0D6D-0251-72B440E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572" y="3429000"/>
            <a:ext cx="2831101" cy="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022.08~2022.11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0484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9101520" y="-112648"/>
            <a:ext cx="5023227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6)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2022</a:t>
            </a:r>
            <a:r>
              <a:rPr kumimoji="1" lang="ko-KR" altLang="en-US" sz="1400" dirty="0"/>
              <a:t> 연구데이터 분석활용 경진대회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420646" y="2226848"/>
            <a:ext cx="5675354" cy="4282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b="1" dirty="0"/>
              <a:t>주제</a:t>
            </a:r>
            <a:endParaRPr kumimoji="1" lang="en-US" altLang="ko-KR" sz="2000" b="1" dirty="0"/>
          </a:p>
          <a:p>
            <a:pPr lvl="1"/>
            <a:r>
              <a:rPr kumimoji="1" lang="ko-KR" altLang="en-US" sz="1200" dirty="0"/>
              <a:t> 국민건강영양조사 데이터 기반의 만성질환 질병 </a:t>
            </a:r>
            <a:r>
              <a:rPr kumimoji="1" lang="ko-KR" altLang="en-US" sz="1200" dirty="0" err="1"/>
              <a:t>머신러닝</a:t>
            </a:r>
            <a:r>
              <a:rPr kumimoji="1" lang="ko-KR" altLang="en-US" sz="1200" dirty="0"/>
              <a:t> 분석 파이프라인 개발</a:t>
            </a: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b="1" dirty="0"/>
              <a:t>활용 데이터</a:t>
            </a:r>
            <a:endParaRPr kumimoji="1" lang="en-US" altLang="ko-KR" sz="2000" b="1" dirty="0"/>
          </a:p>
          <a:p>
            <a:pPr lvl="1"/>
            <a:r>
              <a:rPr kumimoji="1" lang="ko-KR" altLang="en-US" sz="1200" dirty="0"/>
              <a:t>국민건강 영양조사 데이터</a:t>
            </a: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b="1" dirty="0"/>
              <a:t>구축 사이트 </a:t>
            </a:r>
            <a:endParaRPr kumimoji="1" lang="en-US" altLang="ko-KR" sz="2000" b="1" dirty="0"/>
          </a:p>
          <a:p>
            <a:pPr lvl="1"/>
            <a:r>
              <a:rPr kumimoji="1" lang="en-US" altLang="ko-KR" sz="1600" b="1" dirty="0">
                <a:hlinkClick r:id="rId2"/>
              </a:rPr>
              <a:t>https://github.com/Data-analysis-utilization-contest/DiseaseConqueror</a:t>
            </a:r>
            <a:endParaRPr kumimoji="1" lang="en-US" altLang="ko-KR" sz="1600" b="1" dirty="0"/>
          </a:p>
          <a:p>
            <a:pPr marL="457200" lvl="1" indent="0">
              <a:buNone/>
            </a:pPr>
            <a:endParaRPr kumimoji="1" lang="en-US" altLang="ko-KR" sz="1600" b="1" dirty="0"/>
          </a:p>
          <a:p>
            <a:r>
              <a:rPr kumimoji="1" lang="ko-KR" altLang="en-US" sz="2000" b="1" dirty="0"/>
              <a:t>담당 역할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팀원</a:t>
            </a:r>
            <a:endParaRPr kumimoji="1" lang="en-US" altLang="ko-KR" sz="2000" b="1" dirty="0"/>
          </a:p>
          <a:p>
            <a:pPr lvl="1"/>
            <a:r>
              <a:rPr kumimoji="1" lang="ko-KR" altLang="en-US" sz="1200" dirty="0"/>
              <a:t>데이터 </a:t>
            </a:r>
            <a:r>
              <a:rPr kumimoji="1" lang="ko-KR" altLang="en-US" sz="1200" dirty="0" err="1"/>
              <a:t>전처리</a:t>
            </a:r>
            <a:r>
              <a:rPr kumimoji="1" lang="ko-KR" altLang="en-US" sz="1200" dirty="0"/>
              <a:t> 단계 참여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메타 데이터 구축 주 담당</a:t>
            </a:r>
            <a:r>
              <a:rPr kumimoji="1" lang="en-US" altLang="ko-KR" sz="12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92810-F154-A7B2-875F-3F8830E357BD}"/>
              </a:ext>
            </a:extLst>
          </p:cNvPr>
          <p:cNvSpPr txBox="1">
            <a:spLocks/>
          </p:cNvSpPr>
          <p:nvPr/>
        </p:nvSpPr>
        <p:spPr>
          <a:xfrm>
            <a:off x="11032067" y="6522485"/>
            <a:ext cx="3806952" cy="69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600" dirty="0"/>
              <a:t>주최 </a:t>
            </a:r>
            <a:r>
              <a:rPr kumimoji="1" lang="en-US" altLang="ko-KR" sz="1600" dirty="0"/>
              <a:t>: KISTI</a:t>
            </a:r>
            <a:endParaRPr kumimoji="1" lang="ko-Kore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3313397-C956-FD04-83B9-D6C35F20EFD4}"/>
              </a:ext>
            </a:extLst>
          </p:cNvPr>
          <p:cNvSpPr txBox="1">
            <a:spLocks/>
          </p:cNvSpPr>
          <p:nvPr/>
        </p:nvSpPr>
        <p:spPr>
          <a:xfrm>
            <a:off x="1159933" y="601422"/>
            <a:ext cx="9872134" cy="1193968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개요</a:t>
            </a:r>
            <a:endParaRPr kumimoji="1" lang="en-US" altLang="en-US" sz="3600" b="1" dirty="0">
              <a:solidFill>
                <a:srgbClr val="3F3F3F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15943B7-611D-6E1A-18CE-4EC06272131F}"/>
              </a:ext>
            </a:extLst>
          </p:cNvPr>
          <p:cNvSpPr txBox="1">
            <a:spLocks/>
          </p:cNvSpPr>
          <p:nvPr/>
        </p:nvSpPr>
        <p:spPr>
          <a:xfrm>
            <a:off x="6322200" y="1932380"/>
            <a:ext cx="5675354" cy="4091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b="1" dirty="0"/>
              <a:t>성과</a:t>
            </a:r>
            <a:endParaRPr kumimoji="1" lang="en-US" altLang="ko-KR" sz="2000" b="1" dirty="0"/>
          </a:p>
          <a:p>
            <a:pPr lvl="1"/>
            <a:r>
              <a:rPr kumimoji="1" lang="ko-KR" altLang="en-US" sz="1200" dirty="0"/>
              <a:t>장려상 수상 </a:t>
            </a:r>
            <a:r>
              <a:rPr kumimoji="1" lang="en-US" altLang="ko-KR" sz="1200" dirty="0"/>
              <a:t>&amp;</a:t>
            </a:r>
            <a:r>
              <a:rPr kumimoji="1" lang="ko-KR" altLang="en-US" sz="1200" dirty="0"/>
              <a:t> 논문 참여</a:t>
            </a: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lvl="1"/>
            <a:r>
              <a:rPr kumimoji="1" lang="ko-KR" altLang="en-US" sz="1200" dirty="0"/>
              <a:t>이론으로만 배웠던 기술들을 교수님과 팀원들과 함께 구현해 볼 수 있어 재미있었고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논문 제작에 참여하여 논문 작성의 전 프로세스를 파악하고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참고논문 요약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읽는 법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논문 작성법 등을 배울 수 있는 귀중한 경험이었습니다</a:t>
            </a:r>
            <a:r>
              <a:rPr kumimoji="1" lang="en-US" altLang="ko-KR" sz="1200" dirty="0"/>
              <a:t>.</a:t>
            </a:r>
          </a:p>
        </p:txBody>
      </p:sp>
      <p:pic>
        <p:nvPicPr>
          <p:cNvPr id="9" name="그림 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F33632C-004F-D6EC-6251-66D22144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51" y="2990757"/>
            <a:ext cx="2253856" cy="1975182"/>
          </a:xfrm>
          <a:prstGeom prst="rect">
            <a:avLst/>
          </a:prstGeom>
        </p:spPr>
      </p:pic>
      <p:pic>
        <p:nvPicPr>
          <p:cNvPr id="11" name="그림 10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53598AC1-F6AA-F60A-FCA4-7B959D3E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527790" y="2778242"/>
            <a:ext cx="1975184" cy="24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33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F000348-2937-017D-39D4-35217052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825" y="3429000"/>
            <a:ext cx="5428350" cy="373845"/>
          </a:xfrm>
        </p:spPr>
        <p:txBody>
          <a:bodyPr>
            <a:normAutofit fontScale="90000"/>
          </a:bodyPr>
          <a:lstStyle/>
          <a:p>
            <a:r>
              <a:rPr kumimoji="1" lang="en-US" altLang="ko-KR" sz="8800" b="1" dirty="0"/>
              <a:t>4</a:t>
            </a:r>
            <a:r>
              <a:rPr kumimoji="1" lang="en-US" altLang="ko-Kore-KR" sz="8800" b="1" dirty="0"/>
              <a:t>.</a:t>
            </a:r>
            <a:r>
              <a:rPr kumimoji="1" lang="ko-KR" altLang="en-US" sz="8800" b="1" dirty="0"/>
              <a:t>  스터디</a:t>
            </a:r>
            <a:br>
              <a:rPr kumimoji="1" lang="en-US" altLang="ko-KR" sz="8800" b="1" dirty="0"/>
            </a:br>
            <a:endParaRPr kumimoji="1" lang="ko-Kore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59260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50FDF9-6502-3183-F0C9-CC7AC934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618"/>
            <a:ext cx="10515600" cy="1150564"/>
          </a:xfrm>
        </p:spPr>
        <p:txBody>
          <a:bodyPr>
            <a:normAutofit/>
          </a:bodyPr>
          <a:lstStyle/>
          <a:p>
            <a:r>
              <a:rPr kumimoji="1" lang="ko-Kore-KR" altLang="en-US" sz="5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ADD64-983A-9718-4009-927FE5F6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13069"/>
            <a:ext cx="6632274" cy="40131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b="1" dirty="0">
                <a:solidFill>
                  <a:schemeClr val="bg1"/>
                </a:solidFill>
              </a:rPr>
              <a:t>프로젝트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&amp;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공모전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70000"/>
              </a:lnSpc>
              <a:buFont typeface="+mj-lt"/>
              <a:buAutoNum type="arabicParenR"/>
            </a:pPr>
            <a:r>
              <a:rPr kumimoji="1" lang="ko-KR" altLang="en-US" sz="1400" dirty="0">
                <a:solidFill>
                  <a:schemeClr val="bg1"/>
                </a:solidFill>
              </a:rPr>
              <a:t>교양 과제 프로젝트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70000"/>
              </a:lnSpc>
              <a:buFont typeface="+mj-lt"/>
              <a:buAutoNum type="arabicParenR"/>
            </a:pPr>
            <a:r>
              <a:rPr kumimoji="1" lang="ko-KR" altLang="en-US" sz="1400" dirty="0">
                <a:solidFill>
                  <a:schemeClr val="bg1"/>
                </a:solidFill>
              </a:rPr>
              <a:t>제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회 데이터분석 경진대회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kumimoji="1" lang="en-US" altLang="ko-KR" sz="1400" dirty="0">
                <a:solidFill>
                  <a:schemeClr val="bg1"/>
                </a:solidFill>
              </a:rPr>
              <a:t>2020 </a:t>
            </a:r>
            <a:r>
              <a:rPr kumimoji="1" lang="ko-KR" altLang="en-US" sz="1400" dirty="0">
                <a:solidFill>
                  <a:schemeClr val="bg1"/>
                </a:solidFill>
              </a:rPr>
              <a:t>대국민 물 빅데이터 공모전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kumimoji="1" lang="ko-KR" altLang="en-US" sz="1400" dirty="0">
                <a:solidFill>
                  <a:schemeClr val="bg1"/>
                </a:solidFill>
              </a:rPr>
              <a:t>전공 과제 프로젝트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kumimoji="1" lang="ko-KR" altLang="en-US" sz="1400" dirty="0">
                <a:solidFill>
                  <a:schemeClr val="bg1"/>
                </a:solidFill>
              </a:rPr>
              <a:t>자율주행 센서의 안테나 성능 예측 </a:t>
            </a:r>
            <a:r>
              <a:rPr kumimoji="1" lang="en-US" altLang="ko-KR" sz="1400" dirty="0">
                <a:solidFill>
                  <a:schemeClr val="bg1"/>
                </a:solidFill>
              </a:rPr>
              <a:t>AI </a:t>
            </a:r>
            <a:r>
              <a:rPr kumimoji="1" lang="ko-KR" altLang="en-US" sz="1400" dirty="0">
                <a:solidFill>
                  <a:schemeClr val="bg1"/>
                </a:solidFill>
              </a:rPr>
              <a:t>경진대회</a:t>
            </a:r>
            <a:r>
              <a:rPr kumimoji="1" lang="en-US" altLang="ko-KR" sz="1400" dirty="0">
                <a:solidFill>
                  <a:schemeClr val="bg1"/>
                </a:solidFill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데이콘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kumimoji="1" lang="en-US" altLang="ko-KR" sz="1400" dirty="0">
                <a:solidFill>
                  <a:schemeClr val="bg1"/>
                </a:solidFill>
              </a:rPr>
              <a:t>2022</a:t>
            </a:r>
            <a:r>
              <a:rPr kumimoji="1" lang="ko-KR" altLang="en-US" sz="1400" dirty="0">
                <a:solidFill>
                  <a:schemeClr val="bg1"/>
                </a:solidFill>
              </a:rPr>
              <a:t> 연구 데이터 분석활용 경진대회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71E1C4-50A8-EB9C-10F5-CCFA6FBE9D37}"/>
              </a:ext>
            </a:extLst>
          </p:cNvPr>
          <p:cNvSpPr txBox="1">
            <a:spLocks/>
          </p:cNvSpPr>
          <p:nvPr/>
        </p:nvSpPr>
        <p:spPr>
          <a:xfrm>
            <a:off x="6354317" y="2178563"/>
            <a:ext cx="5257800" cy="40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kumimoji="1" lang="en-US" altLang="ko-KR" sz="2400" b="1" dirty="0">
                <a:solidFill>
                  <a:schemeClr val="bg1"/>
                </a:solidFill>
              </a:rPr>
              <a:t>2.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스터디 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kumimoji="1" lang="ko-KR" altLang="en-US" sz="1400" dirty="0">
                <a:solidFill>
                  <a:schemeClr val="bg1"/>
                </a:solidFill>
              </a:rPr>
              <a:t>코딩 테스트 스터디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kumimoji="1" lang="ko-KR" altLang="en-US" sz="1400" dirty="0">
                <a:solidFill>
                  <a:schemeClr val="bg1"/>
                </a:solidFill>
              </a:rPr>
              <a:t>공모전 스터디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70000"/>
              </a:lnSpc>
              <a:buFont typeface="+mj-lt"/>
              <a:buAutoNum type="arabicParenR"/>
            </a:pPr>
            <a:r>
              <a:rPr kumimoji="1" lang="en-US" altLang="ko-KR" sz="1400" dirty="0">
                <a:solidFill>
                  <a:schemeClr val="bg1"/>
                </a:solidFill>
              </a:rPr>
              <a:t>2022</a:t>
            </a:r>
            <a:r>
              <a:rPr kumimoji="1" lang="ko-KR" altLang="en-US" sz="1400" dirty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</a:rPr>
              <a:t>데이콘</a:t>
            </a:r>
            <a:r>
              <a:rPr kumimoji="1" lang="ko-KR" altLang="en-US" sz="1400" dirty="0">
                <a:solidFill>
                  <a:schemeClr val="bg1"/>
                </a:solidFill>
              </a:rPr>
              <a:t> 여름방학 교육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6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993E24-A1F0-8685-AE50-9FA5C2D8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541" y="2294825"/>
            <a:ext cx="5592917" cy="1325563"/>
          </a:xfrm>
        </p:spPr>
        <p:txBody>
          <a:bodyPr/>
          <a:lstStyle/>
          <a:p>
            <a:r>
              <a:rPr kumimoji="1" lang="en-US" altLang="ko-KR" b="1" dirty="0"/>
              <a:t>1)</a:t>
            </a:r>
            <a:r>
              <a:rPr kumimoji="1" lang="ko-KR" altLang="en-US" b="1" dirty="0"/>
              <a:t> 코딩테스트 스터디</a:t>
            </a:r>
            <a:endParaRPr kumimoji="1" lang="ko-Kore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DBFFDD-E8BD-06C4-C48E-DFB793F4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579" y="3271328"/>
            <a:ext cx="2910840" cy="6981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022.01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2022.07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814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활동 개요  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393757" y="4977981"/>
            <a:ext cx="5353629" cy="1769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스터디 내 담당역할</a:t>
            </a: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팀장같은</a:t>
            </a:r>
            <a:r>
              <a:rPr kumimoji="1" lang="ko-KR" altLang="en-US" dirty="0"/>
              <a:t> 팀원 </a:t>
            </a:r>
            <a:r>
              <a:rPr kumimoji="1" lang="en-US" altLang="ko-KR" dirty="0"/>
              <a:t>(</a:t>
            </a:r>
            <a:r>
              <a:rPr kumimoji="1" lang="ko-KR" altLang="en-US" dirty="0"/>
              <a:t>따로 팀장이 없습니다</a:t>
            </a:r>
            <a:r>
              <a:rPr kumimoji="1" lang="en-US" altLang="ko-KR" dirty="0"/>
              <a:t>.)</a:t>
            </a:r>
            <a:endParaRPr kumimoji="1" lang="en-US" altLang="ko-KR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매주 스터디 줌 링크 개설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스터디 개설 </a:t>
            </a:r>
            <a:endParaRPr kumimoji="1" lang="en-US" altLang="ko-KR" sz="1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10370571" y="-115697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1)</a:t>
            </a:r>
            <a:r>
              <a:rPr kumimoji="1" lang="ko-KR" altLang="en-US" sz="1400" dirty="0"/>
              <a:t> 코딩테스트 스터디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393761" y="2596109"/>
            <a:ext cx="5702235" cy="325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b="1" dirty="0"/>
              <a:t>활동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장소</a:t>
            </a:r>
            <a:endParaRPr kumimoji="1" lang="en-US" altLang="ko-KR" sz="2400" b="1" dirty="0"/>
          </a:p>
          <a:p>
            <a:endParaRPr kumimoji="1" lang="en-US" altLang="ko-KR" sz="100" dirty="0"/>
          </a:p>
          <a:p>
            <a:pPr lvl="1"/>
            <a:r>
              <a:rPr kumimoji="1" lang="ko-KR" altLang="en-US" sz="1800" dirty="0" err="1"/>
              <a:t>비대면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(ZOOM)</a:t>
            </a:r>
          </a:p>
          <a:p>
            <a:pPr lvl="1"/>
            <a:endParaRPr kumimoji="1" lang="en-US" altLang="ko-KR" sz="700" b="1" dirty="0"/>
          </a:p>
          <a:p>
            <a:r>
              <a:rPr kumimoji="1" lang="ko-KR" altLang="en-US" sz="2400" b="1" dirty="0"/>
              <a:t>활동 내용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ko-KR" altLang="en-US" sz="1800" dirty="0"/>
              <a:t>매주 수요일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1</a:t>
            </a:r>
            <a:r>
              <a:rPr kumimoji="1" lang="ko-KR" altLang="en-US" sz="1800" dirty="0" err="1"/>
              <a:t>문제씩</a:t>
            </a:r>
            <a:r>
              <a:rPr kumimoji="1" lang="ko-KR" altLang="en-US" sz="1800" dirty="0"/>
              <a:t> 지정하여 서로의 풀이를 리뷰하며 진행</a:t>
            </a:r>
            <a:endParaRPr kumimoji="1" lang="en-US" altLang="ko-KR" sz="1800" dirty="0"/>
          </a:p>
          <a:p>
            <a:pPr lvl="1"/>
            <a:endParaRPr kumimoji="1" lang="en-US" altLang="ko-KR" sz="14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3B3353-9F63-7665-8C0D-A0921BBA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617" y="2593658"/>
            <a:ext cx="5568090" cy="36370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kumimoji="1" lang="ko-KR" altLang="en-US" sz="2400" b="1" dirty="0"/>
              <a:t>사용 교재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ko-KR" altLang="en-US" sz="1900" dirty="0"/>
              <a:t>이것이 취업을 위한 코딩 테스트다 </a:t>
            </a:r>
            <a:r>
              <a:rPr kumimoji="1" lang="en-US" altLang="ko-KR" sz="1900" dirty="0"/>
              <a:t>with </a:t>
            </a:r>
            <a:r>
              <a:rPr kumimoji="1" lang="ko-KR" altLang="en-US" sz="1900" dirty="0"/>
              <a:t>파이썬</a:t>
            </a:r>
            <a:endParaRPr kumimoji="1" lang="en-US" altLang="ko-KR" sz="1900" dirty="0"/>
          </a:p>
          <a:p>
            <a:pPr lvl="1"/>
            <a:endParaRPr kumimoji="1" lang="en-US" altLang="ko-KR" sz="100" b="1" dirty="0"/>
          </a:p>
          <a:p>
            <a:r>
              <a:rPr kumimoji="1" lang="ko-KR" altLang="en-US" sz="2400" b="1" dirty="0"/>
              <a:t>사용 사이트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en-US" altLang="ko-KR" sz="1900" b="1" dirty="0">
                <a:hlinkClick r:id="rId2"/>
              </a:rPr>
              <a:t>https://school.programmers.co.kr/learn/challenges</a:t>
            </a:r>
            <a:endParaRPr kumimoji="1" lang="en-US" altLang="ko-KR" sz="1900" b="1" dirty="0"/>
          </a:p>
          <a:p>
            <a:pPr lvl="1"/>
            <a:endParaRPr kumimoji="1" lang="en-US" altLang="ko-KR" sz="100" b="1" dirty="0"/>
          </a:p>
          <a:p>
            <a:r>
              <a:rPr kumimoji="1" lang="ko-KR" altLang="en-US" sz="2400" b="1" dirty="0"/>
              <a:t>스터디 성과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ko-KR" altLang="en-US" sz="1900" dirty="0"/>
              <a:t>매주 꾸준히 스터디를 한 결과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 학교 전공 수업에서 좋은 성적을 거두었습니다</a:t>
            </a:r>
            <a:r>
              <a:rPr kumimoji="1" lang="en-US" altLang="ko-KR" sz="1900" dirty="0"/>
              <a:t>.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(A+)</a:t>
            </a:r>
          </a:p>
          <a:p>
            <a:pPr lvl="1"/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34859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993E24-A1F0-8685-AE50-9FA5C2D8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948" y="2294825"/>
            <a:ext cx="4536104" cy="1325563"/>
          </a:xfrm>
        </p:spPr>
        <p:txBody>
          <a:bodyPr/>
          <a:lstStyle/>
          <a:p>
            <a:r>
              <a:rPr kumimoji="1" lang="en-US" altLang="ko-KR" b="1" dirty="0"/>
              <a:t>2)</a:t>
            </a:r>
            <a:r>
              <a:rPr kumimoji="1" lang="ko-KR" altLang="en-US" b="1" dirty="0"/>
              <a:t> 공모전 스터디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2C544-A274-90C3-DE72-57CF11A2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759" y="3271328"/>
            <a:ext cx="2874482" cy="6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021.09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2022.06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2348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활동 개요  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393757" y="4977981"/>
            <a:ext cx="5353629" cy="1769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스터디 내 담당역할</a:t>
            </a: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/>
              <a:t>팀장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공모전 </a:t>
            </a:r>
            <a:r>
              <a:rPr kumimoji="1" lang="ko-KR" altLang="en-US" dirty="0" err="1"/>
              <a:t>진행시</a:t>
            </a:r>
            <a:r>
              <a:rPr kumimoji="1" lang="en-US" altLang="ko-KR" dirty="0"/>
              <a:t>)</a:t>
            </a:r>
            <a:endParaRPr kumimoji="1" lang="en-US" altLang="ko-KR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매주 스터디 줌 링크 개설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스터디 개설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팀원 파트 배분 </a:t>
            </a:r>
            <a:endParaRPr kumimoji="1" lang="en-US" altLang="ko-KR" sz="1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10711226" y="-115697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2)</a:t>
            </a:r>
            <a:r>
              <a:rPr kumimoji="1" lang="ko-KR" altLang="en-US" sz="1400" dirty="0"/>
              <a:t> 공모전 스터디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393761" y="2596109"/>
            <a:ext cx="6365627" cy="325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b="1" dirty="0"/>
              <a:t>활동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장소</a:t>
            </a:r>
            <a:endParaRPr kumimoji="1" lang="en-US" altLang="ko-KR" sz="2400" b="1" dirty="0"/>
          </a:p>
          <a:p>
            <a:endParaRPr kumimoji="1" lang="en-US" altLang="ko-KR" sz="100" dirty="0"/>
          </a:p>
          <a:p>
            <a:pPr lvl="1"/>
            <a:r>
              <a:rPr kumimoji="1" lang="ko-KR" altLang="en-US" sz="1800" dirty="0" err="1"/>
              <a:t>비대면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(ZOOM)</a:t>
            </a:r>
          </a:p>
          <a:p>
            <a:pPr lvl="1"/>
            <a:endParaRPr kumimoji="1" lang="en-US" altLang="ko-KR" sz="700" b="1" dirty="0"/>
          </a:p>
          <a:p>
            <a:r>
              <a:rPr kumimoji="1" lang="ko-KR" altLang="en-US" sz="2400" b="1" dirty="0"/>
              <a:t>활동 내용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ko-KR" altLang="en-US" sz="1800" dirty="0"/>
              <a:t>매주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1</a:t>
            </a:r>
            <a:r>
              <a:rPr kumimoji="1" lang="ko-KR" altLang="en-US" sz="1800" dirty="0" err="1"/>
              <a:t>파트씩</a:t>
            </a:r>
            <a:r>
              <a:rPr kumimoji="1" lang="ko-KR" altLang="en-US" sz="1800" dirty="0"/>
              <a:t> 지정하여 서로의 파트 설명</a:t>
            </a:r>
            <a:r>
              <a:rPr kumimoji="1" lang="en-US" altLang="ko-KR" sz="1800" dirty="0"/>
              <a:t>&amp;</a:t>
            </a:r>
            <a:r>
              <a:rPr kumimoji="1" lang="ko-KR" altLang="en-US" sz="1800" dirty="0"/>
              <a:t>질의응답 하며 진행 </a:t>
            </a:r>
            <a:r>
              <a:rPr kumimoji="1" lang="en-US" altLang="ko-KR" sz="1800" dirty="0"/>
              <a:t>&amp;</a:t>
            </a:r>
            <a:r>
              <a:rPr kumimoji="1" lang="ko-KR" altLang="en-US" sz="1800" dirty="0"/>
              <a:t> 공모전 참가</a:t>
            </a:r>
            <a:endParaRPr kumimoji="1" lang="en-US" altLang="ko-KR" sz="1800" dirty="0"/>
          </a:p>
          <a:p>
            <a:pPr lvl="1"/>
            <a:endParaRPr kumimoji="1" lang="en-US" altLang="ko-KR" sz="14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3B3353-9F63-7665-8C0D-A0921BBA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617" y="2593658"/>
            <a:ext cx="5568090" cy="36370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400" b="1" dirty="0"/>
              <a:t>사용 교재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ko-KR" altLang="en-US" sz="1900" dirty="0"/>
              <a:t>혼자 공부하는 </a:t>
            </a:r>
            <a:r>
              <a:rPr kumimoji="1" lang="ko-KR" altLang="en-US" sz="1900" dirty="0" err="1"/>
              <a:t>머신러닝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+</a:t>
            </a:r>
            <a:r>
              <a:rPr kumimoji="1" lang="ko-KR" altLang="en-US" sz="1900" dirty="0"/>
              <a:t>딥러닝</a:t>
            </a:r>
            <a:endParaRPr kumimoji="1" lang="en-US" altLang="ko-KR" sz="1900" dirty="0"/>
          </a:p>
          <a:p>
            <a:pPr lvl="1"/>
            <a:endParaRPr kumimoji="1" lang="en-US" altLang="ko-KR" sz="100" b="1" dirty="0"/>
          </a:p>
          <a:p>
            <a:pPr lvl="1"/>
            <a:endParaRPr kumimoji="1" lang="en-US" altLang="ko-KR" sz="100" b="1" dirty="0"/>
          </a:p>
          <a:p>
            <a:r>
              <a:rPr kumimoji="1" lang="ko-KR" altLang="en-US" sz="2400" b="1" dirty="0"/>
              <a:t>스터디 성과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ko-KR" altLang="en-US" sz="1900" dirty="0"/>
              <a:t>부족했던 전공지식을 보완하고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모의 공모전도 준비해보고 실제 공모전에도 참가해보면서 공모전에 대한 경험을 쌓았습니다</a:t>
            </a:r>
            <a:r>
              <a:rPr kumimoji="1" lang="en-US" altLang="ko-KR" sz="1900" dirty="0"/>
              <a:t>.</a:t>
            </a:r>
          </a:p>
          <a:p>
            <a:pPr lvl="1"/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6222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993E24-A1F0-8685-AE50-9FA5C2D8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962" y="2294824"/>
            <a:ext cx="6152075" cy="1325563"/>
          </a:xfrm>
        </p:spPr>
        <p:txBody>
          <a:bodyPr/>
          <a:lstStyle/>
          <a:p>
            <a:r>
              <a:rPr kumimoji="1" lang="en-US" altLang="ko-KR" b="1" dirty="0"/>
              <a:t>3)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데이콘</a:t>
            </a:r>
            <a:r>
              <a:rPr kumimoji="1" lang="ko-KR" altLang="en-US" b="1" dirty="0"/>
              <a:t> 여름방학 교육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2C544-A274-90C3-DE72-57CF11A2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759" y="3271328"/>
            <a:ext cx="2874482" cy="6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022.06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2022.08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326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활동 개요  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10123397" y="-61067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3)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데이콘</a:t>
            </a:r>
            <a:r>
              <a:rPr kumimoji="1" lang="ko-KR" altLang="en-US" sz="1400" dirty="0"/>
              <a:t> 여름방학 교육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393764" y="2654726"/>
            <a:ext cx="5568090" cy="3726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b="1" dirty="0"/>
              <a:t>활동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장소</a:t>
            </a:r>
            <a:endParaRPr kumimoji="1" lang="en-US" altLang="ko-KR" sz="2400" b="1" dirty="0"/>
          </a:p>
          <a:p>
            <a:endParaRPr kumimoji="1" lang="en-US" altLang="ko-KR" sz="100" dirty="0"/>
          </a:p>
          <a:p>
            <a:pPr lvl="1"/>
            <a:r>
              <a:rPr kumimoji="1" lang="ko-KR" altLang="en-US" sz="1800" dirty="0"/>
              <a:t>수원대학교 </a:t>
            </a:r>
            <a:r>
              <a:rPr kumimoji="1" lang="ko-KR" altLang="en-US" sz="1800" dirty="0" err="1"/>
              <a:t>글로벌경상관</a:t>
            </a:r>
            <a:endParaRPr kumimoji="1" lang="en-US" altLang="ko-KR" sz="1800" dirty="0"/>
          </a:p>
          <a:p>
            <a:pPr lvl="1"/>
            <a:endParaRPr kumimoji="1" lang="en-US" altLang="ko-KR" sz="700" b="1" dirty="0"/>
          </a:p>
          <a:p>
            <a:r>
              <a:rPr kumimoji="1" lang="ko-KR" altLang="en-US" sz="2400" b="1" dirty="0"/>
              <a:t>활동 내용</a:t>
            </a:r>
            <a:endParaRPr kumimoji="1" lang="en-US" altLang="ko-KR" sz="2400" b="1" dirty="0"/>
          </a:p>
          <a:p>
            <a:endParaRPr kumimoji="1" lang="en-US" altLang="ko-KR" sz="100" b="1" dirty="0"/>
          </a:p>
          <a:p>
            <a:pPr lvl="1"/>
            <a:r>
              <a:rPr kumimoji="1" lang="ko-KR" altLang="en-US" sz="1400" b="1" dirty="0"/>
              <a:t>매주 </a:t>
            </a:r>
            <a:r>
              <a:rPr kumimoji="1" lang="ko-KR" altLang="en-US" sz="1400" b="1" dirty="0" err="1"/>
              <a:t>데이콘</a:t>
            </a:r>
            <a:r>
              <a:rPr kumimoji="1" lang="ko-KR" altLang="en-US" sz="1400" b="1" dirty="0"/>
              <a:t> 내의 여러 데이터를 가지고 데이터 분석에 대한 교육을 받고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과제 수행</a:t>
            </a:r>
            <a:endParaRPr kumimoji="1" lang="en-US" altLang="ko-KR" sz="1400" b="1" dirty="0"/>
          </a:p>
          <a:p>
            <a:r>
              <a:rPr kumimoji="1" lang="ko-KR" altLang="en-US" sz="2400" b="1" dirty="0"/>
              <a:t>활동 성과</a:t>
            </a:r>
            <a:endParaRPr kumimoji="1" lang="en-US" altLang="ko-KR" sz="2400" b="1" dirty="0"/>
          </a:p>
          <a:p>
            <a:pPr lvl="1"/>
            <a:r>
              <a:rPr kumimoji="1" lang="ko-KR" altLang="en-US" sz="1400" b="1" dirty="0"/>
              <a:t>다양한 데이터에 대한 분석을 통해 여러 데이터에 접근해 볼 수 있는 기회 였고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대회에서 사용하는 데이터 분석 방법론과 모델링 전 단계를 구현해 보는 기회였습니다</a:t>
            </a:r>
            <a:r>
              <a:rPr kumimoji="1" lang="en-US" altLang="ko-KR" sz="1400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3095D2-D95B-E029-2A00-9EBED41F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72" y="2645947"/>
            <a:ext cx="5222964" cy="31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1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C35C31E-39E4-D7F2-072A-8F85B258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11" y="2883784"/>
            <a:ext cx="9679577" cy="1325563"/>
          </a:xfrm>
        </p:spPr>
        <p:txBody>
          <a:bodyPr>
            <a:noAutofit/>
          </a:bodyPr>
          <a:lstStyle/>
          <a:p>
            <a:r>
              <a:rPr kumimoji="1" lang="en-US" altLang="ko-KR" sz="7900" b="1" dirty="0"/>
              <a:t>1</a:t>
            </a:r>
            <a:r>
              <a:rPr kumimoji="1" lang="en-US" altLang="ko-Kore-KR" sz="7900" b="1" dirty="0"/>
              <a:t>.</a:t>
            </a:r>
            <a:r>
              <a:rPr kumimoji="1" lang="ko-KR" altLang="en-US" sz="7900" b="1" dirty="0"/>
              <a:t> 프로젝트 및 공모전 </a:t>
            </a:r>
            <a:br>
              <a:rPr kumimoji="1" lang="en-US" altLang="ko-KR" sz="7900" b="1" dirty="0"/>
            </a:br>
            <a:endParaRPr kumimoji="1" lang="ko-Kore-KR" altLang="en-US" sz="7900" b="1" dirty="0"/>
          </a:p>
        </p:txBody>
      </p:sp>
    </p:spTree>
    <p:extLst>
      <p:ext uri="{BB962C8B-B14F-4D97-AF65-F5344CB8AC3E}">
        <p14:creationId xmlns:p14="http://schemas.microsoft.com/office/powerpoint/2010/main" val="36144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77970F-9B93-A2C0-4906-84703F40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0" y="2254269"/>
            <a:ext cx="6641592" cy="1325563"/>
          </a:xfrm>
        </p:spPr>
        <p:txBody>
          <a:bodyPr/>
          <a:lstStyle/>
          <a:p>
            <a:r>
              <a:rPr kumimoji="1" lang="en-US" altLang="ko-KR" b="1" dirty="0"/>
              <a:t>1)</a:t>
            </a:r>
            <a:r>
              <a:rPr kumimoji="1" lang="ko-KR" altLang="en-US" b="1" dirty="0"/>
              <a:t> 교양 과제 프로젝트</a:t>
            </a:r>
            <a:endParaRPr kumimoji="1" lang="ko-Kore-KR" altLang="en-US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5FAD01-DA60-06CD-7959-25677941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664" y="3377076"/>
            <a:ext cx="3806952" cy="6981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020.03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2020.06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760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개요 및 내용 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420641" y="4577611"/>
            <a:ext cx="5353629" cy="2217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담당역할 및 강조사항</a:t>
            </a:r>
            <a:endParaRPr kumimoji="1" lang="en-US" altLang="ko-KR" sz="2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+mn-lt"/>
                <a:ea typeface="+mn-ea"/>
                <a:cs typeface="+mn-cs"/>
              </a:rPr>
              <a:t>팀원</a:t>
            </a:r>
            <a:endParaRPr kumimoji="1" lang="en-US" altLang="ko-KR" b="1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선정 아이디어 제안 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아이디어 세부 기획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10370571" y="-115697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1)</a:t>
            </a:r>
            <a:r>
              <a:rPr kumimoji="1" lang="ko-KR" altLang="en-US" sz="1400" dirty="0"/>
              <a:t> 교양 과제 프로젝트</a:t>
            </a:r>
            <a:endParaRPr kumimoji="1" lang="ko-Kore-KR" altLang="en-US" sz="14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4C3DA9D-7445-5226-E78B-26CA3A667DB2}"/>
              </a:ext>
            </a:extLst>
          </p:cNvPr>
          <p:cNvSpPr txBox="1">
            <a:spLocks/>
          </p:cNvSpPr>
          <p:nvPr/>
        </p:nvSpPr>
        <p:spPr>
          <a:xfrm>
            <a:off x="420641" y="2888250"/>
            <a:ext cx="5353643" cy="325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내용</a:t>
            </a:r>
            <a:endParaRPr kumimoji="1" lang="en-US" altLang="ko-KR" sz="2400" b="1" dirty="0"/>
          </a:p>
          <a:p>
            <a:endParaRPr kumimoji="1" lang="en-US" altLang="ko-KR" sz="800" dirty="0"/>
          </a:p>
          <a:p>
            <a:pPr lvl="1"/>
            <a:r>
              <a:rPr kumimoji="1" lang="ko-KR" altLang="en-US" sz="1800" b="1" dirty="0"/>
              <a:t>제안 아이디어</a:t>
            </a:r>
            <a:endParaRPr kumimoji="1" lang="en-US" altLang="ko-KR" sz="1800" b="1" dirty="0"/>
          </a:p>
          <a:p>
            <a:pPr lvl="2"/>
            <a:r>
              <a:rPr kumimoji="1" lang="ko-KR" altLang="en-US" sz="1400" dirty="0"/>
              <a:t>환영오염 어플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어플 명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환해</a:t>
            </a:r>
            <a:r>
              <a:rPr kumimoji="1" lang="en-US" altLang="ko-KR" sz="1400" dirty="0"/>
              <a:t>)</a:t>
            </a:r>
          </a:p>
          <a:p>
            <a:pPr marL="914400" lvl="2" indent="0">
              <a:buNone/>
            </a:pPr>
            <a:endParaRPr kumimoji="1" lang="en-US" altLang="ko-KR" sz="14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3B3353-9F63-7665-8C0D-A0921BBA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503" y="2888250"/>
            <a:ext cx="5353643" cy="54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과정</a:t>
            </a:r>
            <a:endParaRPr kumimoji="1" lang="en-US" altLang="ko-KR" sz="2400" b="1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E8CA6612-FAB2-7F17-69F3-0375476C3A56}"/>
              </a:ext>
            </a:extLst>
          </p:cNvPr>
          <p:cNvGraphicFramePr/>
          <p:nvPr/>
        </p:nvGraphicFramePr>
        <p:xfrm>
          <a:off x="6587289" y="3241477"/>
          <a:ext cx="4444778" cy="123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A8DD31F3-CACA-CCC4-0F39-04392CA19AF3}"/>
              </a:ext>
            </a:extLst>
          </p:cNvPr>
          <p:cNvSpPr txBox="1">
            <a:spLocks/>
          </p:cNvSpPr>
          <p:nvPr/>
        </p:nvSpPr>
        <p:spPr>
          <a:xfrm>
            <a:off x="6471517" y="4577611"/>
            <a:ext cx="5353629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성과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+mn-lt"/>
                <a:ea typeface="+mn-ea"/>
                <a:cs typeface="+mn-cs"/>
              </a:rPr>
              <a:t>교수님께 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수업 외로 </a:t>
            </a:r>
            <a:r>
              <a:rPr kumimoji="1" lang="ko-KR" altLang="en-US" sz="1600" dirty="0">
                <a:latin typeface="+mn-lt"/>
                <a:ea typeface="+mn-ea"/>
                <a:cs typeface="+mn-cs"/>
              </a:rPr>
              <a:t>어플 상용화를 추진해보면 좋을 것 같다</a:t>
            </a:r>
            <a:r>
              <a:rPr kumimoji="1" lang="en-US" altLang="ko-KR" sz="1600" dirty="0">
                <a:latin typeface="+mn-lt"/>
                <a:ea typeface="+mn-ea"/>
                <a:cs typeface="+mn-cs"/>
              </a:rPr>
              <a:t>”</a:t>
            </a:r>
            <a:r>
              <a:rPr kumimoji="1" lang="ko-KR" altLang="en-US" sz="1600" dirty="0">
                <a:latin typeface="+mn-lt"/>
                <a:ea typeface="+mn-ea"/>
                <a:cs typeface="+mn-cs"/>
              </a:rPr>
              <a:t>는 피드백을 받았습니다</a:t>
            </a:r>
            <a:r>
              <a:rPr kumimoji="1" lang="en-US" altLang="ko-KR" sz="1600" dirty="0">
                <a:latin typeface="+mn-lt"/>
                <a:ea typeface="+mn-ea"/>
                <a:cs typeface="+mn-cs"/>
              </a:rPr>
              <a:t>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+mn-lt"/>
                <a:ea typeface="+mn-ea"/>
                <a:cs typeface="+mn-cs"/>
              </a:rPr>
              <a:t>서로 다른 학과 동료들이 모여 아이디어를 다양한 비즈니스 기법을 활용하여 협업하는 경험을 하였습니다</a:t>
            </a:r>
            <a:r>
              <a:rPr kumimoji="1" lang="en-US" altLang="ko-KR" sz="160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32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0ADD4-C72A-7971-13DB-B1B1F3FD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20" y="2103437"/>
            <a:ext cx="9110472" cy="1325563"/>
          </a:xfrm>
        </p:spPr>
        <p:txBody>
          <a:bodyPr/>
          <a:lstStyle/>
          <a:p>
            <a:r>
              <a:rPr kumimoji="1" lang="en-US" altLang="ko-KR" b="1" dirty="0"/>
              <a:t>2)</a:t>
            </a:r>
            <a:r>
              <a:rPr kumimoji="1" lang="ko-KR" altLang="en-US" b="1" dirty="0"/>
              <a:t> 제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회 데이터분석 경진대회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48255-483E-5850-FF10-D6BE6E2A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0" y="3271329"/>
            <a:ext cx="3806952" cy="6981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2</a:t>
            </a:r>
            <a:r>
              <a:rPr kumimoji="1" lang="en-US" altLang="ko-KR" dirty="0"/>
              <a:t>021.11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2021.12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109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개요 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6417730" y="2888250"/>
            <a:ext cx="5353629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담당역할 및 강조사항</a:t>
            </a:r>
            <a:endParaRPr kumimoji="1" lang="en-US" altLang="ko-KR" sz="2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+mn-lt"/>
                <a:ea typeface="+mn-ea"/>
                <a:cs typeface="+mn-cs"/>
              </a:rPr>
              <a:t>팀장</a:t>
            </a:r>
            <a:endParaRPr kumimoji="1" lang="en-US" altLang="ko-KR" b="1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프로젝트 주제 제시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+mn-lt"/>
                <a:ea typeface="+mn-ea"/>
                <a:cs typeface="+mn-cs"/>
              </a:rPr>
              <a:t>팀원 파트 배분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분석 내용정리 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 </a:t>
            </a:r>
            <a:r>
              <a:rPr kumimoji="1" lang="en-US" altLang="ko-KR" sz="1400" dirty="0">
                <a:latin typeface="+mn-lt"/>
                <a:ea typeface="+mn-ea"/>
                <a:cs typeface="+mn-cs"/>
              </a:rPr>
              <a:t>PPT</a:t>
            </a:r>
            <a:r>
              <a:rPr kumimoji="1" lang="ko-KR" altLang="en-US" sz="1400" dirty="0">
                <a:latin typeface="+mn-lt"/>
                <a:ea typeface="+mn-ea"/>
                <a:cs typeface="+mn-cs"/>
              </a:rPr>
              <a:t> 제작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</a:t>
            </a:r>
            <a:r>
              <a:rPr kumimoji="1" lang="ko-KR" altLang="en-US" sz="1400" dirty="0" err="1"/>
              <a:t>전처리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 시각화 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 분석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  <a:p>
            <a:pPr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562179-5857-1F4C-B5EC-7FF96867FD37}"/>
              </a:ext>
            </a:extLst>
          </p:cNvPr>
          <p:cNvSpPr txBox="1">
            <a:spLocks/>
          </p:cNvSpPr>
          <p:nvPr/>
        </p:nvSpPr>
        <p:spPr>
          <a:xfrm>
            <a:off x="9720926" y="-98150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2)</a:t>
            </a:r>
            <a:r>
              <a:rPr kumimoji="1" lang="ko-KR" altLang="en-US" sz="1400" dirty="0"/>
              <a:t> 제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회 데이터분석 경진대회</a:t>
            </a:r>
            <a:endParaRPr kumimoji="1" lang="ko-Kore-KR" altLang="en-US" sz="1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C0825F4-E92C-E789-F655-4FA4B715ED51}"/>
              </a:ext>
            </a:extLst>
          </p:cNvPr>
          <p:cNvSpPr txBox="1">
            <a:spLocks/>
          </p:cNvSpPr>
          <p:nvPr/>
        </p:nvSpPr>
        <p:spPr>
          <a:xfrm>
            <a:off x="581492" y="2888250"/>
            <a:ext cx="5353643" cy="3254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내용</a:t>
            </a:r>
            <a:endParaRPr kumimoji="1" lang="en-US" altLang="ko-KR" sz="2400" b="1" dirty="0"/>
          </a:p>
          <a:p>
            <a:endParaRPr kumimoji="1" lang="en-US" altLang="ko-KR" sz="800" dirty="0"/>
          </a:p>
          <a:p>
            <a:pPr lvl="1"/>
            <a:r>
              <a:rPr kumimoji="1" lang="ko-KR" altLang="en-US" sz="1800" b="1" dirty="0"/>
              <a:t>주제 </a:t>
            </a:r>
            <a:endParaRPr kumimoji="1" lang="en-US" altLang="ko-KR" sz="1800" b="1" dirty="0"/>
          </a:p>
          <a:p>
            <a:pPr lvl="2"/>
            <a:r>
              <a:rPr kumimoji="1" lang="ko-KR" altLang="en-US" sz="1400" dirty="0"/>
              <a:t>가구원의 농업특성과 업무적 손상의 관계</a:t>
            </a:r>
            <a:endParaRPr kumimoji="1" lang="en-US" altLang="ko-KR" sz="1400" dirty="0"/>
          </a:p>
          <a:p>
            <a:pPr lvl="2"/>
            <a:endParaRPr kumimoji="1" lang="en-US" altLang="ko-KR" sz="1000" b="1" dirty="0"/>
          </a:p>
          <a:p>
            <a:pPr lvl="2"/>
            <a:r>
              <a:rPr kumimoji="1" lang="ko-KR" altLang="en-US" sz="1400" b="1" dirty="0"/>
              <a:t>소주제</a:t>
            </a:r>
            <a:endParaRPr kumimoji="1" lang="en-US" altLang="ko-KR" sz="1400" b="1" dirty="0"/>
          </a:p>
          <a:p>
            <a:pPr lvl="3"/>
            <a:r>
              <a:rPr kumimoji="1" lang="ko-KR" altLang="en-US" sz="1200" dirty="0"/>
              <a:t>농업 종사기간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수행기간에 따른 손상정도 분석</a:t>
            </a:r>
            <a:endParaRPr kumimoji="1" lang="en-US" altLang="ko-KR" sz="1200" dirty="0"/>
          </a:p>
          <a:p>
            <a:pPr lvl="3"/>
            <a:r>
              <a:rPr kumimoji="1" lang="ko-KR" altLang="en-US" sz="1200" dirty="0"/>
              <a:t>농기구 운행사고에 가장 중요한 영향을 미치는 요인 분석</a:t>
            </a:r>
            <a:endParaRPr kumimoji="1" lang="en-US" altLang="ko-KR" sz="1200" dirty="0"/>
          </a:p>
          <a:p>
            <a:pPr lvl="2"/>
            <a:endParaRPr kumimoji="1" lang="en-US" altLang="ko-KR" sz="1400" b="1" dirty="0"/>
          </a:p>
          <a:p>
            <a:pPr lvl="1"/>
            <a:r>
              <a:rPr kumimoji="1" lang="ko-KR" altLang="en-US" sz="1800" b="1" dirty="0"/>
              <a:t>활용데이터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lvl="2"/>
            <a:r>
              <a:rPr kumimoji="1" lang="ko-KR" altLang="en-US" sz="1400" dirty="0"/>
              <a:t>농업인 손상조사 데이터의 학습용 가상 데이터</a:t>
            </a:r>
            <a:endParaRPr kumimoji="1" lang="en-US" altLang="ko-KR" sz="1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ACB888-08EF-7BE3-A67C-1330772BD83A}"/>
              </a:ext>
            </a:extLst>
          </p:cNvPr>
          <p:cNvSpPr txBox="1">
            <a:spLocks/>
          </p:cNvSpPr>
          <p:nvPr/>
        </p:nvSpPr>
        <p:spPr>
          <a:xfrm>
            <a:off x="10471046" y="6508940"/>
            <a:ext cx="3806952" cy="69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600" dirty="0"/>
              <a:t>주최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수원대학교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7029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585BFE-7F84-99C6-B91E-847FE94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3600" b="1" dirty="0">
                <a:solidFill>
                  <a:srgbClr val="3F3F3F"/>
                </a:solidFill>
              </a:rPr>
              <a:t>프로젝트 내용</a:t>
            </a:r>
            <a:endParaRPr kumimoji="1" lang="en-US" altLang="en-US" sz="3600" b="1" kern="1200" dirty="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A9F4C-7441-E0B4-0191-4254DE81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7" y="2888251"/>
            <a:ext cx="5353643" cy="54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400" b="1" dirty="0" err="1"/>
              <a:t>프로젝트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과정</a:t>
            </a:r>
            <a:endParaRPr kumimoji="1" lang="en-US" altLang="ko-KR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BFA9B5A8-9081-40C5-C7AA-C83E6D945656}"/>
              </a:ext>
            </a:extLst>
          </p:cNvPr>
          <p:cNvSpPr txBox="1">
            <a:spLocks/>
          </p:cNvSpPr>
          <p:nvPr/>
        </p:nvSpPr>
        <p:spPr>
          <a:xfrm>
            <a:off x="6417730" y="2888250"/>
            <a:ext cx="5865707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latin typeface="+mn-lt"/>
                <a:ea typeface="+mn-ea"/>
                <a:cs typeface="+mn-cs"/>
              </a:rPr>
              <a:t>프로젝트 성과</a:t>
            </a:r>
            <a:endParaRPr kumimoji="1" lang="en-US" altLang="ko-KR" sz="2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800" dirty="0">
              <a:latin typeface="+mn-lt"/>
              <a:ea typeface="+mn-ea"/>
              <a:cs typeface="+mn-cs"/>
            </a:endParaRP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+mn-lt"/>
                <a:ea typeface="+mn-ea"/>
                <a:cs typeface="+mn-cs"/>
              </a:rPr>
              <a:t>비록</a:t>
            </a:r>
            <a:r>
              <a:rPr kumimoji="1" lang="en-US" altLang="ko-KR" dirty="0"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 수상은 하지 못하였으나</a:t>
            </a:r>
            <a:r>
              <a:rPr kumimoji="1" lang="en-US" altLang="ko-KR" dirty="0"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 </a:t>
            </a:r>
            <a:endParaRPr kumimoji="1" lang="en-US" altLang="ko-KR" dirty="0">
              <a:latin typeface="+mn-lt"/>
              <a:ea typeface="+mn-ea"/>
              <a:cs typeface="+mn-cs"/>
            </a:endParaRPr>
          </a:p>
          <a:p>
            <a:pPr marL="228600" lvl="1">
              <a:spcAft>
                <a:spcPts val="600"/>
              </a:spcAft>
            </a:pPr>
            <a:r>
              <a:rPr kumimoji="1" lang="ko-KR" altLang="en-US" dirty="0">
                <a:latin typeface="+mn-lt"/>
                <a:ea typeface="+mn-ea"/>
                <a:cs typeface="+mn-cs"/>
              </a:rPr>
              <a:t>    처음 참가하는 데이터 분석 경진대회로 데이터  </a:t>
            </a:r>
            <a:endParaRPr kumimoji="1" lang="en-US" altLang="ko-KR" dirty="0">
              <a:latin typeface="+mn-lt"/>
              <a:ea typeface="+mn-ea"/>
              <a:cs typeface="+mn-cs"/>
            </a:endParaRPr>
          </a:p>
          <a:p>
            <a:pPr marL="228600" lvl="1">
              <a:spcAft>
                <a:spcPts val="600"/>
              </a:spcAft>
            </a:pPr>
            <a:r>
              <a:rPr kumimoji="1" lang="ko-KR" altLang="en-US" dirty="0"/>
              <a:t>   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분석 과정을 모두 </a:t>
            </a:r>
            <a:r>
              <a:rPr kumimoji="1" lang="ko-KR" altLang="en-US" dirty="0"/>
              <a:t>수행하고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 처음으로 결과물을</a:t>
            </a:r>
            <a:endParaRPr kumimoji="1" lang="en-US" altLang="ko-KR" dirty="0">
              <a:latin typeface="+mn-lt"/>
              <a:ea typeface="+mn-ea"/>
              <a:cs typeface="+mn-cs"/>
            </a:endParaRPr>
          </a:p>
          <a:p>
            <a:pPr marL="228600" lvl="1">
              <a:spcAft>
                <a:spcPts val="600"/>
              </a:spcAft>
            </a:pPr>
            <a:r>
              <a:rPr kumimoji="1" lang="ko-KR" altLang="en-US" dirty="0"/>
              <a:t>   </a:t>
            </a:r>
            <a:r>
              <a:rPr kumimoji="1" lang="ko-KR" altLang="en-US" dirty="0">
                <a:latin typeface="+mn-lt"/>
                <a:ea typeface="+mn-ea"/>
                <a:cs typeface="+mn-cs"/>
              </a:rPr>
              <a:t>만들었다는 것에 의의를 두었던 프로젝트였습니다</a:t>
            </a:r>
            <a:r>
              <a:rPr kumimoji="1" lang="en-US" altLang="ko-KR" dirty="0">
                <a:latin typeface="+mn-lt"/>
                <a:ea typeface="+mn-ea"/>
                <a:cs typeface="+mn-cs"/>
              </a:rPr>
              <a:t>.</a:t>
            </a:r>
            <a:endParaRPr kumimoji="1" lang="en-US" altLang="ko-KR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A0804BB-6F06-C110-8FBD-2575AA0B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45" y="3751383"/>
            <a:ext cx="4687140" cy="1530138"/>
          </a:xfrm>
          <a:prstGeom prst="rect">
            <a:avLst/>
          </a:prstGeom>
        </p:spPr>
      </p:pic>
      <p:sp>
        <p:nvSpPr>
          <p:cNvPr id="27" name="제목 1">
            <a:extLst>
              <a:ext uri="{FF2B5EF4-FFF2-40B4-BE49-F238E27FC236}">
                <a16:creationId xmlns:a16="http://schemas.microsoft.com/office/drawing/2014/main" id="{0BD94554-A387-F3B4-7540-1DC54E69E2FC}"/>
              </a:ext>
            </a:extLst>
          </p:cNvPr>
          <p:cNvSpPr txBox="1">
            <a:spLocks/>
          </p:cNvSpPr>
          <p:nvPr/>
        </p:nvSpPr>
        <p:spPr>
          <a:xfrm>
            <a:off x="9720926" y="-98150"/>
            <a:ext cx="2909150" cy="64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400" dirty="0"/>
              <a:t>2)</a:t>
            </a:r>
            <a:r>
              <a:rPr kumimoji="1" lang="ko-KR" altLang="en-US" sz="1400" dirty="0"/>
              <a:t> 제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회 데이터분석 경진대회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035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078D43E-A249-3029-0535-D8F1F09E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28" y="2258967"/>
            <a:ext cx="8927592" cy="1325563"/>
          </a:xfrm>
        </p:spPr>
        <p:txBody>
          <a:bodyPr/>
          <a:lstStyle/>
          <a:p>
            <a:r>
              <a:rPr kumimoji="1" lang="en-US" altLang="ko-KR" b="1" dirty="0"/>
              <a:t>3)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2022</a:t>
            </a:r>
            <a:r>
              <a:rPr kumimoji="1" lang="ko-KR" altLang="en-US" b="1" dirty="0"/>
              <a:t> 대국민 물 빅데이터 공모전</a:t>
            </a:r>
            <a:endParaRPr kumimoji="1" lang="ko-Kore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646DA1-118F-0D6D-0251-72B440E9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0" y="3271329"/>
            <a:ext cx="3806952" cy="6981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/>
              <a:t>2</a:t>
            </a:r>
            <a:r>
              <a:rPr kumimoji="1" lang="en-US" altLang="ko-KR"/>
              <a:t>022.04</a:t>
            </a:r>
            <a:r>
              <a:rPr kumimoji="1" lang="ko-KR" altLang="en-US"/>
              <a:t> </a:t>
            </a:r>
            <a:r>
              <a:rPr kumimoji="1" lang="en-US" altLang="ko-KR"/>
              <a:t>~</a:t>
            </a:r>
            <a:r>
              <a:rPr kumimoji="1" lang="ko-KR" altLang="en-US"/>
              <a:t> </a:t>
            </a:r>
            <a:r>
              <a:rPr kumimoji="1" lang="en-US" altLang="ko-KR"/>
              <a:t>2022.07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594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927</Words>
  <Application>Microsoft Macintosh PowerPoint</Application>
  <PresentationFormat>와이드스크린</PresentationFormat>
  <Paragraphs>244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포트폴리오</vt:lpstr>
      <vt:lpstr>목차</vt:lpstr>
      <vt:lpstr>1. 프로젝트 및 공모전  </vt:lpstr>
      <vt:lpstr>1) 교양 과제 프로젝트</vt:lpstr>
      <vt:lpstr>프로젝트 개요 및 내용 </vt:lpstr>
      <vt:lpstr>2) 제1회 데이터분석 경진대회</vt:lpstr>
      <vt:lpstr>프로젝트 개요 </vt:lpstr>
      <vt:lpstr>프로젝트 내용</vt:lpstr>
      <vt:lpstr>3) 2022 대국민 물 빅데이터 공모전</vt:lpstr>
      <vt:lpstr>프로젝트 개요 </vt:lpstr>
      <vt:lpstr>프로젝트 내용</vt:lpstr>
      <vt:lpstr>4) 전공 과제 프로젝트</vt:lpstr>
      <vt:lpstr>프로젝트 개요 </vt:lpstr>
      <vt:lpstr>프로젝트 내용</vt:lpstr>
      <vt:lpstr>5) 자율주행 센서의  안테나 성능 예측 AI 경진대회</vt:lpstr>
      <vt:lpstr>PowerPoint 프레젠테이션</vt:lpstr>
      <vt:lpstr>6) 연구데이터 분석활용 경진대회</vt:lpstr>
      <vt:lpstr>PowerPoint 프레젠테이션</vt:lpstr>
      <vt:lpstr>4.  스터디 </vt:lpstr>
      <vt:lpstr>1) 코딩테스트 스터디</vt:lpstr>
      <vt:lpstr>활동 개요  </vt:lpstr>
      <vt:lpstr>2) 공모전 스터디</vt:lpstr>
      <vt:lpstr>활동 개요  </vt:lpstr>
      <vt:lpstr>3) 데이콘 여름방학 교육</vt:lpstr>
      <vt:lpstr>활동 개요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김진아</dc:creator>
  <cp:lastModifiedBy>김진아</cp:lastModifiedBy>
  <cp:revision>10</cp:revision>
  <dcterms:created xsi:type="dcterms:W3CDTF">2022-07-08T03:27:03Z</dcterms:created>
  <dcterms:modified xsi:type="dcterms:W3CDTF">2023-01-09T03:26:08Z</dcterms:modified>
</cp:coreProperties>
</file>