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1" r:id="rId4"/>
    <p:sldId id="262" r:id="rId5"/>
    <p:sldId id="260" r:id="rId6"/>
    <p:sldId id="263"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89" autoAdjust="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53693-AB9B-429C-8709-86A036835999}"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1FFCA-95CF-4E66-99E8-1A656E25CDB7}" type="slidenum">
              <a:rPr lang="en-US" smtClean="0"/>
              <a:t>‹#›</a:t>
            </a:fld>
            <a:endParaRPr lang="en-US"/>
          </a:p>
        </p:txBody>
      </p:sp>
    </p:spTree>
    <p:extLst>
      <p:ext uri="{BB962C8B-B14F-4D97-AF65-F5344CB8AC3E}">
        <p14:creationId xmlns:p14="http://schemas.microsoft.com/office/powerpoint/2010/main" val="789035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Non-parametric models are flexible modeling techniques that do not assume a specific functional form for the relationship between predictors and the response variable. These models make fewer assumptions about the underlying distribution of the data and can be more robust to violations of normality. Non-parametric models include techniques like decision trees, random forests, support vector machines, and neural networks. These models can capture complex relationships without explicitly assuming a specific distribution.</a:t>
            </a:r>
          </a:p>
          <a:p>
            <a:endParaRPr lang="en-US" dirty="0"/>
          </a:p>
          <a:p>
            <a:r>
              <a:rPr lang="en-US" dirty="0"/>
              <a:t>GLMs are an extension of linear regression models that allow for non-normal response variables and account for different types of distributions. GLMs relax the assumption of normally distributed residuals and instead assume a specific distribution from the exponential family, such as binomial, Poisson, or gamma distributions. This allows for modeling various types of response variables, such as binary, count, or skewed continuous variables.</a:t>
            </a:r>
          </a:p>
        </p:txBody>
      </p:sp>
      <p:sp>
        <p:nvSpPr>
          <p:cNvPr id="4" name="Slide Number Placeholder 3"/>
          <p:cNvSpPr>
            <a:spLocks noGrp="1"/>
          </p:cNvSpPr>
          <p:nvPr>
            <p:ph type="sldNum" sz="quarter" idx="5"/>
          </p:nvPr>
        </p:nvSpPr>
        <p:spPr/>
        <p:txBody>
          <a:bodyPr/>
          <a:lstStyle/>
          <a:p>
            <a:fld id="{C461FFCA-95CF-4E66-99E8-1A656E25CDB7}" type="slidenum">
              <a:rPr lang="en-US" smtClean="0"/>
              <a:t>4</a:t>
            </a:fld>
            <a:endParaRPr lang="en-US"/>
          </a:p>
        </p:txBody>
      </p:sp>
    </p:spTree>
    <p:extLst>
      <p:ext uri="{BB962C8B-B14F-4D97-AF65-F5344CB8AC3E}">
        <p14:creationId xmlns:p14="http://schemas.microsoft.com/office/powerpoint/2010/main" val="393999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2B2A-8EE4-F807-780C-0099A1BDC6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70E7E-3AE8-5BFE-B893-2B5158B53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82D170-897E-E635-C63D-A82526975EF2}"/>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5" name="Footer Placeholder 4">
            <a:extLst>
              <a:ext uri="{FF2B5EF4-FFF2-40B4-BE49-F238E27FC236}">
                <a16:creationId xmlns:a16="http://schemas.microsoft.com/office/drawing/2014/main" id="{5BFB571F-14A9-52B8-0F5C-7434AE22A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5D2F8-50DB-B9BE-3B96-E47964F9373C}"/>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137729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CDDC-FC52-80E6-95CD-C1DAA81F16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8B76D-99A0-4B55-4A72-500F5731F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DD4B4-97D7-E8D2-AB48-F70F970D6F17}"/>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5" name="Footer Placeholder 4">
            <a:extLst>
              <a:ext uri="{FF2B5EF4-FFF2-40B4-BE49-F238E27FC236}">
                <a16:creationId xmlns:a16="http://schemas.microsoft.com/office/drawing/2014/main" id="{38F5CEF8-975B-DF84-FB0B-936192398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4990E-7084-9865-4819-4DEAFC9D4EFE}"/>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42506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BB213-D8E2-B693-AACA-9C5542DBF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F13A8C-8BEF-7F3E-69D7-269EC434B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714B2-BAE8-DB32-169C-AA7829B63521}"/>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5" name="Footer Placeholder 4">
            <a:extLst>
              <a:ext uri="{FF2B5EF4-FFF2-40B4-BE49-F238E27FC236}">
                <a16:creationId xmlns:a16="http://schemas.microsoft.com/office/drawing/2014/main" id="{96CC11E5-A93E-9166-D08A-864AECC5D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5558C-1B73-0CC5-E3E0-72CECA1D416A}"/>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42124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8A84-7C09-7597-5118-125DB6821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65E2C-CA49-A447-D911-CB329B938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7EEA5-8953-F685-F08C-AF5C7937D8B0}"/>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5" name="Footer Placeholder 4">
            <a:extLst>
              <a:ext uri="{FF2B5EF4-FFF2-40B4-BE49-F238E27FC236}">
                <a16:creationId xmlns:a16="http://schemas.microsoft.com/office/drawing/2014/main" id="{DC7D5C2B-F978-6E83-0068-990D837B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3ADF6-89BD-CA5E-F049-E7D03A2F0B37}"/>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386903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3F0C-E48E-D332-D212-6DFFB1B08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8BAD99-5238-C705-BB59-05E5152B2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39CF5-EC7E-F22D-BF9E-8A815E7D8F7A}"/>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5" name="Footer Placeholder 4">
            <a:extLst>
              <a:ext uri="{FF2B5EF4-FFF2-40B4-BE49-F238E27FC236}">
                <a16:creationId xmlns:a16="http://schemas.microsoft.com/office/drawing/2014/main" id="{5AED8276-4604-0314-F5B5-2627D032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DD4EB-D9CC-4F1C-7A33-01AE5F80E059}"/>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271567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B4D7-5475-C820-0FA6-51A372E2A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A6524-BC24-B629-B4D8-7E5AFC632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5BEB8D-070D-C899-AB9F-FF5DE3DB2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475756-52FA-CBD9-9CEA-ED714BBA87AF}"/>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6" name="Footer Placeholder 5">
            <a:extLst>
              <a:ext uri="{FF2B5EF4-FFF2-40B4-BE49-F238E27FC236}">
                <a16:creationId xmlns:a16="http://schemas.microsoft.com/office/drawing/2014/main" id="{CD1FB4CE-CEA7-F32E-2B5B-1467FB14B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684A1-CCB3-D905-FE95-B81538C597B9}"/>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415246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C354-B9B3-DE6B-8EFE-2BAEF3C6E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33187B-3063-07D0-EF1E-94B48B7C1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76BC2-7BF1-81F7-FC54-2A3197801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B3E452-6C0B-CBCB-062C-455A73AA7D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1418F-83B2-2583-5C01-F5CA4263C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0F776-0440-67C9-FB9B-1EF22E600EB8}"/>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8" name="Footer Placeholder 7">
            <a:extLst>
              <a:ext uri="{FF2B5EF4-FFF2-40B4-BE49-F238E27FC236}">
                <a16:creationId xmlns:a16="http://schemas.microsoft.com/office/drawing/2014/main" id="{4D63C7B0-0E0D-F4E4-DB0E-6EC4959FDC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BB8B8-C1ED-6EFA-EDC8-D3DD2304A34E}"/>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185601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6314-01EA-66AB-A40C-893DB4322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9B3915-7702-1F13-6174-602DA4803A25}"/>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4" name="Footer Placeholder 3">
            <a:extLst>
              <a:ext uri="{FF2B5EF4-FFF2-40B4-BE49-F238E27FC236}">
                <a16:creationId xmlns:a16="http://schemas.microsoft.com/office/drawing/2014/main" id="{F82FA4B1-8046-6A9A-C84E-32ECC348A5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70563-0BFF-7C61-BCB4-764111709204}"/>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269628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8377C-FB41-2F36-244C-270AE932BE53}"/>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3" name="Footer Placeholder 2">
            <a:extLst>
              <a:ext uri="{FF2B5EF4-FFF2-40B4-BE49-F238E27FC236}">
                <a16:creationId xmlns:a16="http://schemas.microsoft.com/office/drawing/2014/main" id="{F13E1507-B023-1856-F126-F83C7353B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548288-6C31-537F-62FE-E2B67D0C1085}"/>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44066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44F1-C10D-F1C3-2712-80796F89A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CBB5B-82D7-0F1D-A25C-3CCE2D83C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74A7B-472C-1067-5BF2-D479E0720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DE415-940C-A22F-8738-D43B9C8D5259}"/>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6" name="Footer Placeholder 5">
            <a:extLst>
              <a:ext uri="{FF2B5EF4-FFF2-40B4-BE49-F238E27FC236}">
                <a16:creationId xmlns:a16="http://schemas.microsoft.com/office/drawing/2014/main" id="{7E42E22D-4A0D-AC61-F107-C5AA03210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9C9AA-8EE1-AB4C-7118-3F5F1C1FD51C}"/>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292230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6E6C-D0A3-E7AD-587D-D2B64E21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45C6F6-1DF6-C483-9908-66EBF627D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C865B-102C-DAF0-DD8A-21B7C464A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AB962-0885-FAAB-829A-380FC481FDB0}"/>
              </a:ext>
            </a:extLst>
          </p:cNvPr>
          <p:cNvSpPr>
            <a:spLocks noGrp="1"/>
          </p:cNvSpPr>
          <p:nvPr>
            <p:ph type="dt" sz="half" idx="10"/>
          </p:nvPr>
        </p:nvSpPr>
        <p:spPr/>
        <p:txBody>
          <a:bodyPr/>
          <a:lstStyle/>
          <a:p>
            <a:fld id="{CE041CD0-0A91-4C74-B9E9-0D4DB84A7C84}" type="datetimeFigureOut">
              <a:rPr lang="en-US" smtClean="0"/>
              <a:t>6/18/2023</a:t>
            </a:fld>
            <a:endParaRPr lang="en-US"/>
          </a:p>
        </p:txBody>
      </p:sp>
      <p:sp>
        <p:nvSpPr>
          <p:cNvPr id="6" name="Footer Placeholder 5">
            <a:extLst>
              <a:ext uri="{FF2B5EF4-FFF2-40B4-BE49-F238E27FC236}">
                <a16:creationId xmlns:a16="http://schemas.microsoft.com/office/drawing/2014/main" id="{721BCADD-B33C-3E65-8837-4033D81AA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0481A-565A-3D32-9AEF-ECE769315CDC}"/>
              </a:ext>
            </a:extLst>
          </p:cNvPr>
          <p:cNvSpPr>
            <a:spLocks noGrp="1"/>
          </p:cNvSpPr>
          <p:nvPr>
            <p:ph type="sldNum" sz="quarter" idx="12"/>
          </p:nvPr>
        </p:nvSpPr>
        <p:spPr/>
        <p:txBody>
          <a:bodyPr/>
          <a:lstStyle/>
          <a:p>
            <a:fld id="{C0F3DA5E-327D-4D1A-BD04-A5A69604E608}" type="slidenum">
              <a:rPr lang="en-US" smtClean="0"/>
              <a:t>‹#›</a:t>
            </a:fld>
            <a:endParaRPr lang="en-US"/>
          </a:p>
        </p:txBody>
      </p:sp>
    </p:spTree>
    <p:extLst>
      <p:ext uri="{BB962C8B-B14F-4D97-AF65-F5344CB8AC3E}">
        <p14:creationId xmlns:p14="http://schemas.microsoft.com/office/powerpoint/2010/main" val="5690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47099-E672-4713-AB0B-BE12ED775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17E36A-9D68-95EF-7229-DD36D3FA2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C0793-04BD-7EF1-E275-1D6114366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41CD0-0A91-4C74-B9E9-0D4DB84A7C84}" type="datetimeFigureOut">
              <a:rPr lang="en-US" smtClean="0"/>
              <a:t>6/18/2023</a:t>
            </a:fld>
            <a:endParaRPr lang="en-US"/>
          </a:p>
        </p:txBody>
      </p:sp>
      <p:sp>
        <p:nvSpPr>
          <p:cNvPr id="5" name="Footer Placeholder 4">
            <a:extLst>
              <a:ext uri="{FF2B5EF4-FFF2-40B4-BE49-F238E27FC236}">
                <a16:creationId xmlns:a16="http://schemas.microsoft.com/office/drawing/2014/main" id="{3DC586C1-B26D-9727-F189-974F8618C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84051A-102F-D5CF-8D4C-2F2C0E8AC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3DA5E-327D-4D1A-BD04-A5A69604E608}" type="slidenum">
              <a:rPr lang="en-US" smtClean="0"/>
              <a:t>‹#›</a:t>
            </a:fld>
            <a:endParaRPr lang="en-US"/>
          </a:p>
        </p:txBody>
      </p:sp>
    </p:spTree>
    <p:extLst>
      <p:ext uri="{BB962C8B-B14F-4D97-AF65-F5344CB8AC3E}">
        <p14:creationId xmlns:p14="http://schemas.microsoft.com/office/powerpoint/2010/main" val="189331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AF6BBDB-FDC4-8A35-04B8-AD92FBC067F5}"/>
              </a:ext>
            </a:extLst>
          </p:cNvPr>
          <p:cNvSpPr>
            <a:spLocks noGrp="1"/>
          </p:cNvSpPr>
          <p:nvPr>
            <p:ph type="subTitle" idx="1"/>
          </p:nvPr>
        </p:nvSpPr>
        <p:spPr>
          <a:xfrm>
            <a:off x="1514121" y="4171528"/>
            <a:ext cx="9163757" cy="450447"/>
          </a:xfrm>
        </p:spPr>
        <p:txBody>
          <a:bodyPr anchor="ctr">
            <a:normAutofit/>
          </a:bodyPr>
          <a:lstStyle/>
          <a:p>
            <a:r>
              <a:rPr lang="en-US" sz="2000">
                <a:solidFill>
                  <a:schemeClr val="tx2"/>
                </a:solidFill>
              </a:rPr>
              <a:t>Data Science Interview Challenge</a:t>
            </a:r>
          </a:p>
        </p:txBody>
      </p:sp>
      <p:grpSp>
        <p:nvGrpSpPr>
          <p:cNvPr id="1035" name="Group 103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36" name="Freeform: Shape 103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9" name="Freeform: Shape 103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SANOFI | Hedefler İçin İş Dünyası">
            <a:extLst>
              <a:ext uri="{FF2B5EF4-FFF2-40B4-BE49-F238E27FC236}">
                <a16:creationId xmlns:a16="http://schemas.microsoft.com/office/drawing/2014/main" id="{AC8FB88F-F3C9-4F37-83EF-F631D92F42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6280" y="320231"/>
            <a:ext cx="773798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1041" name="Group 104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042" name="Freeform: Shape 104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2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76500AF-F9C1-73A7-323B-29C02FE9518B}"/>
              </a:ext>
            </a:extLst>
          </p:cNvPr>
          <p:cNvSpPr/>
          <p:nvPr/>
        </p:nvSpPr>
        <p:spPr>
          <a:xfrm>
            <a:off x="2883159" y="2453951"/>
            <a:ext cx="718457"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D78DEF4C-A13E-0EB5-5F13-CBD422B9F60D}"/>
              </a:ext>
            </a:extLst>
          </p:cNvPr>
          <p:cNvSpPr/>
          <p:nvPr/>
        </p:nvSpPr>
        <p:spPr>
          <a:xfrm>
            <a:off x="2453950" y="1502268"/>
            <a:ext cx="345233" cy="4198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BCDB347B-2FEA-DE3D-6358-82FED2C81EDC}"/>
              </a:ext>
            </a:extLst>
          </p:cNvPr>
          <p:cNvSpPr/>
          <p:nvPr/>
        </p:nvSpPr>
        <p:spPr>
          <a:xfrm>
            <a:off x="3732246" y="1502268"/>
            <a:ext cx="345233" cy="4198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TextBox 20">
            <a:extLst>
              <a:ext uri="{FF2B5EF4-FFF2-40B4-BE49-F238E27FC236}">
                <a16:creationId xmlns:a16="http://schemas.microsoft.com/office/drawing/2014/main" id="{32DF36B2-B5DD-D5C4-2271-95AD980F4D32}"/>
              </a:ext>
            </a:extLst>
          </p:cNvPr>
          <p:cNvSpPr txBox="1"/>
          <p:nvPr/>
        </p:nvSpPr>
        <p:spPr>
          <a:xfrm>
            <a:off x="439797" y="1405516"/>
            <a:ext cx="1670479" cy="646331"/>
          </a:xfrm>
          <a:prstGeom prst="rect">
            <a:avLst/>
          </a:prstGeom>
          <a:noFill/>
        </p:spPr>
        <p:txBody>
          <a:bodyPr wrap="square" rtlCol="0">
            <a:spAutoFit/>
          </a:bodyPr>
          <a:lstStyle/>
          <a:p>
            <a:r>
              <a:rPr lang="en-US" dirty="0"/>
              <a:t>Parent Batches</a:t>
            </a:r>
          </a:p>
          <a:p>
            <a:r>
              <a:rPr lang="en-US" dirty="0"/>
              <a:t>(261)</a:t>
            </a:r>
          </a:p>
        </p:txBody>
      </p:sp>
      <p:cxnSp>
        <p:nvCxnSpPr>
          <p:cNvPr id="25" name="Straight Arrow Connector 24">
            <a:extLst>
              <a:ext uri="{FF2B5EF4-FFF2-40B4-BE49-F238E27FC236}">
                <a16:creationId xmlns:a16="http://schemas.microsoft.com/office/drawing/2014/main" id="{6273AFC0-EF07-4215-8FFC-E97CB3603DFB}"/>
              </a:ext>
            </a:extLst>
          </p:cNvPr>
          <p:cNvCxnSpPr/>
          <p:nvPr/>
        </p:nvCxnSpPr>
        <p:spPr>
          <a:xfrm flipV="1">
            <a:off x="1911982" y="1699913"/>
            <a:ext cx="4888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243C60-63A4-6161-2B4E-087C4A363061}"/>
              </a:ext>
            </a:extLst>
          </p:cNvPr>
          <p:cNvCxnSpPr>
            <a:stCxn id="4" idx="7"/>
            <a:endCxn id="9" idx="3"/>
          </p:cNvCxnSpPr>
          <p:nvPr/>
        </p:nvCxnSpPr>
        <p:spPr>
          <a:xfrm flipV="1">
            <a:off x="3496400" y="1860656"/>
            <a:ext cx="286404"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7EBFFB-6837-0461-2F47-6FE326B4F8B9}"/>
              </a:ext>
            </a:extLst>
          </p:cNvPr>
          <p:cNvCxnSpPr>
            <a:stCxn id="4" idx="1"/>
            <a:endCxn id="7" idx="5"/>
          </p:cNvCxnSpPr>
          <p:nvPr/>
        </p:nvCxnSpPr>
        <p:spPr>
          <a:xfrm flipH="1" flipV="1">
            <a:off x="2748625" y="1860656"/>
            <a:ext cx="239750"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30E4E3A-BEE7-9AED-83C2-946858A6A42D}"/>
              </a:ext>
            </a:extLst>
          </p:cNvPr>
          <p:cNvSpPr/>
          <p:nvPr/>
        </p:nvSpPr>
        <p:spPr>
          <a:xfrm>
            <a:off x="5396204" y="2449325"/>
            <a:ext cx="718457"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5A458B90-EB4C-09E8-E454-30FCDF74A00F}"/>
              </a:ext>
            </a:extLst>
          </p:cNvPr>
          <p:cNvSpPr/>
          <p:nvPr/>
        </p:nvSpPr>
        <p:spPr>
          <a:xfrm>
            <a:off x="4966995" y="1497642"/>
            <a:ext cx="345233" cy="4198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Oval 36">
            <a:extLst>
              <a:ext uri="{FF2B5EF4-FFF2-40B4-BE49-F238E27FC236}">
                <a16:creationId xmlns:a16="http://schemas.microsoft.com/office/drawing/2014/main" id="{47C15754-936E-565B-A876-E73FB7752ED1}"/>
              </a:ext>
            </a:extLst>
          </p:cNvPr>
          <p:cNvSpPr/>
          <p:nvPr/>
        </p:nvSpPr>
        <p:spPr>
          <a:xfrm>
            <a:off x="6245291" y="1497642"/>
            <a:ext cx="345233" cy="4198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38" name="Straight Arrow Connector 37">
            <a:extLst>
              <a:ext uri="{FF2B5EF4-FFF2-40B4-BE49-F238E27FC236}">
                <a16:creationId xmlns:a16="http://schemas.microsoft.com/office/drawing/2014/main" id="{1A708137-8016-8E25-7207-A32162A839F8}"/>
              </a:ext>
            </a:extLst>
          </p:cNvPr>
          <p:cNvCxnSpPr>
            <a:stCxn id="35" idx="7"/>
            <a:endCxn id="37" idx="3"/>
          </p:cNvCxnSpPr>
          <p:nvPr/>
        </p:nvCxnSpPr>
        <p:spPr>
          <a:xfrm flipV="1">
            <a:off x="6009445" y="1856030"/>
            <a:ext cx="286404"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E38B9F1-1A17-D05F-E88B-2C190F9C1B5D}"/>
              </a:ext>
            </a:extLst>
          </p:cNvPr>
          <p:cNvCxnSpPr>
            <a:stCxn id="35" idx="1"/>
            <a:endCxn id="36" idx="5"/>
          </p:cNvCxnSpPr>
          <p:nvPr/>
        </p:nvCxnSpPr>
        <p:spPr>
          <a:xfrm flipH="1" flipV="1">
            <a:off x="5261670" y="1856030"/>
            <a:ext cx="239750"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95260032-C5EC-B766-BA19-75DBDE27B71E}"/>
              </a:ext>
            </a:extLst>
          </p:cNvPr>
          <p:cNvSpPr/>
          <p:nvPr/>
        </p:nvSpPr>
        <p:spPr>
          <a:xfrm>
            <a:off x="8114521" y="2449325"/>
            <a:ext cx="718457" cy="382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1" name="Oval 40">
            <a:extLst>
              <a:ext uri="{FF2B5EF4-FFF2-40B4-BE49-F238E27FC236}">
                <a16:creationId xmlns:a16="http://schemas.microsoft.com/office/drawing/2014/main" id="{9BC2D957-D529-FCEC-17E0-991DF71DC5A2}"/>
              </a:ext>
            </a:extLst>
          </p:cNvPr>
          <p:cNvSpPr/>
          <p:nvPr/>
        </p:nvSpPr>
        <p:spPr>
          <a:xfrm>
            <a:off x="7685312" y="1497642"/>
            <a:ext cx="345233" cy="4198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Oval 41">
            <a:extLst>
              <a:ext uri="{FF2B5EF4-FFF2-40B4-BE49-F238E27FC236}">
                <a16:creationId xmlns:a16="http://schemas.microsoft.com/office/drawing/2014/main" id="{22B82BFE-6720-F1E1-A5C3-841BF1970050}"/>
              </a:ext>
            </a:extLst>
          </p:cNvPr>
          <p:cNvSpPr/>
          <p:nvPr/>
        </p:nvSpPr>
        <p:spPr>
          <a:xfrm>
            <a:off x="8963608" y="1497642"/>
            <a:ext cx="345233" cy="41987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3" name="Straight Arrow Connector 42">
            <a:extLst>
              <a:ext uri="{FF2B5EF4-FFF2-40B4-BE49-F238E27FC236}">
                <a16:creationId xmlns:a16="http://schemas.microsoft.com/office/drawing/2014/main" id="{C8412924-5E9D-DF8D-C86F-6925A4E2687B}"/>
              </a:ext>
            </a:extLst>
          </p:cNvPr>
          <p:cNvCxnSpPr>
            <a:stCxn id="40" idx="7"/>
            <a:endCxn id="42" idx="3"/>
          </p:cNvCxnSpPr>
          <p:nvPr/>
        </p:nvCxnSpPr>
        <p:spPr>
          <a:xfrm flipV="1">
            <a:off x="8727762" y="1856030"/>
            <a:ext cx="286404"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7C80D8C-C427-9E80-77FC-4B6BAB412509}"/>
              </a:ext>
            </a:extLst>
          </p:cNvPr>
          <p:cNvCxnSpPr>
            <a:stCxn id="40" idx="1"/>
            <a:endCxn id="41" idx="5"/>
          </p:cNvCxnSpPr>
          <p:nvPr/>
        </p:nvCxnSpPr>
        <p:spPr>
          <a:xfrm flipH="1" flipV="1">
            <a:off x="7979987" y="1856030"/>
            <a:ext cx="239750" cy="649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54B0938-1B9B-7789-46E5-86BB557F9749}"/>
              </a:ext>
            </a:extLst>
          </p:cNvPr>
          <p:cNvSpPr txBox="1"/>
          <p:nvPr/>
        </p:nvSpPr>
        <p:spPr>
          <a:xfrm>
            <a:off x="471959" y="2346244"/>
            <a:ext cx="1665777" cy="646331"/>
          </a:xfrm>
          <a:prstGeom prst="rect">
            <a:avLst/>
          </a:prstGeom>
          <a:noFill/>
        </p:spPr>
        <p:txBody>
          <a:bodyPr wrap="square" rtlCol="0">
            <a:spAutoFit/>
          </a:bodyPr>
          <a:lstStyle/>
          <a:p>
            <a:r>
              <a:rPr lang="en-US" dirty="0"/>
              <a:t>Output Batches</a:t>
            </a:r>
          </a:p>
          <a:p>
            <a:r>
              <a:rPr lang="en-US" dirty="0"/>
              <a:t>(101)</a:t>
            </a:r>
          </a:p>
        </p:txBody>
      </p:sp>
      <p:cxnSp>
        <p:nvCxnSpPr>
          <p:cNvPr id="46" name="Straight Arrow Connector 45">
            <a:extLst>
              <a:ext uri="{FF2B5EF4-FFF2-40B4-BE49-F238E27FC236}">
                <a16:creationId xmlns:a16="http://schemas.microsoft.com/office/drawing/2014/main" id="{C2F6967F-45D4-1A8B-F378-AFE8F9FCEB8C}"/>
              </a:ext>
            </a:extLst>
          </p:cNvPr>
          <p:cNvCxnSpPr>
            <a:cxnSpLocks/>
          </p:cNvCxnSpPr>
          <p:nvPr/>
        </p:nvCxnSpPr>
        <p:spPr>
          <a:xfrm flipV="1">
            <a:off x="1911982" y="2669409"/>
            <a:ext cx="4888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F36B1DC-6939-50BE-D448-B86EB32E38F0}"/>
              </a:ext>
            </a:extLst>
          </p:cNvPr>
          <p:cNvSpPr txBox="1"/>
          <p:nvPr/>
        </p:nvSpPr>
        <p:spPr>
          <a:xfrm>
            <a:off x="8912382" y="2449325"/>
            <a:ext cx="1670479" cy="923330"/>
          </a:xfrm>
          <a:prstGeom prst="rect">
            <a:avLst/>
          </a:prstGeom>
          <a:noFill/>
        </p:spPr>
        <p:txBody>
          <a:bodyPr wrap="square" rtlCol="0">
            <a:spAutoFit/>
          </a:bodyPr>
          <a:lstStyle/>
          <a:p>
            <a:r>
              <a:rPr lang="en-US" dirty="0"/>
              <a:t>Those have QC test results and YIELD_VALUE</a:t>
            </a:r>
          </a:p>
        </p:txBody>
      </p:sp>
      <p:sp>
        <p:nvSpPr>
          <p:cNvPr id="2" name="TextBox 1">
            <a:extLst>
              <a:ext uri="{FF2B5EF4-FFF2-40B4-BE49-F238E27FC236}">
                <a16:creationId xmlns:a16="http://schemas.microsoft.com/office/drawing/2014/main" id="{37F2A279-49DE-3BC1-9FBE-CFDDA6E48191}"/>
              </a:ext>
            </a:extLst>
          </p:cNvPr>
          <p:cNvSpPr txBox="1"/>
          <p:nvPr/>
        </p:nvSpPr>
        <p:spPr>
          <a:xfrm>
            <a:off x="9308841" y="1376747"/>
            <a:ext cx="1670479" cy="646331"/>
          </a:xfrm>
          <a:prstGeom prst="rect">
            <a:avLst/>
          </a:prstGeom>
          <a:noFill/>
        </p:spPr>
        <p:txBody>
          <a:bodyPr wrap="square" rtlCol="0">
            <a:spAutoFit/>
          </a:bodyPr>
          <a:lstStyle/>
          <a:p>
            <a:r>
              <a:rPr lang="en-US" dirty="0"/>
              <a:t>Those have QC test results</a:t>
            </a:r>
          </a:p>
        </p:txBody>
      </p:sp>
    </p:spTree>
    <p:extLst>
      <p:ext uri="{BB962C8B-B14F-4D97-AF65-F5344CB8AC3E}">
        <p14:creationId xmlns:p14="http://schemas.microsoft.com/office/powerpoint/2010/main" val="2122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E4DE3-09F8-2062-ABAB-F06968A6B30F}"/>
              </a:ext>
            </a:extLst>
          </p:cNvPr>
          <p:cNvSpPr>
            <a:spLocks noGrp="1"/>
          </p:cNvSpPr>
          <p:nvPr>
            <p:ph idx="1"/>
          </p:nvPr>
        </p:nvSpPr>
        <p:spPr>
          <a:xfrm>
            <a:off x="838200" y="326572"/>
            <a:ext cx="10515600" cy="1473654"/>
          </a:xfrm>
        </p:spPr>
        <p:txBody>
          <a:bodyPr/>
          <a:lstStyle/>
          <a:p>
            <a:r>
              <a:rPr lang="en-US" dirty="0"/>
              <a:t>All metrics and raw data inputs are aggregated to the BATCH_ID+MATERIAL_ID level So, I will combine those two column into one ID column. It refers a production unit in process. (</a:t>
            </a:r>
            <a:r>
              <a:rPr lang="en-US" dirty="0" err="1"/>
              <a:t>new_id</a:t>
            </a:r>
            <a:r>
              <a:rPr lang="en-US" dirty="0"/>
              <a:t>)</a:t>
            </a:r>
          </a:p>
          <a:p>
            <a:pPr marL="0" indent="0">
              <a:buNone/>
            </a:pPr>
            <a:endParaRPr lang="en-US" dirty="0"/>
          </a:p>
        </p:txBody>
      </p:sp>
      <p:pic>
        <p:nvPicPr>
          <p:cNvPr id="5" name="Picture 4">
            <a:extLst>
              <a:ext uri="{FF2B5EF4-FFF2-40B4-BE49-F238E27FC236}">
                <a16:creationId xmlns:a16="http://schemas.microsoft.com/office/drawing/2014/main" id="{A3E6B98C-24D8-2ED1-9044-70CA0E1E83CB}"/>
              </a:ext>
            </a:extLst>
          </p:cNvPr>
          <p:cNvPicPr>
            <a:picLocks noChangeAspect="1"/>
          </p:cNvPicPr>
          <p:nvPr/>
        </p:nvPicPr>
        <p:blipFill rotWithShape="1">
          <a:blip r:embed="rId2"/>
          <a:srcRect l="27031" t="45030" r="53360" b="15588"/>
          <a:stretch/>
        </p:blipFill>
        <p:spPr>
          <a:xfrm>
            <a:off x="4352925" y="1800226"/>
            <a:ext cx="2847975" cy="3038550"/>
          </a:xfrm>
          <a:prstGeom prst="rect">
            <a:avLst/>
          </a:prstGeom>
        </p:spPr>
      </p:pic>
      <p:sp>
        <p:nvSpPr>
          <p:cNvPr id="6" name="Content Placeholder 2">
            <a:extLst>
              <a:ext uri="{FF2B5EF4-FFF2-40B4-BE49-F238E27FC236}">
                <a16:creationId xmlns:a16="http://schemas.microsoft.com/office/drawing/2014/main" id="{7F41E06F-B224-622B-02C4-80B7C375BC70}"/>
              </a:ext>
            </a:extLst>
          </p:cNvPr>
          <p:cNvSpPr txBox="1">
            <a:spLocks/>
          </p:cNvSpPr>
          <p:nvPr/>
        </p:nvSpPr>
        <p:spPr>
          <a:xfrm>
            <a:off x="1038225" y="5143499"/>
            <a:ext cx="10515600" cy="138792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YIELD_NAME=="</a:t>
            </a:r>
            <a:r>
              <a:rPr lang="en-US" dirty="0" err="1"/>
              <a:t>activity_coefficient</a:t>
            </a:r>
            <a:r>
              <a:rPr lang="en-US" dirty="0"/>
              <a:t>“</a:t>
            </a:r>
          </a:p>
          <a:p>
            <a:pPr lvl="1"/>
            <a:r>
              <a:rPr lang="en-US" dirty="0"/>
              <a:t>173 rows</a:t>
            </a:r>
          </a:p>
          <a:p>
            <a:pPr lvl="1"/>
            <a:r>
              <a:rPr lang="en-US" dirty="0"/>
              <a:t>108 rows without NA</a:t>
            </a:r>
          </a:p>
          <a:p>
            <a:pPr lvl="1"/>
            <a:r>
              <a:rPr lang="en-US" dirty="0"/>
              <a:t>96 of them existing in </a:t>
            </a:r>
            <a:r>
              <a:rPr lang="en-US" dirty="0" err="1"/>
              <a:t>Batch_Genealogy</a:t>
            </a:r>
            <a:endParaRPr lang="en-US" dirty="0"/>
          </a:p>
          <a:p>
            <a:endParaRPr lang="en-US" dirty="0"/>
          </a:p>
        </p:txBody>
      </p:sp>
    </p:spTree>
    <p:extLst>
      <p:ext uri="{BB962C8B-B14F-4D97-AF65-F5344CB8AC3E}">
        <p14:creationId xmlns:p14="http://schemas.microsoft.com/office/powerpoint/2010/main" val="158289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CC7AAC-AB81-8291-5BB7-C9DF6CA2D45C}"/>
              </a:ext>
            </a:extLst>
          </p:cNvPr>
          <p:cNvPicPr>
            <a:picLocks noChangeAspect="1"/>
          </p:cNvPicPr>
          <p:nvPr/>
        </p:nvPicPr>
        <p:blipFill>
          <a:blip r:embed="rId3"/>
          <a:stretch>
            <a:fillRect/>
          </a:stretch>
        </p:blipFill>
        <p:spPr>
          <a:xfrm>
            <a:off x="100012" y="2566987"/>
            <a:ext cx="4921023" cy="3948969"/>
          </a:xfrm>
          <a:prstGeom prst="rect">
            <a:avLst/>
          </a:prstGeom>
        </p:spPr>
      </p:pic>
      <p:pic>
        <p:nvPicPr>
          <p:cNvPr id="7" name="Picture 6">
            <a:extLst>
              <a:ext uri="{FF2B5EF4-FFF2-40B4-BE49-F238E27FC236}">
                <a16:creationId xmlns:a16="http://schemas.microsoft.com/office/drawing/2014/main" id="{D044D73E-31CD-225C-B17C-C89B768CD52C}"/>
              </a:ext>
            </a:extLst>
          </p:cNvPr>
          <p:cNvPicPr>
            <a:picLocks noChangeAspect="1"/>
          </p:cNvPicPr>
          <p:nvPr/>
        </p:nvPicPr>
        <p:blipFill>
          <a:blip r:embed="rId4"/>
          <a:stretch>
            <a:fillRect/>
          </a:stretch>
        </p:blipFill>
        <p:spPr>
          <a:xfrm>
            <a:off x="8535763" y="185737"/>
            <a:ext cx="2999012" cy="2624136"/>
          </a:xfrm>
          <a:prstGeom prst="rect">
            <a:avLst/>
          </a:prstGeom>
        </p:spPr>
      </p:pic>
      <p:pic>
        <p:nvPicPr>
          <p:cNvPr id="9" name="Picture 8">
            <a:extLst>
              <a:ext uri="{FF2B5EF4-FFF2-40B4-BE49-F238E27FC236}">
                <a16:creationId xmlns:a16="http://schemas.microsoft.com/office/drawing/2014/main" id="{B839689D-20B4-1AF0-5C17-873FE26CF0CC}"/>
              </a:ext>
            </a:extLst>
          </p:cNvPr>
          <p:cNvPicPr>
            <a:picLocks noChangeAspect="1"/>
          </p:cNvPicPr>
          <p:nvPr/>
        </p:nvPicPr>
        <p:blipFill>
          <a:blip r:embed="rId5"/>
          <a:stretch>
            <a:fillRect/>
          </a:stretch>
        </p:blipFill>
        <p:spPr>
          <a:xfrm>
            <a:off x="5135336" y="185736"/>
            <a:ext cx="2999014" cy="2624137"/>
          </a:xfrm>
          <a:prstGeom prst="rect">
            <a:avLst/>
          </a:prstGeom>
        </p:spPr>
      </p:pic>
      <p:sp>
        <p:nvSpPr>
          <p:cNvPr id="10" name="TextBox 9">
            <a:extLst>
              <a:ext uri="{FF2B5EF4-FFF2-40B4-BE49-F238E27FC236}">
                <a16:creationId xmlns:a16="http://schemas.microsoft.com/office/drawing/2014/main" id="{82F0577E-0523-B97C-0E96-E7E599C963C4}"/>
              </a:ext>
            </a:extLst>
          </p:cNvPr>
          <p:cNvSpPr txBox="1"/>
          <p:nvPr/>
        </p:nvSpPr>
        <p:spPr>
          <a:xfrm>
            <a:off x="5251622" y="3333750"/>
            <a:ext cx="6647935" cy="2585323"/>
          </a:xfrm>
          <a:prstGeom prst="rect">
            <a:avLst/>
          </a:prstGeom>
          <a:noFill/>
        </p:spPr>
        <p:txBody>
          <a:bodyPr wrap="square" rtlCol="0">
            <a:spAutoFit/>
          </a:bodyPr>
          <a:lstStyle/>
          <a:p>
            <a:r>
              <a:rPr lang="en-US" dirty="0"/>
              <a:t>My target variable distribution can give idea about what kind of models that I can build.</a:t>
            </a:r>
          </a:p>
          <a:p>
            <a:r>
              <a:rPr lang="en-US" dirty="0"/>
              <a:t>It is not a normal distribution. It is a bimodal distribution, it has two peaks</a:t>
            </a:r>
          </a:p>
          <a:p>
            <a:pPr marL="285750" indent="-285750">
              <a:buFont typeface="Arial" panose="020B0604020202020204" pitchFamily="34" charset="0"/>
              <a:buChar char="•"/>
            </a:pPr>
            <a:r>
              <a:rPr lang="en-US" dirty="0"/>
              <a:t>Non-parametric Models: decision trees, random forests, support vector machines, and neural networks. These models can capture complex relationships without explicitly assuming a specific distribution</a:t>
            </a:r>
          </a:p>
          <a:p>
            <a:pPr marL="285750" indent="-285750">
              <a:buFont typeface="Arial" panose="020B0604020202020204" pitchFamily="34" charset="0"/>
              <a:buChar char="•"/>
            </a:pPr>
            <a:r>
              <a:rPr lang="en-US" dirty="0"/>
              <a:t>Generalized Linear Models (GLMs): Logistic Regression</a:t>
            </a:r>
          </a:p>
        </p:txBody>
      </p:sp>
    </p:spTree>
    <p:extLst>
      <p:ext uri="{BB962C8B-B14F-4D97-AF65-F5344CB8AC3E}">
        <p14:creationId xmlns:p14="http://schemas.microsoft.com/office/powerpoint/2010/main" val="194804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764E19-C873-1BB9-5D0A-FD267AD44C03}"/>
              </a:ext>
            </a:extLst>
          </p:cNvPr>
          <p:cNvPicPr>
            <a:picLocks noChangeAspect="1"/>
          </p:cNvPicPr>
          <p:nvPr/>
        </p:nvPicPr>
        <p:blipFill rotWithShape="1">
          <a:blip r:embed="rId2"/>
          <a:srcRect l="24223" t="14610" r="29561" b="34070"/>
          <a:stretch/>
        </p:blipFill>
        <p:spPr>
          <a:xfrm>
            <a:off x="584886" y="729048"/>
            <a:ext cx="5634681" cy="3323967"/>
          </a:xfrm>
          <a:prstGeom prst="rect">
            <a:avLst/>
          </a:prstGeom>
        </p:spPr>
      </p:pic>
      <p:sp>
        <p:nvSpPr>
          <p:cNvPr id="8" name="TextBox 7">
            <a:extLst>
              <a:ext uri="{FF2B5EF4-FFF2-40B4-BE49-F238E27FC236}">
                <a16:creationId xmlns:a16="http://schemas.microsoft.com/office/drawing/2014/main" id="{CA4FE683-F663-CFB4-1D15-8889244F76BC}"/>
              </a:ext>
            </a:extLst>
          </p:cNvPr>
          <p:cNvSpPr txBox="1"/>
          <p:nvPr/>
        </p:nvSpPr>
        <p:spPr>
          <a:xfrm>
            <a:off x="6886083" y="959870"/>
            <a:ext cx="4522573" cy="2862322"/>
          </a:xfrm>
          <a:prstGeom prst="rect">
            <a:avLst/>
          </a:prstGeom>
          <a:noFill/>
        </p:spPr>
        <p:txBody>
          <a:bodyPr wrap="square" rtlCol="0">
            <a:spAutoFit/>
          </a:bodyPr>
          <a:lstStyle/>
          <a:p>
            <a:r>
              <a:rPr lang="en-US" dirty="0"/>
              <a:t>Shape: 428978 rows × 6 columns</a:t>
            </a:r>
          </a:p>
          <a:p>
            <a:r>
              <a:rPr lang="en-US" dirty="0"/>
              <a:t># of unique test: 74</a:t>
            </a:r>
          </a:p>
          <a:p>
            <a:r>
              <a:rPr lang="en-US" dirty="0"/>
              <a:t># of rows which have value: 56010</a:t>
            </a:r>
          </a:p>
          <a:p>
            <a:endParaRPr lang="en-US" dirty="0"/>
          </a:p>
          <a:p>
            <a:r>
              <a:rPr lang="en-US" dirty="0"/>
              <a:t>It has QC test results for both input and output production unit.</a:t>
            </a:r>
          </a:p>
          <a:p>
            <a:endParaRPr lang="en-US" dirty="0"/>
          </a:p>
          <a:p>
            <a:r>
              <a:rPr lang="en-US" dirty="0"/>
              <a:t>Weighted QC attributes needed for output production units.</a:t>
            </a:r>
          </a:p>
          <a:p>
            <a:endParaRPr lang="en-US" dirty="0"/>
          </a:p>
        </p:txBody>
      </p:sp>
      <p:sp>
        <p:nvSpPr>
          <p:cNvPr id="9" name="TextBox 8">
            <a:extLst>
              <a:ext uri="{FF2B5EF4-FFF2-40B4-BE49-F238E27FC236}">
                <a16:creationId xmlns:a16="http://schemas.microsoft.com/office/drawing/2014/main" id="{C11C18B2-81CF-40DA-AF15-B739ED08D9AA}"/>
              </a:ext>
            </a:extLst>
          </p:cNvPr>
          <p:cNvSpPr txBox="1"/>
          <p:nvPr/>
        </p:nvSpPr>
        <p:spPr>
          <a:xfrm>
            <a:off x="584886" y="183982"/>
            <a:ext cx="1322173" cy="369332"/>
          </a:xfrm>
          <a:prstGeom prst="rect">
            <a:avLst/>
          </a:prstGeom>
          <a:noFill/>
        </p:spPr>
        <p:txBody>
          <a:bodyPr wrap="square" rtlCol="0">
            <a:spAutoFit/>
          </a:bodyPr>
          <a:lstStyle/>
          <a:p>
            <a:r>
              <a:rPr lang="en-US" dirty="0" err="1"/>
              <a:t>QC_Data</a:t>
            </a:r>
            <a:endParaRPr lang="en-US" dirty="0"/>
          </a:p>
        </p:txBody>
      </p:sp>
    </p:spTree>
    <p:extLst>
      <p:ext uri="{BB962C8B-B14F-4D97-AF65-F5344CB8AC3E}">
        <p14:creationId xmlns:p14="http://schemas.microsoft.com/office/powerpoint/2010/main" val="390351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4FE683-F663-CFB4-1D15-8889244F76BC}"/>
              </a:ext>
            </a:extLst>
          </p:cNvPr>
          <p:cNvSpPr txBox="1"/>
          <p:nvPr/>
        </p:nvSpPr>
        <p:spPr>
          <a:xfrm>
            <a:off x="584886" y="4278177"/>
            <a:ext cx="5427987" cy="3139321"/>
          </a:xfrm>
          <a:prstGeom prst="rect">
            <a:avLst/>
          </a:prstGeom>
          <a:noFill/>
        </p:spPr>
        <p:txBody>
          <a:bodyPr wrap="square" rtlCol="0">
            <a:spAutoFit/>
          </a:bodyPr>
          <a:lstStyle/>
          <a:p>
            <a:r>
              <a:rPr lang="en-US" dirty="0"/>
              <a:t>Shape: 4197 rows × 11 columns</a:t>
            </a:r>
          </a:p>
          <a:p>
            <a:r>
              <a:rPr lang="en-US" dirty="0"/>
              <a:t># of total input: 3781 </a:t>
            </a:r>
          </a:p>
          <a:p>
            <a:r>
              <a:rPr lang="en-US" dirty="0"/>
              <a:t># of total output: 208 </a:t>
            </a:r>
          </a:p>
          <a:p>
            <a:endParaRPr lang="en-US" dirty="0"/>
          </a:p>
          <a:p>
            <a:endParaRPr lang="en-US" dirty="0"/>
          </a:p>
          <a:p>
            <a:r>
              <a:rPr lang="en-US" dirty="0"/>
              <a:t># of unique production unit: 983</a:t>
            </a:r>
          </a:p>
          <a:p>
            <a:r>
              <a:rPr lang="en-US" dirty="0"/>
              <a:t># of unique input: 886</a:t>
            </a:r>
          </a:p>
          <a:p>
            <a:r>
              <a:rPr lang="en-US" dirty="0"/>
              <a:t># of unique output: 97</a:t>
            </a:r>
          </a:p>
          <a:p>
            <a:r>
              <a:rPr lang="en-US" dirty="0"/>
              <a:t>Length of intersection with </a:t>
            </a:r>
            <a:r>
              <a:rPr lang="en-US" dirty="0" err="1"/>
              <a:t>Combined_Yields</a:t>
            </a:r>
            <a:r>
              <a:rPr lang="en-US" dirty="0"/>
              <a:t> output: 96</a:t>
            </a:r>
          </a:p>
          <a:p>
            <a:endParaRPr lang="en-US" dirty="0"/>
          </a:p>
          <a:p>
            <a:endParaRPr lang="en-US" dirty="0"/>
          </a:p>
        </p:txBody>
      </p:sp>
      <p:sp>
        <p:nvSpPr>
          <p:cNvPr id="9" name="TextBox 8">
            <a:extLst>
              <a:ext uri="{FF2B5EF4-FFF2-40B4-BE49-F238E27FC236}">
                <a16:creationId xmlns:a16="http://schemas.microsoft.com/office/drawing/2014/main" id="{C11C18B2-81CF-40DA-AF15-B739ED08D9AA}"/>
              </a:ext>
            </a:extLst>
          </p:cNvPr>
          <p:cNvSpPr txBox="1"/>
          <p:nvPr/>
        </p:nvSpPr>
        <p:spPr>
          <a:xfrm>
            <a:off x="584886" y="183982"/>
            <a:ext cx="2207741" cy="369332"/>
          </a:xfrm>
          <a:prstGeom prst="rect">
            <a:avLst/>
          </a:prstGeom>
          <a:noFill/>
        </p:spPr>
        <p:txBody>
          <a:bodyPr wrap="square" rtlCol="0">
            <a:spAutoFit/>
          </a:bodyPr>
          <a:lstStyle/>
          <a:p>
            <a:r>
              <a:rPr lang="en-US" dirty="0" err="1"/>
              <a:t>Batch_Genealogy</a:t>
            </a:r>
            <a:endParaRPr lang="en-US" dirty="0"/>
          </a:p>
        </p:txBody>
      </p:sp>
      <p:pic>
        <p:nvPicPr>
          <p:cNvPr id="3" name="Picture 2">
            <a:extLst>
              <a:ext uri="{FF2B5EF4-FFF2-40B4-BE49-F238E27FC236}">
                <a16:creationId xmlns:a16="http://schemas.microsoft.com/office/drawing/2014/main" id="{2ACB5F2B-897D-FF1B-5D4B-42034E904267}"/>
              </a:ext>
            </a:extLst>
          </p:cNvPr>
          <p:cNvPicPr>
            <a:picLocks noChangeAspect="1"/>
          </p:cNvPicPr>
          <p:nvPr/>
        </p:nvPicPr>
        <p:blipFill rotWithShape="1">
          <a:blip r:embed="rId2"/>
          <a:srcRect l="24020" t="32734" b="15946"/>
          <a:stretch/>
        </p:blipFill>
        <p:spPr>
          <a:xfrm>
            <a:off x="667264" y="753762"/>
            <a:ext cx="9263449" cy="3323967"/>
          </a:xfrm>
          <a:prstGeom prst="rect">
            <a:avLst/>
          </a:prstGeom>
        </p:spPr>
      </p:pic>
    </p:spTree>
    <p:extLst>
      <p:ext uri="{BB962C8B-B14F-4D97-AF65-F5344CB8AC3E}">
        <p14:creationId xmlns:p14="http://schemas.microsoft.com/office/powerpoint/2010/main" val="110118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4F3B-39B0-F151-8CBF-18297F6FA046}"/>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05C022EE-482E-D924-1FCE-C318C679F4C3}"/>
              </a:ext>
            </a:extLst>
          </p:cNvPr>
          <p:cNvSpPr>
            <a:spLocks noGrp="1"/>
          </p:cNvSpPr>
          <p:nvPr>
            <p:ph idx="1"/>
          </p:nvPr>
        </p:nvSpPr>
        <p:spPr/>
        <p:txBody>
          <a:bodyPr/>
          <a:lstStyle/>
          <a:p>
            <a:r>
              <a:rPr lang="en-US" dirty="0"/>
              <a:t>Is time matter? Do Quantity or other features change over time? or is it only for keeping record? I mean I should not apply time series methods, right?</a:t>
            </a:r>
          </a:p>
          <a:p>
            <a:r>
              <a:rPr lang="en-US" dirty="0"/>
              <a:t>What is TREE_ID? </a:t>
            </a:r>
            <a:r>
              <a:rPr lang="en-US" dirty="0" err="1"/>
              <a:t>Batch_Genealogy</a:t>
            </a:r>
            <a:r>
              <a:rPr lang="en-US" dirty="0"/>
              <a:t> tab has TREE_ID column. I couldn’t understand why it is required. For keeping track on trees, I can use PROCESS_ORDER_NUMBER. </a:t>
            </a:r>
          </a:p>
        </p:txBody>
      </p:sp>
    </p:spTree>
    <p:extLst>
      <p:ext uri="{BB962C8B-B14F-4D97-AF65-F5344CB8AC3E}">
        <p14:creationId xmlns:p14="http://schemas.microsoft.com/office/powerpoint/2010/main" val="298180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2097</TotalTime>
  <Words>496</Words>
  <Application>Microsoft Office PowerPoint</Application>
  <PresentationFormat>Widescreen</PresentationFormat>
  <Paragraphs>50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Şeyma Aysu Demir</dc:creator>
  <cp:lastModifiedBy>Şeyma Aysu Demir</cp:lastModifiedBy>
  <cp:revision>7</cp:revision>
  <dcterms:created xsi:type="dcterms:W3CDTF">2023-06-13T16:43:04Z</dcterms:created>
  <dcterms:modified xsi:type="dcterms:W3CDTF">2023-06-18T20:58:53Z</dcterms:modified>
</cp:coreProperties>
</file>