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4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5"/>
    <p:restoredTop sz="94640"/>
  </p:normalViewPr>
  <p:slideViewPr>
    <p:cSldViewPr snapToGrid="0">
      <p:cViewPr varScale="1">
        <p:scale>
          <a:sx n="111" d="100"/>
          <a:sy n="111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单击以移动幻灯片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点击编辑备注格式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&lt;页眉&gt;</a:t>
            </a:r>
          </a:p>
        </p:txBody>
      </p:sp>
      <p:sp>
        <p:nvSpPr>
          <p:cNvPr id="369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371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C7CCBEE-3217-472A-95ED-8D598E5AA1DF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0D3313-499B-4BDD-BDDD-CCAABC44DFE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98491A-9796-4067-8818-253BA0AA3A90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 indent="0" algn="r">
              <a:buNone/>
            </a:pPr>
            <a:fld id="{EC7CCBEE-3217-472A-95ED-8D598E5AA1DF}" type="slidenum">
              <a:rPr lang="en-GB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86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80A4E6-D513-43ED-B80D-74B849B24447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ADFB0FF-DB4E-42B3-9B95-5C4ECB8791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9BC0C4A-0C1F-4D1C-A411-23E650569E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_無講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290AD-95D0-4B0B-9EAF-9E04F582DE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E00D3C-07FE-4020-8BB4-ED68E2B56D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5A5D23-69F1-45BA-BB27-52AEB079D6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1DA835E-D8E0-4F0B-9BC0-24E1E730EF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1FD2335-CAA6-402F-B4DE-E5C15B8246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1" idx="0"/>
            <a:endCxn id="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" name="直線接點 40"/>
          <p:cNvCxnSpPr>
            <a:stCxn id="4" idx="0"/>
            <a:endCxn id="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6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" name="直線接點 21"/>
          <p:cNvCxnSpPr>
            <a:stCxn id="7" idx="2"/>
            <a:endCxn id="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" name="直線接點 22"/>
          <p:cNvCxnSpPr>
            <a:stCxn id="4" idx="7"/>
            <a:endCxn id="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0" name="直線接點 25"/>
          <p:cNvCxnSpPr>
            <a:stCxn id="7" idx="0"/>
            <a:endCxn id="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1" name="直線接點 28"/>
          <p:cNvCxnSpPr>
            <a:stCxn id="5" idx="1"/>
            <a:endCxn id="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2" name="直線接點 43"/>
          <p:cNvCxnSpPr>
            <a:endCxn id="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3" name="直線接點 46"/>
          <p:cNvCxnSpPr/>
          <p:nvPr/>
        </p:nvCxnSpPr>
        <p:spPr>
          <a:xfrm>
            <a:off x="270360" y="0"/>
            <a:ext cx="162360" cy="2142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4" name="直線接點 49"/>
          <p:cNvCxnSpPr>
            <a:endCxn id="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" name="直線接點 67"/>
          <p:cNvCxnSpPr>
            <a:stCxn id="2" idx="4"/>
            <a:endCxn id="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7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8" name="直線接點 62"/>
          <p:cNvCxnSpPr>
            <a:stCxn id="19" idx="5"/>
            <a:endCxn id="20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1" name="直線接點 65"/>
          <p:cNvCxnSpPr>
            <a:stCxn id="22" idx="1"/>
            <a:endCxn id="20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3" name="直線接點 68"/>
          <p:cNvCxnSpPr>
            <a:stCxn id="24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5" name="直線接點 76"/>
          <p:cNvCxnSpPr>
            <a:stCxn id="26" idx="1"/>
            <a:endCxn id="27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8" name="直線接點 81"/>
          <p:cNvCxnSpPr>
            <a:stCxn id="29" idx="7"/>
            <a:endCxn id="27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0" name="直線接點 84"/>
          <p:cNvCxnSpPr>
            <a:stCxn id="31" idx="7"/>
            <a:endCxn id="27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2" name="直線接點 87"/>
          <p:cNvCxnSpPr>
            <a:stCxn id="33" idx="7"/>
            <a:endCxn id="27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4" name="直線接點 91"/>
          <p:cNvCxnSpPr>
            <a:stCxn id="35" idx="0"/>
            <a:endCxn id="27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6" name="直線接點 94"/>
          <p:cNvCxnSpPr>
            <a:stCxn id="27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7" name="直線接點 97"/>
          <p:cNvCxnSpPr>
            <a:endCxn id="20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8" name="直線接點 100"/>
          <p:cNvCxnSpPr>
            <a:stCxn id="35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9" name="直線接點 103"/>
          <p:cNvCxnSpPr>
            <a:stCxn id="35" idx="2"/>
            <a:endCxn id="33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0" name="直線接點 107"/>
          <p:cNvCxnSpPr>
            <a:stCxn id="33" idx="2"/>
            <a:endCxn id="31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1" name="直線接點 110"/>
          <p:cNvCxnSpPr>
            <a:stCxn id="31" idx="1"/>
            <a:endCxn id="29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2" name="直線接點 113"/>
          <p:cNvCxnSpPr>
            <a:stCxn id="43" idx="0"/>
            <a:endCxn id="26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4" name="直線接點 116"/>
          <p:cNvCxnSpPr>
            <a:stCxn id="26" idx="0"/>
            <a:endCxn id="20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5" name="直線接點 120"/>
          <p:cNvCxnSpPr>
            <a:stCxn id="20" idx="0"/>
            <a:endCxn id="24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6" name="直線接點 123"/>
          <p:cNvCxnSpPr>
            <a:stCxn id="24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7" name="直線接點 126"/>
          <p:cNvCxnSpPr>
            <a:stCxn id="22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8" name="直線接點 129"/>
          <p:cNvCxnSpPr>
            <a:endCxn id="19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9" name="直線接點 132"/>
          <p:cNvCxnSpPr>
            <a:stCxn id="19" idx="4"/>
            <a:endCxn id="26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0" name="直線接點 135"/>
          <p:cNvCxnSpPr>
            <a:endCxn id="29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1" name="直線接點 139"/>
          <p:cNvCxnSpPr>
            <a:endCxn id="31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2" name="直線接點 142"/>
          <p:cNvCxnSpPr>
            <a:endCxn id="33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3" name="直線接點 145"/>
          <p:cNvCxnSpPr>
            <a:endCxn id="35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9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7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1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9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3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4" name="直線接點 203"/>
          <p:cNvCxnSpPr>
            <a:stCxn id="27" idx="0"/>
            <a:endCxn id="20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5" name="直線接點 206"/>
          <p:cNvCxnSpPr>
            <a:stCxn id="35" idx="4"/>
            <a:endCxn id="20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6" name="直線接點 209"/>
          <p:cNvCxnSpPr>
            <a:stCxn id="24" idx="3"/>
            <a:endCxn id="26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20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7" name="直線接點 212"/>
          <p:cNvCxnSpPr>
            <a:stCxn id="22" idx="3"/>
            <a:endCxn id="19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8" name="直線接點 216"/>
          <p:cNvCxnSpPr>
            <a:stCxn id="24" idx="1"/>
            <a:endCxn id="22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9" name="直線接點 219"/>
          <p:cNvCxnSpPr>
            <a:stCxn id="24" idx="2"/>
            <a:endCxn id="19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0" name="直線接點 234"/>
          <p:cNvCxnSpPr>
            <a:stCxn id="29" idx="6"/>
            <a:endCxn id="35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35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1" name="直線接點 240"/>
          <p:cNvCxnSpPr>
            <a:stCxn id="19" idx="4"/>
            <a:endCxn id="27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2" name="直線接點 249"/>
          <p:cNvCxnSpPr>
            <a:stCxn id="22" idx="4"/>
            <a:endCxn id="33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3" name="直線接點 252"/>
          <p:cNvCxnSpPr>
            <a:stCxn id="26" idx="4"/>
            <a:endCxn id="31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4" name="直線接點 351"/>
          <p:cNvCxnSpPr>
            <a:endCxn id="33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5" name="直線接點 354"/>
          <p:cNvCxnSpPr>
            <a:endCxn id="35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6" name="直線接點 360"/>
          <p:cNvCxnSpPr>
            <a:endCxn id="31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7" name="直線接點 364"/>
          <p:cNvCxnSpPr>
            <a:endCxn id="31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43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8" name="直線接點 398"/>
          <p:cNvCxnSpPr>
            <a:stCxn id="29" idx="7"/>
            <a:endCxn id="43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9" name="直線接點 401"/>
          <p:cNvCxnSpPr>
            <a:stCxn id="31" idx="7"/>
            <a:endCxn id="43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0" name="直線接點 405"/>
          <p:cNvCxnSpPr>
            <a:stCxn id="27" idx="1"/>
            <a:endCxn id="43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1" name="直線接點 408"/>
          <p:cNvCxnSpPr>
            <a:stCxn id="33" idx="1"/>
            <a:endCxn id="43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2" name="直線接點 430"/>
          <p:cNvCxnSpPr>
            <a:stCxn id="22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73" name="圖片 1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線接點 37"/>
          <p:cNvCxnSpPr>
            <a:stCxn id="323" idx="0"/>
            <a:endCxn id="324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5" name="直線接點 40"/>
          <p:cNvCxnSpPr>
            <a:stCxn id="326" idx="0"/>
            <a:endCxn id="327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8" name="直線接點 33"/>
          <p:cNvCxnSpPr>
            <a:stCxn id="327" idx="7"/>
            <a:endCxn id="324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2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30" name="直線接點 21"/>
          <p:cNvCxnSpPr>
            <a:stCxn id="329" idx="2"/>
            <a:endCxn id="326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1" name="直線接點 22"/>
          <p:cNvCxnSpPr>
            <a:stCxn id="326" idx="7"/>
            <a:endCxn id="323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2" name="直線接點 25"/>
          <p:cNvCxnSpPr>
            <a:stCxn id="329" idx="0"/>
            <a:endCxn id="327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3" name="直線接點 28"/>
          <p:cNvCxnSpPr>
            <a:stCxn id="327" idx="1"/>
            <a:endCxn id="323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4" name="直線接點 43"/>
          <p:cNvCxnSpPr>
            <a:endCxn id="323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5" name="直線接點 46"/>
          <p:cNvCxnSpPr>
            <a:endCxn id="326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6" name="直線接點 49"/>
          <p:cNvCxnSpPr>
            <a:endCxn id="329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7" name="直線接點 52"/>
          <p:cNvCxnSpPr>
            <a:endCxn id="324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8" name="直線接點 67"/>
          <p:cNvCxnSpPr>
            <a:stCxn id="324" idx="4"/>
            <a:endCxn id="326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39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10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3139D8-0865-44F9-9707-769E186B6F9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直線接點 37"/>
          <p:cNvCxnSpPr>
            <a:stCxn id="345" idx="0"/>
            <a:endCxn id="346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47" name="直線接點 40"/>
          <p:cNvCxnSpPr>
            <a:stCxn id="348" idx="0"/>
            <a:endCxn id="349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0" name="直線接點 33"/>
          <p:cNvCxnSpPr>
            <a:stCxn id="349" idx="7"/>
            <a:endCxn id="346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4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5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52" name="直線接點 21"/>
          <p:cNvCxnSpPr>
            <a:stCxn id="351" idx="2"/>
            <a:endCxn id="348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3" name="直線接點 22"/>
          <p:cNvCxnSpPr>
            <a:stCxn id="348" idx="7"/>
            <a:endCxn id="345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4" name="直線接點 25"/>
          <p:cNvCxnSpPr>
            <a:stCxn id="351" idx="0"/>
            <a:endCxn id="349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5" name="直線接點 28"/>
          <p:cNvCxnSpPr>
            <a:stCxn id="349" idx="1"/>
            <a:endCxn id="345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6" name="直線接點 43"/>
          <p:cNvCxnSpPr>
            <a:endCxn id="345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7" name="直線接點 46"/>
          <p:cNvCxnSpPr>
            <a:endCxn id="348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8" name="直線接點 49"/>
          <p:cNvCxnSpPr>
            <a:endCxn id="351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9" name="直線接點 52"/>
          <p:cNvCxnSpPr>
            <a:endCxn id="346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60" name="直線接點 67"/>
          <p:cNvCxnSpPr>
            <a:stCxn id="346" idx="4"/>
            <a:endCxn id="348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61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11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192EC6-D441-4132-BDD4-E9CBF4EDBD87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77" idx="0"/>
            <a:endCxn id="78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79" name="直線接點 40"/>
          <p:cNvCxnSpPr>
            <a:stCxn id="80" idx="0"/>
            <a:endCxn id="81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2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80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1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3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4" name="直線接點 21"/>
          <p:cNvCxnSpPr>
            <a:stCxn id="83" idx="2"/>
            <a:endCxn id="80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5" name="直線接點 22"/>
          <p:cNvCxnSpPr>
            <a:stCxn id="80" idx="7"/>
            <a:endCxn id="77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6" name="直線接點 25"/>
          <p:cNvCxnSpPr>
            <a:stCxn id="83" idx="0"/>
            <a:endCxn id="81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7" name="直線接點 28"/>
          <p:cNvCxnSpPr>
            <a:stCxn id="81" idx="1"/>
            <a:endCxn id="77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8" name="直線接點 43"/>
          <p:cNvCxnSpPr>
            <a:endCxn id="77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9" name="直線接點 46"/>
          <p:cNvCxnSpPr>
            <a:endCxn id="80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0" name="直線接點 49"/>
          <p:cNvCxnSpPr>
            <a:endCxn id="83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1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2" name="直線接點 67"/>
          <p:cNvCxnSpPr>
            <a:stCxn id="78" idx="4"/>
            <a:endCxn id="80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93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94" name="直線接點 62"/>
          <p:cNvCxnSpPr>
            <a:stCxn id="95" idx="5"/>
            <a:endCxn id="96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7" name="直線接點 65"/>
          <p:cNvCxnSpPr>
            <a:stCxn id="98" idx="1"/>
            <a:endCxn id="96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9" name="直線接點 68"/>
          <p:cNvCxnSpPr>
            <a:stCxn id="100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1" name="直線接點 76"/>
          <p:cNvCxnSpPr>
            <a:stCxn id="102" idx="1"/>
            <a:endCxn id="103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4" name="直線接點 81"/>
          <p:cNvCxnSpPr>
            <a:stCxn id="105" idx="7"/>
            <a:endCxn id="103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6" name="直線接點 84"/>
          <p:cNvCxnSpPr>
            <a:stCxn id="107" idx="7"/>
            <a:endCxn id="103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8" name="直線接點 87"/>
          <p:cNvCxnSpPr>
            <a:stCxn id="109" idx="7"/>
            <a:endCxn id="103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0" name="直線接點 91"/>
          <p:cNvCxnSpPr>
            <a:stCxn id="111" idx="0"/>
            <a:endCxn id="103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2" name="直線接點 94"/>
          <p:cNvCxnSpPr>
            <a:stCxn id="103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3" name="直線接點 97"/>
          <p:cNvCxnSpPr>
            <a:endCxn id="96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4" name="直線接點 100"/>
          <p:cNvCxnSpPr>
            <a:stCxn id="111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5" name="直線接點 103"/>
          <p:cNvCxnSpPr>
            <a:stCxn id="111" idx="2"/>
            <a:endCxn id="109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6" name="直線接點 107"/>
          <p:cNvCxnSpPr>
            <a:stCxn id="109" idx="2"/>
            <a:endCxn id="107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7" name="直線接點 110"/>
          <p:cNvCxnSpPr>
            <a:stCxn id="107" idx="1"/>
            <a:endCxn id="105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8" name="直線接點 113"/>
          <p:cNvCxnSpPr>
            <a:stCxn id="119" idx="0"/>
            <a:endCxn id="102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0" name="直線接點 116"/>
          <p:cNvCxnSpPr>
            <a:stCxn id="102" idx="0"/>
            <a:endCxn id="96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1" name="直線接點 120"/>
          <p:cNvCxnSpPr>
            <a:stCxn id="96" idx="0"/>
            <a:endCxn id="100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2" name="直線接點 123"/>
          <p:cNvCxnSpPr>
            <a:stCxn id="100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3" name="直線接點 126"/>
          <p:cNvCxnSpPr>
            <a:stCxn id="98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4" name="直線接點 129"/>
          <p:cNvCxnSpPr>
            <a:endCxn id="95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5" name="直線接點 132"/>
          <p:cNvCxnSpPr>
            <a:stCxn id="95" idx="4"/>
            <a:endCxn id="102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6" name="直線接點 135"/>
          <p:cNvCxnSpPr>
            <a:endCxn id="105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7" name="直線接點 139"/>
          <p:cNvCxnSpPr>
            <a:endCxn id="107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8" name="直線接點 142"/>
          <p:cNvCxnSpPr>
            <a:endCxn id="109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9" name="直線接點 145"/>
          <p:cNvCxnSpPr>
            <a:endCxn id="111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5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0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98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3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2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7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5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9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0" name="直線接點 203"/>
          <p:cNvCxnSpPr>
            <a:stCxn id="103" idx="0"/>
            <a:endCxn id="96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1" name="直線接點 206"/>
          <p:cNvCxnSpPr>
            <a:stCxn id="111" idx="4"/>
            <a:endCxn id="96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2" name="直線接點 209"/>
          <p:cNvCxnSpPr>
            <a:stCxn id="100" idx="3"/>
            <a:endCxn id="102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6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3" name="直線接點 212"/>
          <p:cNvCxnSpPr>
            <a:stCxn id="98" idx="3"/>
            <a:endCxn id="95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4" name="直線接點 216"/>
          <p:cNvCxnSpPr>
            <a:stCxn id="100" idx="1"/>
            <a:endCxn id="98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5" name="直線接點 219"/>
          <p:cNvCxnSpPr>
            <a:stCxn id="100" idx="2"/>
            <a:endCxn id="95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6" name="直線接點 234"/>
          <p:cNvCxnSpPr>
            <a:stCxn id="105" idx="6"/>
            <a:endCxn id="111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1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7" name="直線接點 240"/>
          <p:cNvCxnSpPr>
            <a:stCxn id="95" idx="4"/>
            <a:endCxn id="103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8" name="直線接點 249"/>
          <p:cNvCxnSpPr>
            <a:stCxn id="98" idx="4"/>
            <a:endCxn id="109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9" name="直線接點 252"/>
          <p:cNvCxnSpPr>
            <a:stCxn id="102" idx="4"/>
            <a:endCxn id="107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0" name="直線接點 351"/>
          <p:cNvCxnSpPr>
            <a:endCxn id="109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1" name="直線接點 354"/>
          <p:cNvCxnSpPr>
            <a:endCxn id="111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2" name="直線接點 360"/>
          <p:cNvCxnSpPr>
            <a:endCxn id="107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3" name="直線接點 364"/>
          <p:cNvCxnSpPr>
            <a:endCxn id="107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9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44" name="直線接點 398"/>
          <p:cNvCxnSpPr>
            <a:stCxn id="105" idx="7"/>
            <a:endCxn id="119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5" name="直線接點 401"/>
          <p:cNvCxnSpPr>
            <a:stCxn id="107" idx="7"/>
            <a:endCxn id="119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6" name="直線接點 405"/>
          <p:cNvCxnSpPr>
            <a:stCxn id="103" idx="1"/>
            <a:endCxn id="119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7" name="直線接點 408"/>
          <p:cNvCxnSpPr>
            <a:stCxn id="109" idx="1"/>
            <a:endCxn id="119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8" name="直線接點 430"/>
          <p:cNvCxnSpPr>
            <a:stCxn id="98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49" name="圖片 4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接點 37"/>
          <p:cNvCxnSpPr/>
          <p:nvPr/>
        </p:nvCxnSpPr>
        <p:spPr>
          <a:xfrm>
            <a:off x="99720" y="450720"/>
            <a:ext cx="81360" cy="868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3" name="直線接點 40"/>
          <p:cNvCxnSpPr/>
          <p:nvPr/>
        </p:nvCxnSpPr>
        <p:spPr>
          <a:xfrm>
            <a:off x="487080" y="189360"/>
            <a:ext cx="194040" cy="7736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4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5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6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60" name="直線接點 21"/>
          <p:cNvCxnSpPr>
            <a:stCxn id="159" idx="2"/>
            <a:endCxn id="15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1" name="直線接點 22"/>
          <p:cNvCxnSpPr>
            <a:stCxn id="155" idx="7"/>
            <a:endCxn id="156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2" name="直線接點 25"/>
          <p:cNvCxnSpPr/>
          <p:nvPr/>
        </p:nvCxnSpPr>
        <p:spPr>
          <a:xfrm flipH="1">
            <a:off x="735480" y="109800"/>
            <a:ext cx="119520" cy="71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3" name="直線接點 28"/>
          <p:cNvCxnSpPr/>
          <p:nvPr/>
        </p:nvCxnSpPr>
        <p:spPr>
          <a:xfrm flipH="1" flipV="1">
            <a:off x="155880" y="58608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4" name="直線接點 43"/>
          <p:cNvCxnSpPr>
            <a:endCxn id="156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5" name="直線接點 46"/>
          <p:cNvCxnSpPr>
            <a:endCxn id="15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6" name="直線接點 49"/>
          <p:cNvCxnSpPr>
            <a:endCxn id="15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7" name="直線接點 52"/>
          <p:cNvCxnSpPr>
            <a:endCxn id="158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8" name="直線接點 67"/>
          <p:cNvCxnSpPr>
            <a:stCxn id="158" idx="4"/>
            <a:endCxn id="15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69" name="矩形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70" name="直線接點 6"/>
          <p:cNvCxnSpPr/>
          <p:nvPr/>
        </p:nvCxnSpPr>
        <p:spPr>
          <a:xfrm>
            <a:off x="0" y="4137120"/>
            <a:ext cx="9283680" cy="180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cxnSp>
        <p:nvCxnSpPr>
          <p:cNvPr id="171" name="直線接點 25"/>
          <p:cNvCxnSpPr>
            <a:stCxn id="172" idx="0"/>
            <a:endCxn id="17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4" name="直線接點 26"/>
          <p:cNvCxnSpPr>
            <a:stCxn id="175" idx="0"/>
            <a:endCxn id="17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7" name="直線接點 27"/>
          <p:cNvCxnSpPr>
            <a:stCxn id="176" idx="7"/>
            <a:endCxn id="17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75" name="橢圓 28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2" name="橢圓 29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6" name="橢圓 30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3" name="橢圓 31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8" name="橢圓 32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79" name="直線接點 33"/>
          <p:cNvCxnSpPr>
            <a:stCxn id="178" idx="2"/>
            <a:endCxn id="17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0" name="直線接點 34"/>
          <p:cNvCxnSpPr>
            <a:stCxn id="175" idx="7"/>
            <a:endCxn id="17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1" name="直線接點 35"/>
          <p:cNvCxnSpPr>
            <a:stCxn id="178" idx="0"/>
            <a:endCxn id="17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2" name="直線接點 36"/>
          <p:cNvCxnSpPr>
            <a:stCxn id="176" idx="1"/>
            <a:endCxn id="17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3" name="直線接點 37"/>
          <p:cNvCxnSpPr>
            <a:endCxn id="17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4" name="直線接點 38"/>
          <p:cNvCxnSpPr>
            <a:endCxn id="17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5" name="直線接點 39"/>
          <p:cNvCxnSpPr>
            <a:endCxn id="17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6" name="直線接點 40"/>
          <p:cNvCxnSpPr>
            <a:endCxn id="17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7" name="直線接點 41"/>
          <p:cNvCxnSpPr>
            <a:stCxn id="173" idx="4"/>
            <a:endCxn id="17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88" name="圖片 5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10074240" y="-77040"/>
            <a:ext cx="1963080" cy="138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直線接點 37"/>
          <p:cNvCxnSpPr>
            <a:stCxn id="190" idx="0"/>
            <a:endCxn id="19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2" name="直線接點 40"/>
          <p:cNvCxnSpPr>
            <a:stCxn id="193" idx="0"/>
            <a:endCxn id="19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5" name="直線接點 33"/>
          <p:cNvCxnSpPr>
            <a:stCxn id="194" idx="7"/>
            <a:endCxn id="19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9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97" name="直線接點 21"/>
          <p:cNvCxnSpPr>
            <a:stCxn id="196" idx="2"/>
            <a:endCxn id="19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8" name="直線接點 22"/>
          <p:cNvCxnSpPr>
            <a:stCxn id="193" idx="7"/>
            <a:endCxn id="19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9" name="直線接點 25"/>
          <p:cNvCxnSpPr>
            <a:stCxn id="196" idx="0"/>
            <a:endCxn id="19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0" name="直線接點 28"/>
          <p:cNvCxnSpPr>
            <a:stCxn id="194" idx="1"/>
            <a:endCxn id="19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1" name="直線接點 43"/>
          <p:cNvCxnSpPr>
            <a:endCxn id="19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2" name="直線接點 46"/>
          <p:cNvCxnSpPr>
            <a:endCxn id="19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3" name="直線接點 49"/>
          <p:cNvCxnSpPr>
            <a:endCxn id="19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4" name="直線接點 52"/>
          <p:cNvCxnSpPr>
            <a:endCxn id="19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5" name="直線接點 67"/>
          <p:cNvCxnSpPr>
            <a:stCxn id="191" idx="4"/>
            <a:endCxn id="19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06" name="圖片 9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sldNum" idx="2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0E9A3B1-E9FF-428A-9AFE-F7C190B302F8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直線接點 37"/>
          <p:cNvCxnSpPr>
            <a:stCxn id="215" idx="0"/>
            <a:endCxn id="216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17" name="直線接點 40"/>
          <p:cNvCxnSpPr>
            <a:stCxn id="218" idx="0"/>
            <a:endCxn id="219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0" name="直線接點 33"/>
          <p:cNvCxnSpPr>
            <a:stCxn id="219" idx="7"/>
            <a:endCxn id="216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1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22" name="直線接點 21"/>
          <p:cNvCxnSpPr>
            <a:stCxn id="221" idx="2"/>
            <a:endCxn id="218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3" name="直線接點 22"/>
          <p:cNvCxnSpPr>
            <a:stCxn id="218" idx="7"/>
            <a:endCxn id="215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4" name="直線接點 25"/>
          <p:cNvCxnSpPr>
            <a:stCxn id="221" idx="0"/>
            <a:endCxn id="219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5" name="直線接點 28"/>
          <p:cNvCxnSpPr>
            <a:stCxn id="219" idx="1"/>
            <a:endCxn id="215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6" name="直線接點 43"/>
          <p:cNvCxnSpPr>
            <a:endCxn id="215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7" name="直線接點 46"/>
          <p:cNvCxnSpPr>
            <a:endCxn id="218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8" name="直線接點 49"/>
          <p:cNvCxnSpPr>
            <a:endCxn id="221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9" name="直線接點 52"/>
          <p:cNvCxnSpPr>
            <a:endCxn id="216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30" name="直線接點 67"/>
          <p:cNvCxnSpPr>
            <a:stCxn id="216" idx="4"/>
            <a:endCxn id="218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31" name="圖片 4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4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94599E-668D-4F41-8AE5-7D972299BF1E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線接點 37"/>
          <p:cNvCxnSpPr>
            <a:stCxn id="240" idx="0"/>
            <a:endCxn id="24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2" name="直線接點 40"/>
          <p:cNvCxnSpPr>
            <a:stCxn id="243" idx="0"/>
            <a:endCxn id="24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5" name="直線接點 33"/>
          <p:cNvCxnSpPr>
            <a:stCxn id="244" idx="7"/>
            <a:endCxn id="24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4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47" name="直線接點 21"/>
          <p:cNvCxnSpPr>
            <a:stCxn id="246" idx="2"/>
            <a:endCxn id="24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8" name="直線接點 22"/>
          <p:cNvCxnSpPr>
            <a:stCxn id="243" idx="7"/>
            <a:endCxn id="24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9" name="直線接點 25"/>
          <p:cNvCxnSpPr>
            <a:stCxn id="246" idx="0"/>
            <a:endCxn id="24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0" name="直線接點 28"/>
          <p:cNvCxnSpPr>
            <a:stCxn id="244" idx="1"/>
            <a:endCxn id="24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1" name="直線接點 43"/>
          <p:cNvCxnSpPr>
            <a:endCxn id="24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2" name="直線接點 46"/>
          <p:cNvCxnSpPr>
            <a:endCxn id="24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3" name="直線接點 49"/>
          <p:cNvCxnSpPr>
            <a:endCxn id="24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4" name="直線接點 52"/>
          <p:cNvCxnSpPr>
            <a:endCxn id="24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5" name="直線接點 67"/>
          <p:cNvCxnSpPr>
            <a:stCxn id="241" idx="4"/>
            <a:endCxn id="24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56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5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B8D85F-827D-4C47-A7DE-7009BFD6F074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直線接點 37"/>
          <p:cNvCxnSpPr>
            <a:stCxn id="262" idx="0"/>
            <a:endCxn id="26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4" name="直線接點 40"/>
          <p:cNvCxnSpPr>
            <a:stCxn id="265" idx="0"/>
            <a:endCxn id="26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7" name="直線接點 33"/>
          <p:cNvCxnSpPr>
            <a:stCxn id="266" idx="7"/>
            <a:endCxn id="26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6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2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6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3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8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69" name="直線接點 21"/>
          <p:cNvCxnSpPr>
            <a:stCxn id="268" idx="2"/>
            <a:endCxn id="26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0" name="直線接點 22"/>
          <p:cNvCxnSpPr>
            <a:stCxn id="265" idx="7"/>
            <a:endCxn id="26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1" name="直線接點 25"/>
          <p:cNvCxnSpPr>
            <a:stCxn id="268" idx="0"/>
            <a:endCxn id="26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2" name="直線接點 28"/>
          <p:cNvCxnSpPr>
            <a:stCxn id="266" idx="1"/>
            <a:endCxn id="26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3" name="直線接點 43"/>
          <p:cNvCxnSpPr>
            <a:endCxn id="26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4" name="直線接點 46"/>
          <p:cNvCxnSpPr>
            <a:endCxn id="26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5" name="直線接點 49"/>
          <p:cNvCxnSpPr>
            <a:endCxn id="26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6" name="直線接點 52"/>
          <p:cNvCxnSpPr>
            <a:endCxn id="26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7" name="直線接點 67"/>
          <p:cNvCxnSpPr>
            <a:stCxn id="263" idx="4"/>
            <a:endCxn id="26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78" name="圖片 5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sldNum" idx="7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28D8E1-7E86-4F39-B9F8-892584EEA14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直線接點 37"/>
          <p:cNvCxnSpPr>
            <a:stCxn id="283" idx="0"/>
            <a:endCxn id="284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5" name="直線接點 40"/>
          <p:cNvCxnSpPr>
            <a:stCxn id="286" idx="0"/>
            <a:endCxn id="287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8" name="直線接點 33"/>
          <p:cNvCxnSpPr>
            <a:stCxn id="287" idx="7"/>
            <a:endCxn id="284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8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90" name="直線接點 21"/>
          <p:cNvCxnSpPr>
            <a:stCxn id="289" idx="2"/>
            <a:endCxn id="286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1" name="直線接點 22"/>
          <p:cNvCxnSpPr>
            <a:stCxn id="286" idx="7"/>
            <a:endCxn id="283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2" name="直線接點 25"/>
          <p:cNvCxnSpPr>
            <a:stCxn id="289" idx="0"/>
            <a:endCxn id="287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3" name="直線接點 28"/>
          <p:cNvCxnSpPr>
            <a:stCxn id="287" idx="1"/>
            <a:endCxn id="283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4" name="直線接點 43"/>
          <p:cNvCxnSpPr>
            <a:endCxn id="283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5" name="直線接點 46"/>
          <p:cNvCxnSpPr>
            <a:endCxn id="286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6" name="直線接點 49"/>
          <p:cNvCxnSpPr>
            <a:endCxn id="28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7" name="直線接點 52"/>
          <p:cNvCxnSpPr>
            <a:endCxn id="284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8" name="直線接點 67"/>
          <p:cNvCxnSpPr>
            <a:stCxn id="284" idx="4"/>
            <a:endCxn id="286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99" name="投影片編號版面配置區 5"/>
          <p:cNvSpPr/>
          <p:nvPr/>
        </p:nvSpPr>
        <p:spPr>
          <a:xfrm>
            <a:off x="11643480" y="0"/>
            <a:ext cx="520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DB6C7BC8-5040-466B-8736-6962174D989E}" type="slidenum">
              <a:rPr lang="en-GB" sz="1400" b="0" strike="noStrike" spc="-1">
                <a:solidFill>
                  <a:schemeClr val="lt1"/>
                </a:solidFill>
                <a:latin typeface="微軟正黑體"/>
                <a:ea typeface="微軟正黑體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直線接點 37"/>
          <p:cNvCxnSpPr>
            <a:stCxn id="301" idx="0"/>
            <a:endCxn id="30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3" name="直線接點 40"/>
          <p:cNvCxnSpPr>
            <a:stCxn id="304" idx="0"/>
            <a:endCxn id="30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6" name="直線接點 33"/>
          <p:cNvCxnSpPr>
            <a:stCxn id="305" idx="7"/>
            <a:endCxn id="302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0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1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08" name="直線接點 21"/>
          <p:cNvCxnSpPr>
            <a:stCxn id="307" idx="2"/>
            <a:endCxn id="30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9" name="直線接點 22"/>
          <p:cNvCxnSpPr>
            <a:stCxn id="304" idx="7"/>
            <a:endCxn id="30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0" name="直線接點 25"/>
          <p:cNvCxnSpPr>
            <a:stCxn id="307" idx="0"/>
            <a:endCxn id="30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1" name="直線接點 28"/>
          <p:cNvCxnSpPr>
            <a:stCxn id="305" idx="1"/>
            <a:endCxn id="30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2" name="直線接點 43"/>
          <p:cNvCxnSpPr>
            <a:endCxn id="30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3" name="直線接點 46"/>
          <p:cNvCxnSpPr>
            <a:endCxn id="304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4" name="直線接點 49"/>
          <p:cNvCxnSpPr>
            <a:endCxn id="30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5" name="直線接點 52"/>
          <p:cNvCxnSpPr>
            <a:endCxn id="302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6" name="直線接點 67"/>
          <p:cNvCxnSpPr>
            <a:stCxn id="302" idx="4"/>
            <a:endCxn id="30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17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9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A2714F5-380B-4A39-B476-86E3CE875A6B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ypescriptSyntax/specialSyntax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#functionalprogram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5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4" Type="http://schemas.openxmlformats.org/officeDocument/2006/relationships/hyperlink" Target="https://medium.com/@ChunYeung/&#20351;&#20154;&#30219;&#29378;&#30340;-solid-&#21407;&#21063;-&#37324;&#27663;&#26367;&#25563;&#21407;&#21063;-liskov-substitution-principle-e66659344a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atevercalled/yunsin_0215_powerpoint#Dependencyinversion" TargetMode="External"/><Relationship Id="rId2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532520" y="934920"/>
            <a:ext cx="826272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8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程式準則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473480" y="3429000"/>
            <a:ext cx="8380800" cy="4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報告人：呂聆瑜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ubTitle"/>
          </p:nvPr>
        </p:nvSpPr>
        <p:spPr>
          <a:xfrm>
            <a:off x="4974120" y="5727240"/>
            <a:ext cx="226188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2023. 02. 19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964919" y="137682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可以建立interface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圖片 424"/>
          <p:cNvPicPr/>
          <p:nvPr/>
        </p:nvPicPr>
        <p:blipFill>
          <a:blip r:embed="rId2"/>
          <a:stretch/>
        </p:blipFill>
        <p:spPr>
          <a:xfrm>
            <a:off x="1010640" y="1846260"/>
            <a:ext cx="5085360" cy="4828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007CE9-06B8-4BEF-B223-B2D31B43950E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二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的不同之處主要為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需要強型別。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因此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在程式寫作上可以規範得更靈活。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舉例二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泛性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可以使用泛性編程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Genrics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，進行型別規範。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右圖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函數中接受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為型別代號。如果傳入的是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類型。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getData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的回傳也必須是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 泛性可以透過擴展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(extends) 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的方式進行型別規範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也能夠利用三元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 extends U ? X : Y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再透過多載進行不同的行為模式。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8" name="圖片 427"/>
          <p:cNvPicPr/>
          <p:nvPr/>
        </p:nvPicPr>
        <p:blipFill>
          <a:blip r:embed="rId2"/>
          <a:stretch/>
        </p:blipFill>
        <p:spPr>
          <a:xfrm>
            <a:off x="8484040" y="1325880"/>
            <a:ext cx="3332520" cy="455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E1C6D26-044F-487A-9E2D-5734AD87363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三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9C47351-03B6-42E7-8F76-548C8DE255BC}" type="slidenum">
              <a:rPr/>
              <a:t>12</a:t>
            </a:fld>
            <a:endParaRPr/>
          </a:p>
        </p:txBody>
      </p:sp>
      <p:pic>
        <p:nvPicPr>
          <p:cNvPr id="2" name="圖片 1">
            <a:hlinkClick r:id="rId2"/>
            <a:extLst>
              <a:ext uri="{FF2B5EF4-FFF2-40B4-BE49-F238E27FC236}">
                <a16:creationId xmlns:a16="http://schemas.microsoft.com/office/drawing/2014/main" id="{6AF8AEF7-6719-BBCC-DA1E-5CBAF74B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60" y="1397880"/>
            <a:ext cx="5726529" cy="522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Angular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內容版面配置區 4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433" name="矩形 432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5" name="圓角矩形 434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module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7" name="圓角矩形 436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component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矩形 437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9" name="圓角矩形 438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Directive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41" name="圓角矩形 440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Service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矩形 441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721F0B-57B4-496E-A22C-E61F56B2E18A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可以藉由將程式封裝程一組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，在共用代碼時，相當有用。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圖片 444"/>
          <p:cNvPicPr/>
          <p:nvPr/>
        </p:nvPicPr>
        <p:blipFill>
          <a:blip r:embed="rId2"/>
          <a:stretch/>
        </p:blipFill>
        <p:spPr>
          <a:xfrm>
            <a:off x="900000" y="1980000"/>
            <a:ext cx="5319720" cy="429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38C1C71-8148-4FAD-8B7F-043F44EB1C1D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Standalone組件，按需引入。減少imports數量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圖片 447"/>
          <p:cNvPicPr/>
          <p:nvPr/>
        </p:nvPicPr>
        <p:blipFill>
          <a:blip r:embed="rId2"/>
          <a:stretch/>
        </p:blipFill>
        <p:spPr>
          <a:xfrm>
            <a:off x="599058" y="2278117"/>
            <a:ext cx="6219000" cy="363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46D2001-70AE-451F-BCEF-91DE6DB0724D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除了預設的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以外，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angular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提供了客製化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的辦法。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如下所示會以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js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控制其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style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變成黃色。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圖片 450"/>
          <p:cNvPicPr/>
          <p:nvPr/>
        </p:nvPicPr>
        <p:blipFill>
          <a:blip r:embed="rId2"/>
          <a:stretch/>
        </p:blipFill>
        <p:spPr>
          <a:xfrm>
            <a:off x="720000" y="2512080"/>
            <a:ext cx="7371720" cy="3246840"/>
          </a:xfrm>
          <a:prstGeom prst="rect">
            <a:avLst/>
          </a:prstGeom>
          <a:ln w="0">
            <a:noFill/>
          </a:ln>
        </p:spPr>
      </p:pic>
      <p:pic>
        <p:nvPicPr>
          <p:cNvPr id="452" name="圖片 451"/>
          <p:cNvPicPr/>
          <p:nvPr/>
        </p:nvPicPr>
        <p:blipFill>
          <a:blip r:embed="rId3"/>
          <a:stretch/>
        </p:blipFill>
        <p:spPr>
          <a:xfrm>
            <a:off x="794880" y="5887800"/>
            <a:ext cx="7124040" cy="95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3242B0-CFC0-442C-8F45-178481CF9D8E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藉由注入依賴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減少組件與</a:t>
            </a:r>
            <a:r>
              <a:rPr lang="en-US" alt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的代碼。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24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</a:t>
            </a:r>
            <a:r>
              <a:rPr lang="en-GB" sz="24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://github.com/whatevercalled/yunsin_0215_powerpoint_angular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3F2C31D-A44C-40FE-8F03-16787E61B968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git</a:t>
            </a:r>
            <a:r>
              <a:rPr lang="zh-TW" sz="42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分支介紹</a:t>
            </a:r>
            <a:endParaRPr lang="en-GB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主分支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為最後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merge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時候的分支。生產模式下的分支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2. 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特性分支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為增加新功能時創立的分支。為了不影響之前的程式。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3. 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熱修分支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特色為直接從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main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分支出來的分支。並且是為了快速完成主分支的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bug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775E536-B431-40CF-A422-4F998800221C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函數式編程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900000" y="1345680"/>
            <a:ext cx="10618920" cy="49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特色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避免外部狀態相依和改變、並且透過建立函數，達到代碼可讀性高的特色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8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</a:t>
            </a:r>
            <a:r>
              <a:rPr lang="en-GB" sz="18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://github.com/whatevercalled/yunsin_0215_powerpoint_angular#functionalprogram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Const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data=[1,2,3,4]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data.push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(100)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就會修改到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但如果另外創造一個變量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Const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data2=[...data,100]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此種辦法就可以達到不可變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(immutable)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也就是盡量不操作到原數據。並且盡量使用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let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將作用域限制在該函數中。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FD73987-4B30-4F2D-A288-CB4331AE117D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7080" cy="685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BB5E31CE-7BDA-43E1-BD20-717EC443BE83}" type="slidenum">
              <a:rPr lang="en-US" sz="1200" b="0" strike="noStrike" spc="-1">
                <a:solidFill>
                  <a:srgbClr val="FFFFFF"/>
                </a:solidFill>
                <a:latin typeface="Arial"/>
                <a:ea typeface="微軟正黑體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目錄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內容版面配置區 2"/>
          <p:cNvGrpSpPr/>
          <p:nvPr/>
        </p:nvGrpSpPr>
        <p:grpSpPr>
          <a:xfrm>
            <a:off x="1001880" y="1539720"/>
            <a:ext cx="10696680" cy="5118840"/>
            <a:chOff x="1001880" y="1539720"/>
            <a:chExt cx="10696680" cy="5118840"/>
          </a:xfrm>
        </p:grpSpPr>
        <p:sp>
          <p:nvSpPr>
            <p:cNvPr id="379" name="矩形 378"/>
            <p:cNvSpPr/>
            <p:nvPr/>
          </p:nvSpPr>
          <p:spPr>
            <a:xfrm>
              <a:off x="1001880" y="153972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>
              <a:off x="1001880" y="188316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1" name="圓角矩形 380"/>
            <p:cNvSpPr/>
            <p:nvPr/>
          </p:nvSpPr>
          <p:spPr>
            <a:xfrm>
              <a:off x="1536840" y="15418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SOILD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原則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矩形 381"/>
            <p:cNvSpPr/>
            <p:nvPr/>
          </p:nvSpPr>
          <p:spPr>
            <a:xfrm>
              <a:off x="1001880" y="29311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3" name="圓角矩形 382"/>
            <p:cNvSpPr/>
            <p:nvPr/>
          </p:nvSpPr>
          <p:spPr>
            <a:xfrm>
              <a:off x="1536840" y="25902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001880" y="39794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5" name="圓角矩形 384"/>
            <p:cNvSpPr/>
            <p:nvPr/>
          </p:nvSpPr>
          <p:spPr>
            <a:xfrm>
              <a:off x="1536840" y="36385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angular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1001880" y="50277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7" name="圓角矩形 386"/>
            <p:cNvSpPr/>
            <p:nvPr/>
          </p:nvSpPr>
          <p:spPr>
            <a:xfrm>
              <a:off x="1536840" y="46868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git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1001880" y="607608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9" name="圓角矩形 388"/>
            <p:cNvSpPr/>
            <p:nvPr/>
          </p:nvSpPr>
          <p:spPr>
            <a:xfrm>
              <a:off x="1536840" y="5735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綜合總結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 vs 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圖片 459"/>
          <p:cNvPicPr/>
          <p:nvPr/>
        </p:nvPicPr>
        <p:blipFill>
          <a:blip r:embed="rId2"/>
          <a:stretch/>
        </p:blipFill>
        <p:spPr>
          <a:xfrm>
            <a:off x="1050120" y="2634840"/>
            <a:ext cx="7228800" cy="3304080"/>
          </a:xfrm>
          <a:prstGeom prst="rect">
            <a:avLst/>
          </a:prstGeom>
          <a:ln w="0">
            <a:noFill/>
          </a:ln>
        </p:spPr>
      </p:pic>
      <p:sp>
        <p:nvSpPr>
          <p:cNvPr id="461" name="矩形 460"/>
          <p:cNvSpPr/>
          <p:nvPr/>
        </p:nvSpPr>
        <p:spPr>
          <a:xfrm>
            <a:off x="1080000" y="1440000"/>
            <a:ext cx="10078920" cy="107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是同步執行，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是異步執行。並且從以下的差異分析。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可以說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比較像是發送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，只有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時候才會被執行。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並且可以傳出多個值。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DDD2A1-3BE9-4C85-867C-6CFE6B68624D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圖片 462"/>
          <p:cNvPicPr/>
          <p:nvPr/>
        </p:nvPicPr>
        <p:blipFill>
          <a:blip r:embed="rId2"/>
          <a:stretch/>
        </p:blipFill>
        <p:spPr>
          <a:xfrm>
            <a:off x="1054440" y="2160000"/>
            <a:ext cx="8124480" cy="2789640"/>
          </a:xfrm>
          <a:prstGeom prst="rect">
            <a:avLst/>
          </a:prstGeom>
          <a:ln w="0">
            <a:noFill/>
          </a:ln>
        </p:spPr>
      </p:pic>
      <p:sp>
        <p:nvSpPr>
          <p:cNvPr id="464" name="矩形 463"/>
          <p:cNvSpPr/>
          <p:nvPr/>
        </p:nvSpPr>
        <p:spPr>
          <a:xfrm>
            <a:off x="900000" y="1440000"/>
            <a:ext cx="10618920" cy="14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Then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和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只是分析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傳遞回來的值。回傳值始終只有一個。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E1E69A4-76AC-42AE-A999-48598319F208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圖片 465"/>
          <p:cNvPicPr/>
          <p:nvPr/>
        </p:nvPicPr>
        <p:blipFill>
          <a:blip r:embed="rId2"/>
          <a:stretch/>
        </p:blipFill>
        <p:spPr>
          <a:xfrm>
            <a:off x="779400" y="1620000"/>
            <a:ext cx="8219520" cy="5676120"/>
          </a:xfrm>
          <a:prstGeom prst="rect">
            <a:avLst/>
          </a:prstGeom>
          <a:ln w="0">
            <a:noFill/>
          </a:ln>
        </p:spPr>
      </p:pic>
      <p:sp>
        <p:nvSpPr>
          <p:cNvPr id="467" name="矩形 466"/>
          <p:cNvSpPr/>
          <p:nvPr/>
        </p:nvSpPr>
        <p:spPr>
          <a:xfrm>
            <a:off x="720000" y="1260000"/>
            <a:ext cx="10618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這裡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之後，所以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會之後執行。並且有多個回傳值。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42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100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200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9C4303-E82E-44FA-9B12-E65CE3A6D41A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圖片 468"/>
          <p:cNvPicPr/>
          <p:nvPr/>
        </p:nvPicPr>
        <p:blipFill>
          <a:blip r:embed="rId2"/>
          <a:stretch/>
        </p:blipFill>
        <p:spPr>
          <a:xfrm>
            <a:off x="5912280" y="1440"/>
            <a:ext cx="5501520" cy="6856560"/>
          </a:xfrm>
          <a:prstGeom prst="rect">
            <a:avLst/>
          </a:prstGeom>
          <a:ln w="0">
            <a:noFill/>
          </a:ln>
        </p:spPr>
      </p:pic>
      <p:sp>
        <p:nvSpPr>
          <p:cNvPr id="470" name="矩形 469"/>
          <p:cNvSpPr/>
          <p:nvPr/>
        </p:nvSpPr>
        <p:spPr>
          <a:xfrm>
            <a:off x="900000" y="1345680"/>
            <a:ext cx="521892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除了回傳值，也可以直接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throw exception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可以使用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retrywhen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的方法，進行重複。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有些相像的地方。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也可以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錯誤。並且執行例案處理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590194-2580-4CCB-9782-BA81767E74C7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圖片 471"/>
          <p:cNvPicPr/>
          <p:nvPr/>
        </p:nvPicPr>
        <p:blipFill>
          <a:blip r:embed="rId2"/>
          <a:stretch/>
        </p:blipFill>
        <p:spPr>
          <a:xfrm>
            <a:off x="1080000" y="1260000"/>
            <a:ext cx="7886520" cy="449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3854EA6-5C61-4821-A9B3-EF7231A20CB0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900000" y="1440000"/>
            <a:ext cx="971928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場景分析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設計一個計程車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APP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，並且希望使用者在有車子的時候收到通知。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這樣的作法如果使用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Request Response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寫法可能是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setinterval(1000,()=&gt;{ wantcar();})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的方式，車子到的時候就可以發送通知。給所有用戶。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使用這樣的方式，較為高效能，只要檢查是否有收到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就可以了。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圖片 474"/>
          <p:cNvPicPr/>
          <p:nvPr/>
        </p:nvPicPr>
        <p:blipFill>
          <a:blip r:embed="rId2"/>
          <a:stretch/>
        </p:blipFill>
        <p:spPr>
          <a:xfrm>
            <a:off x="932760" y="3780000"/>
            <a:ext cx="5006520" cy="2853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3DBC247-FCFE-4F46-B4BA-AE78C490D0DC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900000" y="1345680"/>
            <a:ext cx="1097928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事件：事件是發生某事的信號或通知。事件可以由使用者操作、系統操作或程式的其他部分觸發。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事件處理程序（或回呼）：事件處理程序是回應特定事件而執行的一段程式碼。當事件發生時，將呼叫關聯的事件處理程序來處理該事件。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事件循環：事件循環是事件驅動程式設計的核心元件。它不斷檢查程式事件佇列中的新事件，並按事件發生的順序處理它們。當偵測到事件時，將呼叫相應的事件處理程序。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非同步：事件驅動程式設計通常涉及非同步操作。它可以繼續處理其他事件或任務，直到事件準備好處理為止，而不是在等待事件發生時阻塞程式的執行。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最大的好處是因為其非同步的特性帶來的低延遲與高效能。並且還可以達到解藕的效果。因為事件也可以附加。拆分成多個函數值行。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圖片 477"/>
          <p:cNvPicPr/>
          <p:nvPr/>
        </p:nvPicPr>
        <p:blipFill>
          <a:blip r:embed="rId2"/>
          <a:stretch/>
        </p:blipFill>
        <p:spPr>
          <a:xfrm>
            <a:off x="3819600" y="4743720"/>
            <a:ext cx="6619680" cy="211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24E989F-3212-4E06-8C1C-DDA1E3B068F6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CI(Continuous integration)</a:t>
            </a:r>
            <a:br>
              <a:rPr sz="4200"/>
            </a:b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900000" y="1440000"/>
            <a:ext cx="107992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「程式建置」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開發人員在每一次的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Commit &amp; Push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後，都能夠於統一的環境自動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Build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程式，透過此一步驟可以避免每個開發人員因本機的環境＆套件版本不相同，造成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Service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異常。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</a:pPr>
            <a:r>
              <a:rPr lang="en-US" alt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2.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「程式測試」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當程式編譯完成後，將會透過「單元測試」測試新寫的功能是否正確，或者確認是否有影響到現有功能，透過該步驟進行測試，可以避免掉開發人員遺忘於本機先行檢查，作為「雙重驗證」工用。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CI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即是上傳在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進行測試與整合與版本控制的動作。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71B2E7-735F-48CA-A323-4E58B47910BD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CD(Continuous Deployment)</a:t>
            </a:r>
            <a:r>
              <a:rPr lang="zh-TW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，即是「持續佈署」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900000" y="1260000"/>
            <a:ext cx="9539280" cy="39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「部署服務」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透過自動化方式，將寫好的程式碼更新到機器上並公開對外服務，另外需要確保套件版本＆資料庫資料完整性，也會透過監控系統進行服務存活檢查，若服務異常時會即時發送通知告至開發人員。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這樣做的好處是在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先經過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將代碼整合好以後在透過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將主分支傳送到生產版本上。方便版本控制。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workflow.yml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，即可以在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push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特定分支的時候進行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的動作傳送到遠端伺服器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E32BED5-47AF-4901-B675-C665EC95B1AD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57960" y="1384200"/>
            <a:ext cx="82620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9600" b="1" strike="noStrike" spc="-1">
                <a:solidFill>
                  <a:schemeClr val="accent3">
                    <a:lumMod val="75000"/>
                  </a:schemeClr>
                </a:solidFill>
                <a:latin typeface="Arial Black"/>
                <a:ea typeface="微軟正黑體"/>
              </a:rPr>
              <a:t>Thank You!</a:t>
            </a:r>
            <a:endParaRPr lang="en-GB" sz="9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4" name="表格 8"/>
          <p:cNvGraphicFramePr/>
          <p:nvPr/>
        </p:nvGraphicFramePr>
        <p:xfrm>
          <a:off x="2737080" y="3790440"/>
          <a:ext cx="6430320" cy="1798320"/>
        </p:xfrm>
        <a:graphic>
          <a:graphicData uri="http://schemas.openxmlformats.org/drawingml/2006/table">
            <a:tbl>
              <a:tblPr/>
              <a:tblGrid>
                <a:gridCol w="284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4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Scrum Master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zh-TW" sz="1600" b="1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呂聆瑜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Ryan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5" name="PlaceHolder 2"/>
          <p:cNvSpPr>
            <a:spLocks noGrp="1"/>
          </p:cNvSpPr>
          <p:nvPr>
            <p:ph type="subTitle"/>
          </p:nvPr>
        </p:nvSpPr>
        <p:spPr>
          <a:xfrm>
            <a:off x="5131440" y="5785200"/>
            <a:ext cx="171540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SOILD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內容版面配置區 1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392" name="矩形 391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4" name="圓角矩形 393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2"/>
                </a:rPr>
                <a:t>單一職責原則 (Single Responsibility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6" name="圓角矩形 395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3"/>
                </a:rPr>
                <a:t>開放封閉原則 (Open–closed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8" name="圓角矩形 397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4"/>
                </a:rPr>
                <a:t>里氏替換原則 (Liskov Substitution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0" name="圓角矩形 399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5"/>
                </a:rPr>
                <a:t> 介面隔離原則 (Interface segregation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2" name="圓角矩形 401"/>
            <p:cNvSpPr/>
            <p:nvPr/>
          </p:nvSpPr>
          <p:spPr>
            <a:xfrm>
              <a:off x="1536840" y="56354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6"/>
                </a:rPr>
                <a:t> 依賴反向原則 (Dependency inversion principle)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45712B-E56C-480A-B2EE-EC1F4379364A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單一職責原則 (Single Responsibility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一個模組應只對唯一一個使用者或利益相關者負責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99ED9D-09D7-4B00-87AB-1D7588CFB5F9}" type="slidenum">
              <a:rPr/>
              <a:t>4</a:t>
            </a:fld>
            <a:endParaRPr/>
          </a:p>
        </p:txBody>
      </p:sp>
      <p:pic>
        <p:nvPicPr>
          <p:cNvPr id="1026" name="Picture 2" descr="UML的简单介绍和画法_c语言uml图怎么画-CSDN博客">
            <a:extLst>
              <a:ext uri="{FF2B5EF4-FFF2-40B4-BE49-F238E27FC236}">
                <a16:creationId xmlns:a16="http://schemas.microsoft.com/office/drawing/2014/main" id="{56003E69-D8A4-6735-74BF-B84F3201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6" y="2098533"/>
            <a:ext cx="3811253" cy="36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872C4E9-826E-03A8-8E3D-7A62ABA2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820834"/>
            <a:ext cx="7772400" cy="541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圖片 404"/>
          <p:cNvPicPr/>
          <p:nvPr/>
        </p:nvPicPr>
        <p:blipFill>
          <a:blip r:embed="rId3"/>
          <a:stretch/>
        </p:blipFill>
        <p:spPr>
          <a:xfrm>
            <a:off x="5488867" y="494100"/>
            <a:ext cx="6399720" cy="618048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20440" y="633600"/>
            <a:ext cx="10513800" cy="3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hlinkClick r:id="rId4"/>
              </a:rPr>
              <a:t>開放封閉原則 (Open–closed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07" name="矩形 406"/>
          <p:cNvSpPr/>
          <p:nvPr/>
        </p:nvSpPr>
        <p:spPr>
          <a:xfrm>
            <a:off x="720000" y="1440000"/>
            <a:ext cx="10618560" cy="67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定義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系統一旦完成，一個類的實現。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只應該因錯誤而修改​。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新的或者改變的特性應該通過新建不同的類實現。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一旦產品釋出。如果要再加入新的功能。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以不影響到之前程式架構的方式。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增添新的功能，就要創造新的模組來承載新的功能。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勿將功能加入之前的程式。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左圖為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MVP</a:t>
            </a: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系統，如左圖所示。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單向依賴的規範有效於解耦。 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181283-E224-4968-8FFC-E45C4E89A613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里氏替換原則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(Liskov Substitution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711000" y="1440000"/>
            <a:ext cx="10618560" cy="48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子型態的先決條件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(Preconditions)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不應被加強。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子型態的後置條件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(Postconditions)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不應被削弱。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父型態的不變條件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(Invariants)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必須被子型態所保留。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不變條件指不管在何時何地都不能改變，這是構成整個型態的重要條件。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81A500-16EF-4489-B454-CF09E82C004B}" type="slidenum">
              <a:rPr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ADA9C0-4506-D8E8-F155-8632838D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0" y="3570844"/>
            <a:ext cx="4553729" cy="3023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37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r>
              <a:rPr lang="en-GB" sz="18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 介面隔離原則 (Interface segregation principle)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br>
              <a:rPr sz="2200" dirty="0"/>
            </a:b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1032840" y="1317240"/>
            <a:ext cx="10947600" cy="45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C8E21B-F4F3-4F65-93F0-9CFA5DC10629}" type="slidenum">
              <a:rPr/>
              <a:t>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B6F84F-5974-F0D4-4425-DCE7A90B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" y="749571"/>
            <a:ext cx="7772400" cy="5727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en-GB" sz="1800" b="0" u="sng" strike="noStrike" spc="-1">
                <a:solidFill>
                  <a:schemeClr val="lt1"/>
                </a:solidFill>
                <a:uFillTx/>
                <a:latin typeface="Arial"/>
                <a:ea typeface="微軟正黑體"/>
                <a:hlinkClick r:id="rId2"/>
              </a:rPr>
              <a:t> 依賴反向原則 (Dependency inversion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定義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高層模組不應依賴低層模組，它們都應依賴於抽象介面。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抽象介面不應該依賴於具體實作，具體實作應依賴抽象介面。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作法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Step1: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可以利用注入的方式。讓高層模組先初始化，在進行依賴注入。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Step2: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並且可以進一步建立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，就可以進一步降低耦合度，這樣就不是把方法寫在低層模組裡面，而是將個別的函數寫在高層模組裡了。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0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https</a:t>
            </a:r>
            <a:r>
              <a:rPr lang="en-GB" sz="10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://github.comwhatevercalledyunsin_0215_powerpoint#Dependencyinversion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A321CA-02A4-4021-AF6A-752B05E60F39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TypeScript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5" name="內容版面配置區 3"/>
          <p:cNvGrpSpPr/>
          <p:nvPr/>
        </p:nvGrpSpPr>
        <p:grpSpPr>
          <a:xfrm>
            <a:off x="1010880" y="1440000"/>
            <a:ext cx="10696680" cy="5118840"/>
            <a:chOff x="1010880" y="1440000"/>
            <a:chExt cx="10696680" cy="5118840"/>
          </a:xfrm>
        </p:grpSpPr>
        <p:sp>
          <p:nvSpPr>
            <p:cNvPr id="416" name="矩形 415"/>
            <p:cNvSpPr/>
            <p:nvPr/>
          </p:nvSpPr>
          <p:spPr>
            <a:xfrm>
              <a:off x="1010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1010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8" name="圓角矩形 417"/>
            <p:cNvSpPr/>
            <p:nvPr/>
          </p:nvSpPr>
          <p:spPr>
            <a:xfrm>
              <a:off x="1545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javascript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不同之處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矩形 418"/>
            <p:cNvSpPr/>
            <p:nvPr/>
          </p:nvSpPr>
          <p:spPr>
            <a:xfrm>
              <a:off x="1010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0" name="圓角矩形 419"/>
            <p:cNvSpPr/>
            <p:nvPr/>
          </p:nvSpPr>
          <p:spPr>
            <a:xfrm>
              <a:off x="1545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 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中的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interface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class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有什麼區別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>
              <a:off x="1010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2" name="圓角矩形 421"/>
            <p:cNvSpPr/>
            <p:nvPr/>
          </p:nvSpPr>
          <p:spPr>
            <a:xfrm>
              <a:off x="1545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Generics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是什麼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?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E6F030-8CA2-446B-A3E9-7A8095C040E3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1575</Words>
  <Application>Microsoft Macintosh PowerPoint</Application>
  <PresentationFormat>寬螢幕</PresentationFormat>
  <Paragraphs>239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29</vt:i4>
      </vt:variant>
    </vt:vector>
  </HeadingPairs>
  <TitlesOfParts>
    <vt:vector size="47" baseType="lpstr">
      <vt:lpstr>微軟正黑體</vt:lpstr>
      <vt:lpstr>OpenSymbol</vt:lpstr>
      <vt:lpstr>Arial</vt:lpstr>
      <vt:lpstr>Arial Black</vt:lpstr>
      <vt:lpstr>Symbol</vt:lpstr>
      <vt:lpstr>Times New Roman</vt:lpstr>
      <vt:lpstr>Wingdings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程式準則</vt:lpstr>
      <vt:lpstr>目錄</vt:lpstr>
      <vt:lpstr>SOILD</vt:lpstr>
      <vt:lpstr>單一職責原則 (Single Responsibility Principle) </vt:lpstr>
      <vt:lpstr>開放封閉原則 (Open–closed principle) </vt:lpstr>
      <vt:lpstr>   里氏替換原則 (Liskov Substitution Principle)    </vt:lpstr>
      <vt:lpstr>    介面隔離原則 (Interface segregation principle)     </vt:lpstr>
      <vt:lpstr>    依賴反向原則 (Dependency inversion principle)    </vt:lpstr>
      <vt:lpstr>TypeScript</vt:lpstr>
      <vt:lpstr>  Typescript與javascript不同之處(一)</vt:lpstr>
      <vt:lpstr>  Typescript與javascript不同之處(二)</vt:lpstr>
      <vt:lpstr>  Typescript與javascript不同之處(三)</vt:lpstr>
      <vt:lpstr>Angular</vt:lpstr>
      <vt:lpstr>module</vt:lpstr>
      <vt:lpstr>component</vt:lpstr>
      <vt:lpstr>directive</vt:lpstr>
      <vt:lpstr>Service</vt:lpstr>
      <vt:lpstr>git分支介紹</vt:lpstr>
      <vt:lpstr>函數式編程</vt:lpstr>
      <vt:lpstr>Observable vs promise</vt:lpstr>
      <vt:lpstr>promise</vt:lpstr>
      <vt:lpstr>Observable</vt:lpstr>
      <vt:lpstr>Observable</vt:lpstr>
      <vt:lpstr>EventDriven vs RequestResponse</vt:lpstr>
      <vt:lpstr>EventDriven vs RequestResponse</vt:lpstr>
      <vt:lpstr>EventDriven</vt:lpstr>
      <vt:lpstr>CI(Continuous integration) </vt:lpstr>
      <vt:lpstr>   CD(Continuous Deployment)，即是「持續佈署」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</dc:title>
  <dc:subject/>
  <dc:creator>Noel Chuang</dc:creator>
  <dc:description/>
  <cp:lastModifiedBy>Ryan Lu</cp:lastModifiedBy>
  <cp:revision>168</cp:revision>
  <dcterms:created xsi:type="dcterms:W3CDTF">2023-07-26T07:44:27Z</dcterms:created>
  <dcterms:modified xsi:type="dcterms:W3CDTF">2024-02-21T07:54:16Z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寬螢幕</vt:lpwstr>
  </property>
  <property fmtid="{D5CDD505-2E9C-101B-9397-08002B2CF9AE}" pid="4" name="Slides">
    <vt:i4>4</vt:i4>
  </property>
</Properties>
</file>