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4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8"/>
    <p:restoredTop sz="94609"/>
  </p:normalViewPr>
  <p:slideViewPr>
    <p:cSldViewPr snapToGrid="0">
      <p:cViewPr varScale="1">
        <p:scale>
          <a:sx n="151" d="100"/>
          <a:sy n="151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单击以移动幻灯片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点击编辑备注格式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&lt;页眉&gt;</a:t>
            </a:r>
          </a:p>
        </p:txBody>
      </p:sp>
      <p:sp>
        <p:nvSpPr>
          <p:cNvPr id="369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  <p:sp>
        <p:nvSpPr>
          <p:cNvPr id="370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371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C7CCBEE-3217-472A-95ED-8D598E5AA1DF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20D3313-499B-4BDD-BDDD-CCAABC44DFEC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600" cy="308448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E98491A-9796-4067-8818-253BA0AA3A90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600" cy="3598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00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80A4E6-D513-43ED-B80D-74B849B24447}" type="slidenum">
              <a:rPr lang="en-GB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ADFB0FF-DB4E-42B3-9B95-5C4ECB8791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9BC0C4A-0C1F-4D1C-A411-23E650569E8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標題投影片_無講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3290AD-95D0-4B0B-9EAF-9E04F582DE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3E00D3C-07FE-4020-8BB4-ED68E2B56D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5A5D23-69F1-45BA-BB27-52AEB079D64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11DA835E-D8E0-4F0B-9BC0-24E1E730EFF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1FD2335-CAA6-402F-B4DE-E5C15B8246B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線接點 37"/>
          <p:cNvCxnSpPr>
            <a:stCxn id="1" idx="0"/>
            <a:endCxn id="2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" name="直線接點 40"/>
          <p:cNvCxnSpPr>
            <a:stCxn id="4" idx="0"/>
            <a:endCxn id="5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6" name="直線接點 33"/>
          <p:cNvCxnSpPr/>
          <p:nvPr/>
        </p:nvCxnSpPr>
        <p:spPr>
          <a:xfrm flipH="1">
            <a:off x="235080" y="825840"/>
            <a:ext cx="502200" cy="35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4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7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5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8" name="直線接點 21"/>
          <p:cNvCxnSpPr>
            <a:stCxn id="7" idx="2"/>
            <a:endCxn id="4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" name="直線接點 22"/>
          <p:cNvCxnSpPr>
            <a:stCxn id="4" idx="7"/>
            <a:endCxn id="1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0" name="直線接點 25"/>
          <p:cNvCxnSpPr>
            <a:stCxn id="7" idx="0"/>
            <a:endCxn id="5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1" name="直線接點 28"/>
          <p:cNvCxnSpPr>
            <a:stCxn id="5" idx="1"/>
            <a:endCxn id="1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2" name="直線接點 43"/>
          <p:cNvCxnSpPr>
            <a:endCxn id="1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3" name="直線接點 46"/>
          <p:cNvCxnSpPr/>
          <p:nvPr/>
        </p:nvCxnSpPr>
        <p:spPr>
          <a:xfrm>
            <a:off x="270360" y="0"/>
            <a:ext cx="162360" cy="2142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4" name="直線接點 49"/>
          <p:cNvCxnSpPr>
            <a:endCxn id="7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5" name="直線接點 52"/>
          <p:cNvCxnSpPr/>
          <p:nvPr/>
        </p:nvCxnSpPr>
        <p:spPr>
          <a:xfrm flipV="1">
            <a:off x="7560" y="1294200"/>
            <a:ext cx="117360" cy="1173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" name="直線接點 67"/>
          <p:cNvCxnSpPr>
            <a:stCxn id="2" idx="4"/>
            <a:endCxn id="4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7" name="矩形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9AD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Arial"/>
              <a:ea typeface="微軟正黑體"/>
            </a:endParaRPr>
          </a:p>
        </p:txBody>
      </p:sp>
      <p:cxnSp>
        <p:nvCxnSpPr>
          <p:cNvPr id="18" name="直線接點 62"/>
          <p:cNvCxnSpPr>
            <a:stCxn id="19" idx="5"/>
            <a:endCxn id="20" idx="1"/>
          </p:cNvCxnSpPr>
          <p:nvPr/>
        </p:nvCxnSpPr>
        <p:spPr>
          <a:xfrm>
            <a:off x="11000520" y="1171800"/>
            <a:ext cx="871200" cy="1002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1" name="直線接點 65"/>
          <p:cNvCxnSpPr>
            <a:stCxn id="22" idx="1"/>
            <a:endCxn id="20" idx="0"/>
          </p:cNvCxnSpPr>
          <p:nvPr/>
        </p:nvCxnSpPr>
        <p:spPr>
          <a:xfrm>
            <a:off x="11474640" y="334080"/>
            <a:ext cx="473040" cy="1808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3" name="直線接點 68"/>
          <p:cNvCxnSpPr>
            <a:stCxn id="24" idx="4"/>
          </p:cNvCxnSpPr>
          <p:nvPr/>
        </p:nvCxnSpPr>
        <p:spPr>
          <a:xfrm>
            <a:off x="11911680" y="1104840"/>
            <a:ext cx="259200" cy="889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5" name="直線接點 76"/>
          <p:cNvCxnSpPr>
            <a:stCxn id="26" idx="1"/>
            <a:endCxn id="27" idx="1"/>
          </p:cNvCxnSpPr>
          <p:nvPr/>
        </p:nvCxnSpPr>
        <p:spPr>
          <a:xfrm>
            <a:off x="10366200" y="2874960"/>
            <a:ext cx="1229400" cy="2032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28" name="直線接點 81"/>
          <p:cNvCxnSpPr>
            <a:stCxn id="29" idx="7"/>
            <a:endCxn id="27" idx="7"/>
          </p:cNvCxnSpPr>
          <p:nvPr/>
        </p:nvCxnSpPr>
        <p:spPr>
          <a:xfrm flipV="1">
            <a:off x="8964720" y="4907520"/>
            <a:ext cx="2782440" cy="832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0" name="直線接點 84"/>
          <p:cNvCxnSpPr>
            <a:stCxn id="31" idx="7"/>
            <a:endCxn id="27" idx="7"/>
          </p:cNvCxnSpPr>
          <p:nvPr/>
        </p:nvCxnSpPr>
        <p:spPr>
          <a:xfrm flipV="1">
            <a:off x="9930960" y="4907520"/>
            <a:ext cx="1816200" cy="1449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2" name="直線接點 87"/>
          <p:cNvCxnSpPr>
            <a:stCxn id="33" idx="7"/>
            <a:endCxn id="27" idx="7"/>
          </p:cNvCxnSpPr>
          <p:nvPr/>
        </p:nvCxnSpPr>
        <p:spPr>
          <a:xfrm flipV="1">
            <a:off x="10952280" y="4907520"/>
            <a:ext cx="794880" cy="1404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4" name="直線接點 91"/>
          <p:cNvCxnSpPr>
            <a:stCxn id="35" idx="0"/>
            <a:endCxn id="27" idx="0"/>
          </p:cNvCxnSpPr>
          <p:nvPr/>
        </p:nvCxnSpPr>
        <p:spPr>
          <a:xfrm flipH="1" flipV="1">
            <a:off x="11671200" y="4876200"/>
            <a:ext cx="226800" cy="1088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6" name="直線接點 94"/>
          <p:cNvCxnSpPr>
            <a:stCxn id="27" idx="7"/>
          </p:cNvCxnSpPr>
          <p:nvPr/>
        </p:nvCxnSpPr>
        <p:spPr>
          <a:xfrm flipV="1">
            <a:off x="11746800" y="4040640"/>
            <a:ext cx="424080" cy="867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7" name="直線接點 97"/>
          <p:cNvCxnSpPr>
            <a:endCxn id="20" idx="5"/>
          </p:cNvCxnSpPr>
          <p:nvPr/>
        </p:nvCxnSpPr>
        <p:spPr>
          <a:xfrm flipH="1" flipV="1">
            <a:off x="12022920" y="2325240"/>
            <a:ext cx="154800" cy="326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8" name="直線接點 100"/>
          <p:cNvCxnSpPr>
            <a:stCxn id="35" idx="0"/>
          </p:cNvCxnSpPr>
          <p:nvPr/>
        </p:nvCxnSpPr>
        <p:spPr>
          <a:xfrm flipV="1">
            <a:off x="11897640" y="5470560"/>
            <a:ext cx="295920" cy="493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39" name="直線接點 103"/>
          <p:cNvCxnSpPr>
            <a:stCxn id="35" idx="2"/>
            <a:endCxn id="33" idx="6"/>
          </p:cNvCxnSpPr>
          <p:nvPr/>
        </p:nvCxnSpPr>
        <p:spPr>
          <a:xfrm flipH="1">
            <a:off x="10983600" y="6071400"/>
            <a:ext cx="807120" cy="316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0" name="直線接點 107"/>
          <p:cNvCxnSpPr>
            <a:stCxn id="33" idx="2"/>
            <a:endCxn id="31" idx="6"/>
          </p:cNvCxnSpPr>
          <p:nvPr/>
        </p:nvCxnSpPr>
        <p:spPr>
          <a:xfrm flipH="1">
            <a:off x="9962280" y="6387480"/>
            <a:ext cx="807480" cy="45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1" name="直線接點 110"/>
          <p:cNvCxnSpPr>
            <a:stCxn id="31" idx="1"/>
            <a:endCxn id="29" idx="5"/>
          </p:cNvCxnSpPr>
          <p:nvPr/>
        </p:nvCxnSpPr>
        <p:spPr>
          <a:xfrm flipH="1" flipV="1">
            <a:off x="8964720" y="5891400"/>
            <a:ext cx="815040" cy="465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2" name="直線接點 113"/>
          <p:cNvCxnSpPr>
            <a:stCxn id="43" idx="0"/>
            <a:endCxn id="26" idx="3"/>
          </p:cNvCxnSpPr>
          <p:nvPr/>
        </p:nvCxnSpPr>
        <p:spPr>
          <a:xfrm flipV="1">
            <a:off x="9986760" y="3026520"/>
            <a:ext cx="379800" cy="1027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4" name="直線接點 116"/>
          <p:cNvCxnSpPr>
            <a:stCxn id="26" idx="0"/>
            <a:endCxn id="20" idx="0"/>
          </p:cNvCxnSpPr>
          <p:nvPr/>
        </p:nvCxnSpPr>
        <p:spPr>
          <a:xfrm flipV="1">
            <a:off x="10442160" y="2142360"/>
            <a:ext cx="1505520" cy="701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5" name="直線接點 120"/>
          <p:cNvCxnSpPr>
            <a:stCxn id="20" idx="0"/>
            <a:endCxn id="24" idx="4"/>
          </p:cNvCxnSpPr>
          <p:nvPr/>
        </p:nvCxnSpPr>
        <p:spPr>
          <a:xfrm flipH="1" flipV="1">
            <a:off x="11911680" y="1104840"/>
            <a:ext cx="36000" cy="1037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6" name="直線接點 123"/>
          <p:cNvCxnSpPr>
            <a:stCxn id="24" idx="0"/>
          </p:cNvCxnSpPr>
          <p:nvPr/>
        </p:nvCxnSpPr>
        <p:spPr>
          <a:xfrm flipV="1">
            <a:off x="11911680" y="302760"/>
            <a:ext cx="259200" cy="588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7" name="直線接點 126"/>
          <p:cNvCxnSpPr>
            <a:stCxn id="22" idx="7"/>
          </p:cNvCxnSpPr>
          <p:nvPr/>
        </p:nvCxnSpPr>
        <p:spPr>
          <a:xfrm flipV="1">
            <a:off x="11626200" y="116640"/>
            <a:ext cx="557640" cy="217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8" name="直線接點 129"/>
          <p:cNvCxnSpPr>
            <a:endCxn id="19" idx="7"/>
          </p:cNvCxnSpPr>
          <p:nvPr/>
        </p:nvCxnSpPr>
        <p:spPr>
          <a:xfrm flipH="1">
            <a:off x="11000520" y="0"/>
            <a:ext cx="384840" cy="10206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49" name="直線接點 132"/>
          <p:cNvCxnSpPr>
            <a:stCxn id="19" idx="4"/>
            <a:endCxn id="26" idx="0"/>
          </p:cNvCxnSpPr>
          <p:nvPr/>
        </p:nvCxnSpPr>
        <p:spPr>
          <a:xfrm flipH="1">
            <a:off x="10442160" y="1203120"/>
            <a:ext cx="483120" cy="1640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0" name="直線接點 135"/>
          <p:cNvCxnSpPr>
            <a:endCxn id="29" idx="3"/>
          </p:cNvCxnSpPr>
          <p:nvPr/>
        </p:nvCxnSpPr>
        <p:spPr>
          <a:xfrm flipV="1">
            <a:off x="8047440" y="5891400"/>
            <a:ext cx="766080" cy="980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1" name="直線接點 139"/>
          <p:cNvCxnSpPr>
            <a:endCxn id="31" idx="3"/>
          </p:cNvCxnSpPr>
          <p:nvPr/>
        </p:nvCxnSpPr>
        <p:spPr>
          <a:xfrm flipV="1">
            <a:off x="9601200" y="6507720"/>
            <a:ext cx="17856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2" name="直線接點 142"/>
          <p:cNvCxnSpPr>
            <a:endCxn id="33" idx="3"/>
          </p:cNvCxnSpPr>
          <p:nvPr/>
        </p:nvCxnSpPr>
        <p:spPr>
          <a:xfrm flipV="1">
            <a:off x="10442880" y="6463080"/>
            <a:ext cx="3582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3" name="直線接點 145"/>
          <p:cNvCxnSpPr>
            <a:endCxn id="35" idx="5"/>
          </p:cNvCxnSpPr>
          <p:nvPr/>
        </p:nvCxnSpPr>
        <p:spPr>
          <a:xfrm flipH="1" flipV="1">
            <a:off x="11973240" y="6147000"/>
            <a:ext cx="210600" cy="7344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9" name="橢圓 33"/>
          <p:cNvSpPr/>
          <p:nvPr/>
        </p:nvSpPr>
        <p:spPr>
          <a:xfrm>
            <a:off x="10817640" y="98892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" name="橢圓 34"/>
          <p:cNvSpPr/>
          <p:nvPr/>
        </p:nvSpPr>
        <p:spPr>
          <a:xfrm>
            <a:off x="11804400" y="890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2" name="橢圓 36"/>
          <p:cNvSpPr/>
          <p:nvPr/>
        </p:nvSpPr>
        <p:spPr>
          <a:xfrm>
            <a:off x="11443320" y="3027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7" name="橢圓 52"/>
          <p:cNvSpPr/>
          <p:nvPr/>
        </p:nvSpPr>
        <p:spPr>
          <a:xfrm>
            <a:off x="11563920" y="487620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" name="橢圓 53"/>
          <p:cNvSpPr/>
          <p:nvPr/>
        </p:nvSpPr>
        <p:spPr>
          <a:xfrm>
            <a:off x="10334880" y="2843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1" name="橢圓 54"/>
          <p:cNvSpPr/>
          <p:nvPr/>
        </p:nvSpPr>
        <p:spPr>
          <a:xfrm>
            <a:off x="9748080" y="632484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9" name="橢圓 55"/>
          <p:cNvSpPr/>
          <p:nvPr/>
        </p:nvSpPr>
        <p:spPr>
          <a:xfrm>
            <a:off x="8781840" y="57085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3" name="橢圓 56"/>
          <p:cNvSpPr/>
          <p:nvPr/>
        </p:nvSpPr>
        <p:spPr>
          <a:xfrm>
            <a:off x="10769400" y="628020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54" name="直線接點 203"/>
          <p:cNvCxnSpPr>
            <a:stCxn id="27" idx="0"/>
            <a:endCxn id="20" idx="4"/>
          </p:cNvCxnSpPr>
          <p:nvPr/>
        </p:nvCxnSpPr>
        <p:spPr>
          <a:xfrm flipV="1">
            <a:off x="11671200" y="2356560"/>
            <a:ext cx="276480" cy="252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5" name="直線接點 206"/>
          <p:cNvCxnSpPr>
            <a:stCxn id="35" idx="4"/>
            <a:endCxn id="20" idx="0"/>
          </p:cNvCxnSpPr>
          <p:nvPr/>
        </p:nvCxnSpPr>
        <p:spPr>
          <a:xfrm flipV="1">
            <a:off x="11897640" y="2142360"/>
            <a:ext cx="50040" cy="40363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6" name="直線接點 209"/>
          <p:cNvCxnSpPr>
            <a:stCxn id="24" idx="3"/>
            <a:endCxn id="26" idx="0"/>
          </p:cNvCxnSpPr>
          <p:nvPr/>
        </p:nvCxnSpPr>
        <p:spPr>
          <a:xfrm flipH="1">
            <a:off x="10442160" y="1073520"/>
            <a:ext cx="1393920" cy="1770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20" name="橢圓 32"/>
          <p:cNvSpPr/>
          <p:nvPr/>
        </p:nvSpPr>
        <p:spPr>
          <a:xfrm>
            <a:off x="11840040" y="21423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57" name="直線接點 212"/>
          <p:cNvCxnSpPr>
            <a:stCxn id="22" idx="3"/>
            <a:endCxn id="19" idx="7"/>
          </p:cNvCxnSpPr>
          <p:nvPr/>
        </p:nvCxnSpPr>
        <p:spPr>
          <a:xfrm flipH="1">
            <a:off x="11000520" y="485640"/>
            <a:ext cx="474480" cy="5349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8" name="直線接點 216"/>
          <p:cNvCxnSpPr>
            <a:stCxn id="24" idx="1"/>
            <a:endCxn id="22" idx="5"/>
          </p:cNvCxnSpPr>
          <p:nvPr/>
        </p:nvCxnSpPr>
        <p:spPr>
          <a:xfrm flipH="1" flipV="1">
            <a:off x="11626200" y="485640"/>
            <a:ext cx="209880" cy="436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59" name="直線接點 219"/>
          <p:cNvCxnSpPr>
            <a:stCxn id="24" idx="2"/>
            <a:endCxn id="19" idx="5"/>
          </p:cNvCxnSpPr>
          <p:nvPr/>
        </p:nvCxnSpPr>
        <p:spPr>
          <a:xfrm flipH="1">
            <a:off x="11000520" y="997920"/>
            <a:ext cx="804240" cy="174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0" name="直線接點 234"/>
          <p:cNvCxnSpPr>
            <a:stCxn id="29" idx="6"/>
            <a:endCxn id="35" idx="1"/>
          </p:cNvCxnSpPr>
          <p:nvPr/>
        </p:nvCxnSpPr>
        <p:spPr>
          <a:xfrm>
            <a:off x="8996040" y="5815800"/>
            <a:ext cx="2826000" cy="18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35" name="橢圓 35"/>
          <p:cNvSpPr/>
          <p:nvPr/>
        </p:nvSpPr>
        <p:spPr>
          <a:xfrm>
            <a:off x="11790360" y="59641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61" name="直線接點 240"/>
          <p:cNvCxnSpPr>
            <a:stCxn id="19" idx="4"/>
            <a:endCxn id="27" idx="0"/>
          </p:cNvCxnSpPr>
          <p:nvPr/>
        </p:nvCxnSpPr>
        <p:spPr>
          <a:xfrm>
            <a:off x="10924920" y="1203120"/>
            <a:ext cx="746640" cy="3673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2" name="直線接點 249"/>
          <p:cNvCxnSpPr>
            <a:stCxn id="22" idx="4"/>
            <a:endCxn id="33" idx="7"/>
          </p:cNvCxnSpPr>
          <p:nvPr/>
        </p:nvCxnSpPr>
        <p:spPr>
          <a:xfrm flipH="1">
            <a:off x="10952280" y="516960"/>
            <a:ext cx="598680" cy="5794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3" name="直線接點 252"/>
          <p:cNvCxnSpPr>
            <a:stCxn id="26" idx="4"/>
            <a:endCxn id="31" idx="7"/>
          </p:cNvCxnSpPr>
          <p:nvPr/>
        </p:nvCxnSpPr>
        <p:spPr>
          <a:xfrm flipH="1">
            <a:off x="9930960" y="3057840"/>
            <a:ext cx="511560" cy="3298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4" name="直線接點 351"/>
          <p:cNvCxnSpPr>
            <a:endCxn id="33" idx="5"/>
          </p:cNvCxnSpPr>
          <p:nvPr/>
        </p:nvCxnSpPr>
        <p:spPr>
          <a:xfrm flipH="1" flipV="1">
            <a:off x="10952280" y="6463080"/>
            <a:ext cx="3834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5" name="直線接點 354"/>
          <p:cNvCxnSpPr>
            <a:endCxn id="35" idx="3"/>
          </p:cNvCxnSpPr>
          <p:nvPr/>
        </p:nvCxnSpPr>
        <p:spPr>
          <a:xfrm flipV="1">
            <a:off x="10624320" y="6147000"/>
            <a:ext cx="1197720" cy="712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6" name="直線接點 360"/>
          <p:cNvCxnSpPr>
            <a:endCxn id="31" idx="3"/>
          </p:cNvCxnSpPr>
          <p:nvPr/>
        </p:nvCxnSpPr>
        <p:spPr>
          <a:xfrm flipV="1">
            <a:off x="8840160" y="6507720"/>
            <a:ext cx="939600" cy="336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7" name="直線接點 364"/>
          <p:cNvCxnSpPr>
            <a:endCxn id="31" idx="5"/>
          </p:cNvCxnSpPr>
          <p:nvPr/>
        </p:nvCxnSpPr>
        <p:spPr>
          <a:xfrm flipH="1" flipV="1">
            <a:off x="9930960" y="6507720"/>
            <a:ext cx="84024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43" name="橢圓 395"/>
          <p:cNvSpPr/>
          <p:nvPr/>
        </p:nvSpPr>
        <p:spPr>
          <a:xfrm>
            <a:off x="9879480" y="40532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68" name="直線接點 398"/>
          <p:cNvCxnSpPr>
            <a:stCxn id="29" idx="7"/>
            <a:endCxn id="43" idx="3"/>
          </p:cNvCxnSpPr>
          <p:nvPr/>
        </p:nvCxnSpPr>
        <p:spPr>
          <a:xfrm flipV="1">
            <a:off x="8964720" y="4236120"/>
            <a:ext cx="946440" cy="1504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69" name="直線接點 401"/>
          <p:cNvCxnSpPr>
            <a:stCxn id="31" idx="7"/>
            <a:endCxn id="43" idx="4"/>
          </p:cNvCxnSpPr>
          <p:nvPr/>
        </p:nvCxnSpPr>
        <p:spPr>
          <a:xfrm flipV="1">
            <a:off x="9930960" y="4267440"/>
            <a:ext cx="56160" cy="2089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70" name="直線接點 405"/>
          <p:cNvCxnSpPr>
            <a:stCxn id="27" idx="1"/>
            <a:endCxn id="43" idx="6"/>
          </p:cNvCxnSpPr>
          <p:nvPr/>
        </p:nvCxnSpPr>
        <p:spPr>
          <a:xfrm flipH="1" flipV="1">
            <a:off x="10093680" y="4160520"/>
            <a:ext cx="1501920" cy="747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71" name="直線接點 408"/>
          <p:cNvCxnSpPr>
            <a:stCxn id="33" idx="1"/>
            <a:endCxn id="43" idx="4"/>
          </p:cNvCxnSpPr>
          <p:nvPr/>
        </p:nvCxnSpPr>
        <p:spPr>
          <a:xfrm flipH="1" flipV="1">
            <a:off x="9986760" y="4267440"/>
            <a:ext cx="814320" cy="2044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72" name="直線接點 430"/>
          <p:cNvCxnSpPr>
            <a:stCxn id="22" idx="0"/>
          </p:cNvCxnSpPr>
          <p:nvPr/>
        </p:nvCxnSpPr>
        <p:spPr>
          <a:xfrm flipV="1">
            <a:off x="11550600" y="17280"/>
            <a:ext cx="1800" cy="28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pic>
        <p:nvPicPr>
          <p:cNvPr id="73" name="圖片 1" descr="一張含有 文字, 字型, 圖形, 平面設計 的圖片&#10;&#10;自動產生的描述"/>
          <p:cNvPicPr/>
          <p:nvPr/>
        </p:nvPicPr>
        <p:blipFill>
          <a:blip r:embed="rId3"/>
          <a:stretch/>
        </p:blipFill>
        <p:spPr>
          <a:xfrm>
            <a:off x="245520" y="4822200"/>
            <a:ext cx="2753280" cy="1945800"/>
          </a:xfrm>
          <a:prstGeom prst="rect">
            <a:avLst/>
          </a:prstGeom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直線接點 37"/>
          <p:cNvCxnSpPr>
            <a:stCxn id="323" idx="0"/>
            <a:endCxn id="324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25" name="直線接點 40"/>
          <p:cNvCxnSpPr>
            <a:stCxn id="326" idx="0"/>
            <a:endCxn id="327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28" name="直線接點 33"/>
          <p:cNvCxnSpPr>
            <a:stCxn id="327" idx="7"/>
            <a:endCxn id="324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326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3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7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4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29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330" name="直線接點 21"/>
          <p:cNvCxnSpPr>
            <a:stCxn id="329" idx="2"/>
            <a:endCxn id="326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1" name="直線接點 22"/>
          <p:cNvCxnSpPr>
            <a:stCxn id="326" idx="7"/>
            <a:endCxn id="323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2" name="直線接點 25"/>
          <p:cNvCxnSpPr>
            <a:stCxn id="329" idx="0"/>
            <a:endCxn id="327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3" name="直線接點 28"/>
          <p:cNvCxnSpPr>
            <a:stCxn id="327" idx="1"/>
            <a:endCxn id="323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4" name="直線接點 43"/>
          <p:cNvCxnSpPr>
            <a:endCxn id="323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5" name="直線接點 46"/>
          <p:cNvCxnSpPr>
            <a:endCxn id="326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6" name="直線接點 49"/>
          <p:cNvCxnSpPr>
            <a:endCxn id="329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7" name="直線接點 52"/>
          <p:cNvCxnSpPr>
            <a:endCxn id="324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38" name="直線接點 67"/>
          <p:cNvCxnSpPr>
            <a:stCxn id="324" idx="4"/>
            <a:endCxn id="326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339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10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73139D8-0865-44F9-9707-769E186B6F95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4" name="直線接點 37"/>
          <p:cNvCxnSpPr>
            <a:stCxn id="345" idx="0"/>
            <a:endCxn id="346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47" name="直線接點 40"/>
          <p:cNvCxnSpPr>
            <a:stCxn id="348" idx="0"/>
            <a:endCxn id="349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0" name="直線接點 33"/>
          <p:cNvCxnSpPr>
            <a:stCxn id="349" idx="7"/>
            <a:endCxn id="346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348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45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49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46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51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352" name="直線接點 21"/>
          <p:cNvCxnSpPr>
            <a:stCxn id="351" idx="2"/>
            <a:endCxn id="348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3" name="直線接點 22"/>
          <p:cNvCxnSpPr>
            <a:stCxn id="348" idx="7"/>
            <a:endCxn id="345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4" name="直線接點 25"/>
          <p:cNvCxnSpPr>
            <a:stCxn id="351" idx="0"/>
            <a:endCxn id="349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5" name="直線接點 28"/>
          <p:cNvCxnSpPr>
            <a:stCxn id="349" idx="1"/>
            <a:endCxn id="345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6" name="直線接點 43"/>
          <p:cNvCxnSpPr>
            <a:endCxn id="345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7" name="直線接點 46"/>
          <p:cNvCxnSpPr>
            <a:endCxn id="348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8" name="直線接點 49"/>
          <p:cNvCxnSpPr>
            <a:endCxn id="351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59" name="直線接點 52"/>
          <p:cNvCxnSpPr>
            <a:endCxn id="346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60" name="直線接點 67"/>
          <p:cNvCxnSpPr>
            <a:stCxn id="346" idx="4"/>
            <a:endCxn id="348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361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sldNum" idx="11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8192EC6-D441-4132-BDD4-E9CBF4EDBD87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直線接點 37"/>
          <p:cNvCxnSpPr>
            <a:stCxn id="77" idx="0"/>
            <a:endCxn id="78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79" name="直線接點 40"/>
          <p:cNvCxnSpPr>
            <a:stCxn id="80" idx="0"/>
            <a:endCxn id="81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2" name="直線接點 33"/>
          <p:cNvCxnSpPr/>
          <p:nvPr/>
        </p:nvCxnSpPr>
        <p:spPr>
          <a:xfrm flipH="1">
            <a:off x="235080" y="825840"/>
            <a:ext cx="502200" cy="35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80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7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81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78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83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84" name="直線接點 21"/>
          <p:cNvCxnSpPr>
            <a:stCxn id="83" idx="2"/>
            <a:endCxn id="80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5" name="直線接點 22"/>
          <p:cNvCxnSpPr>
            <a:stCxn id="80" idx="7"/>
            <a:endCxn id="77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6" name="直線接點 25"/>
          <p:cNvCxnSpPr>
            <a:stCxn id="83" idx="0"/>
            <a:endCxn id="81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7" name="直線接點 28"/>
          <p:cNvCxnSpPr>
            <a:stCxn id="81" idx="1"/>
            <a:endCxn id="77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8" name="直線接點 43"/>
          <p:cNvCxnSpPr>
            <a:endCxn id="77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89" name="直線接點 46"/>
          <p:cNvCxnSpPr>
            <a:endCxn id="80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0" name="直線接點 49"/>
          <p:cNvCxnSpPr>
            <a:endCxn id="83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1" name="直線接點 52"/>
          <p:cNvCxnSpPr/>
          <p:nvPr/>
        </p:nvCxnSpPr>
        <p:spPr>
          <a:xfrm flipV="1">
            <a:off x="7560" y="1294200"/>
            <a:ext cx="117360" cy="1173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92" name="直線接點 67"/>
          <p:cNvCxnSpPr>
            <a:stCxn id="78" idx="4"/>
            <a:endCxn id="80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93" name="矩形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9AD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Arial"/>
              <a:ea typeface="微軟正黑體"/>
            </a:endParaRPr>
          </a:p>
        </p:txBody>
      </p:sp>
      <p:cxnSp>
        <p:nvCxnSpPr>
          <p:cNvPr id="94" name="直線接點 62"/>
          <p:cNvCxnSpPr>
            <a:stCxn id="95" idx="5"/>
            <a:endCxn id="96" idx="1"/>
          </p:cNvCxnSpPr>
          <p:nvPr/>
        </p:nvCxnSpPr>
        <p:spPr>
          <a:xfrm>
            <a:off x="11000520" y="1171800"/>
            <a:ext cx="871200" cy="1002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97" name="直線接點 65"/>
          <p:cNvCxnSpPr>
            <a:stCxn id="98" idx="1"/>
            <a:endCxn id="96" idx="0"/>
          </p:cNvCxnSpPr>
          <p:nvPr/>
        </p:nvCxnSpPr>
        <p:spPr>
          <a:xfrm>
            <a:off x="11474640" y="334080"/>
            <a:ext cx="473040" cy="1808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99" name="直線接點 68"/>
          <p:cNvCxnSpPr>
            <a:stCxn id="100" idx="4"/>
          </p:cNvCxnSpPr>
          <p:nvPr/>
        </p:nvCxnSpPr>
        <p:spPr>
          <a:xfrm>
            <a:off x="11911680" y="1104840"/>
            <a:ext cx="259200" cy="889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1" name="直線接點 76"/>
          <p:cNvCxnSpPr>
            <a:stCxn id="102" idx="1"/>
            <a:endCxn id="103" idx="1"/>
          </p:cNvCxnSpPr>
          <p:nvPr/>
        </p:nvCxnSpPr>
        <p:spPr>
          <a:xfrm>
            <a:off x="10366200" y="2874960"/>
            <a:ext cx="1229400" cy="2032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4" name="直線接點 81"/>
          <p:cNvCxnSpPr>
            <a:stCxn id="105" idx="7"/>
            <a:endCxn id="103" idx="7"/>
          </p:cNvCxnSpPr>
          <p:nvPr/>
        </p:nvCxnSpPr>
        <p:spPr>
          <a:xfrm flipV="1">
            <a:off x="8964720" y="4907520"/>
            <a:ext cx="2782440" cy="832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6" name="直線接點 84"/>
          <p:cNvCxnSpPr>
            <a:stCxn id="107" idx="7"/>
            <a:endCxn id="103" idx="7"/>
          </p:cNvCxnSpPr>
          <p:nvPr/>
        </p:nvCxnSpPr>
        <p:spPr>
          <a:xfrm flipV="1">
            <a:off x="9930960" y="4907520"/>
            <a:ext cx="1816200" cy="1449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08" name="直線接點 87"/>
          <p:cNvCxnSpPr>
            <a:stCxn id="109" idx="7"/>
            <a:endCxn id="103" idx="7"/>
          </p:cNvCxnSpPr>
          <p:nvPr/>
        </p:nvCxnSpPr>
        <p:spPr>
          <a:xfrm flipV="1">
            <a:off x="10952280" y="4907520"/>
            <a:ext cx="794880" cy="1404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0" name="直線接點 91"/>
          <p:cNvCxnSpPr>
            <a:stCxn id="111" idx="0"/>
            <a:endCxn id="103" idx="0"/>
          </p:cNvCxnSpPr>
          <p:nvPr/>
        </p:nvCxnSpPr>
        <p:spPr>
          <a:xfrm flipH="1" flipV="1">
            <a:off x="11671200" y="4876200"/>
            <a:ext cx="226800" cy="1088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2" name="直線接點 94"/>
          <p:cNvCxnSpPr>
            <a:stCxn id="103" idx="7"/>
          </p:cNvCxnSpPr>
          <p:nvPr/>
        </p:nvCxnSpPr>
        <p:spPr>
          <a:xfrm flipV="1">
            <a:off x="11746800" y="4040640"/>
            <a:ext cx="424080" cy="867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3" name="直線接點 97"/>
          <p:cNvCxnSpPr>
            <a:endCxn id="96" idx="5"/>
          </p:cNvCxnSpPr>
          <p:nvPr/>
        </p:nvCxnSpPr>
        <p:spPr>
          <a:xfrm flipH="1" flipV="1">
            <a:off x="12022920" y="2325240"/>
            <a:ext cx="154800" cy="326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4" name="直線接點 100"/>
          <p:cNvCxnSpPr>
            <a:stCxn id="111" idx="0"/>
          </p:cNvCxnSpPr>
          <p:nvPr/>
        </p:nvCxnSpPr>
        <p:spPr>
          <a:xfrm flipV="1">
            <a:off x="11897640" y="5470560"/>
            <a:ext cx="295920" cy="493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5" name="直線接點 103"/>
          <p:cNvCxnSpPr>
            <a:stCxn id="111" idx="2"/>
            <a:endCxn id="109" idx="6"/>
          </p:cNvCxnSpPr>
          <p:nvPr/>
        </p:nvCxnSpPr>
        <p:spPr>
          <a:xfrm flipH="1">
            <a:off x="10983600" y="6071400"/>
            <a:ext cx="807120" cy="316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6" name="直線接點 107"/>
          <p:cNvCxnSpPr>
            <a:stCxn id="109" idx="2"/>
            <a:endCxn id="107" idx="6"/>
          </p:cNvCxnSpPr>
          <p:nvPr/>
        </p:nvCxnSpPr>
        <p:spPr>
          <a:xfrm flipH="1">
            <a:off x="9962280" y="6387480"/>
            <a:ext cx="807480" cy="45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7" name="直線接點 110"/>
          <p:cNvCxnSpPr>
            <a:stCxn id="107" idx="1"/>
            <a:endCxn id="105" idx="5"/>
          </p:cNvCxnSpPr>
          <p:nvPr/>
        </p:nvCxnSpPr>
        <p:spPr>
          <a:xfrm flipH="1" flipV="1">
            <a:off x="8964720" y="5891400"/>
            <a:ext cx="815040" cy="465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18" name="直線接點 113"/>
          <p:cNvCxnSpPr>
            <a:stCxn id="119" idx="0"/>
            <a:endCxn id="102" idx="3"/>
          </p:cNvCxnSpPr>
          <p:nvPr/>
        </p:nvCxnSpPr>
        <p:spPr>
          <a:xfrm flipV="1">
            <a:off x="9986760" y="3026520"/>
            <a:ext cx="379800" cy="1027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0" name="直線接點 116"/>
          <p:cNvCxnSpPr>
            <a:stCxn id="102" idx="0"/>
            <a:endCxn id="96" idx="0"/>
          </p:cNvCxnSpPr>
          <p:nvPr/>
        </p:nvCxnSpPr>
        <p:spPr>
          <a:xfrm flipV="1">
            <a:off x="10442160" y="2142360"/>
            <a:ext cx="1505520" cy="7016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1" name="直線接點 120"/>
          <p:cNvCxnSpPr>
            <a:stCxn id="96" idx="0"/>
            <a:endCxn id="100" idx="4"/>
          </p:cNvCxnSpPr>
          <p:nvPr/>
        </p:nvCxnSpPr>
        <p:spPr>
          <a:xfrm flipH="1" flipV="1">
            <a:off x="11911680" y="1104840"/>
            <a:ext cx="36000" cy="1037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2" name="直線接點 123"/>
          <p:cNvCxnSpPr>
            <a:stCxn id="100" idx="0"/>
          </p:cNvCxnSpPr>
          <p:nvPr/>
        </p:nvCxnSpPr>
        <p:spPr>
          <a:xfrm flipV="1">
            <a:off x="11911680" y="302760"/>
            <a:ext cx="259200" cy="588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3" name="直線接點 126"/>
          <p:cNvCxnSpPr>
            <a:stCxn id="98" idx="7"/>
          </p:cNvCxnSpPr>
          <p:nvPr/>
        </p:nvCxnSpPr>
        <p:spPr>
          <a:xfrm flipV="1">
            <a:off x="11626200" y="116640"/>
            <a:ext cx="557640" cy="217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4" name="直線接點 129"/>
          <p:cNvCxnSpPr>
            <a:endCxn id="95" idx="7"/>
          </p:cNvCxnSpPr>
          <p:nvPr/>
        </p:nvCxnSpPr>
        <p:spPr>
          <a:xfrm flipH="1">
            <a:off x="11000520" y="0"/>
            <a:ext cx="384840" cy="10206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5" name="直線接點 132"/>
          <p:cNvCxnSpPr>
            <a:stCxn id="95" idx="4"/>
            <a:endCxn id="102" idx="0"/>
          </p:cNvCxnSpPr>
          <p:nvPr/>
        </p:nvCxnSpPr>
        <p:spPr>
          <a:xfrm flipH="1">
            <a:off x="10442160" y="1203120"/>
            <a:ext cx="483120" cy="1640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6" name="直線接點 135"/>
          <p:cNvCxnSpPr>
            <a:endCxn id="105" idx="3"/>
          </p:cNvCxnSpPr>
          <p:nvPr/>
        </p:nvCxnSpPr>
        <p:spPr>
          <a:xfrm flipV="1">
            <a:off x="8047440" y="5891400"/>
            <a:ext cx="766080" cy="9802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7" name="直線接點 139"/>
          <p:cNvCxnSpPr>
            <a:endCxn id="107" idx="3"/>
          </p:cNvCxnSpPr>
          <p:nvPr/>
        </p:nvCxnSpPr>
        <p:spPr>
          <a:xfrm flipV="1">
            <a:off x="9601200" y="6507720"/>
            <a:ext cx="17856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8" name="直線接點 142"/>
          <p:cNvCxnSpPr>
            <a:endCxn id="109" idx="3"/>
          </p:cNvCxnSpPr>
          <p:nvPr/>
        </p:nvCxnSpPr>
        <p:spPr>
          <a:xfrm flipV="1">
            <a:off x="10442880" y="6463080"/>
            <a:ext cx="3582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29" name="直線接點 145"/>
          <p:cNvCxnSpPr>
            <a:endCxn id="111" idx="5"/>
          </p:cNvCxnSpPr>
          <p:nvPr/>
        </p:nvCxnSpPr>
        <p:spPr>
          <a:xfrm flipH="1" flipV="1">
            <a:off x="11973240" y="6147000"/>
            <a:ext cx="210600" cy="7344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95" name="橢圓 33"/>
          <p:cNvSpPr/>
          <p:nvPr/>
        </p:nvSpPr>
        <p:spPr>
          <a:xfrm>
            <a:off x="10817640" y="98892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0" name="橢圓 34"/>
          <p:cNvSpPr/>
          <p:nvPr/>
        </p:nvSpPr>
        <p:spPr>
          <a:xfrm>
            <a:off x="11804400" y="890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98" name="橢圓 36"/>
          <p:cNvSpPr/>
          <p:nvPr/>
        </p:nvSpPr>
        <p:spPr>
          <a:xfrm>
            <a:off x="11443320" y="3027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3" name="橢圓 52"/>
          <p:cNvSpPr/>
          <p:nvPr/>
        </p:nvSpPr>
        <p:spPr>
          <a:xfrm>
            <a:off x="11563920" y="487620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2" name="橢圓 53"/>
          <p:cNvSpPr/>
          <p:nvPr/>
        </p:nvSpPr>
        <p:spPr>
          <a:xfrm>
            <a:off x="10334880" y="28436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7" name="橢圓 54"/>
          <p:cNvSpPr/>
          <p:nvPr/>
        </p:nvSpPr>
        <p:spPr>
          <a:xfrm>
            <a:off x="9748080" y="632484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5" name="橢圓 55"/>
          <p:cNvSpPr/>
          <p:nvPr/>
        </p:nvSpPr>
        <p:spPr>
          <a:xfrm>
            <a:off x="8781840" y="57085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09" name="橢圓 56"/>
          <p:cNvSpPr/>
          <p:nvPr/>
        </p:nvSpPr>
        <p:spPr>
          <a:xfrm>
            <a:off x="10769400" y="628020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30" name="直線接點 203"/>
          <p:cNvCxnSpPr>
            <a:stCxn id="103" idx="0"/>
            <a:endCxn id="96" idx="4"/>
          </p:cNvCxnSpPr>
          <p:nvPr/>
        </p:nvCxnSpPr>
        <p:spPr>
          <a:xfrm flipV="1">
            <a:off x="11671200" y="2356560"/>
            <a:ext cx="276480" cy="252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1" name="直線接點 206"/>
          <p:cNvCxnSpPr>
            <a:stCxn id="111" idx="4"/>
            <a:endCxn id="96" idx="0"/>
          </p:cNvCxnSpPr>
          <p:nvPr/>
        </p:nvCxnSpPr>
        <p:spPr>
          <a:xfrm flipV="1">
            <a:off x="11897640" y="2142360"/>
            <a:ext cx="50040" cy="40363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2" name="直線接點 209"/>
          <p:cNvCxnSpPr>
            <a:stCxn id="100" idx="3"/>
            <a:endCxn id="102" idx="0"/>
          </p:cNvCxnSpPr>
          <p:nvPr/>
        </p:nvCxnSpPr>
        <p:spPr>
          <a:xfrm flipH="1">
            <a:off x="10442160" y="1073520"/>
            <a:ext cx="1393920" cy="1770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96" name="橢圓 32"/>
          <p:cNvSpPr/>
          <p:nvPr/>
        </p:nvSpPr>
        <p:spPr>
          <a:xfrm>
            <a:off x="11840040" y="214236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33" name="直線接點 212"/>
          <p:cNvCxnSpPr>
            <a:stCxn id="98" idx="3"/>
            <a:endCxn id="95" idx="7"/>
          </p:cNvCxnSpPr>
          <p:nvPr/>
        </p:nvCxnSpPr>
        <p:spPr>
          <a:xfrm flipH="1">
            <a:off x="11000520" y="485640"/>
            <a:ext cx="474480" cy="5349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4" name="直線接點 216"/>
          <p:cNvCxnSpPr>
            <a:stCxn id="100" idx="1"/>
            <a:endCxn id="98" idx="5"/>
          </p:cNvCxnSpPr>
          <p:nvPr/>
        </p:nvCxnSpPr>
        <p:spPr>
          <a:xfrm flipH="1" flipV="1">
            <a:off x="11626200" y="485640"/>
            <a:ext cx="209880" cy="436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5" name="直線接點 219"/>
          <p:cNvCxnSpPr>
            <a:stCxn id="100" idx="2"/>
            <a:endCxn id="95" idx="5"/>
          </p:cNvCxnSpPr>
          <p:nvPr/>
        </p:nvCxnSpPr>
        <p:spPr>
          <a:xfrm flipH="1">
            <a:off x="11000520" y="997920"/>
            <a:ext cx="804240" cy="174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6" name="直線接點 234"/>
          <p:cNvCxnSpPr>
            <a:stCxn id="105" idx="6"/>
            <a:endCxn id="111" idx="1"/>
          </p:cNvCxnSpPr>
          <p:nvPr/>
        </p:nvCxnSpPr>
        <p:spPr>
          <a:xfrm>
            <a:off x="8996040" y="5815800"/>
            <a:ext cx="2826000" cy="1800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11" name="橢圓 35"/>
          <p:cNvSpPr/>
          <p:nvPr/>
        </p:nvSpPr>
        <p:spPr>
          <a:xfrm>
            <a:off x="11790360" y="5964120"/>
            <a:ext cx="214200" cy="21420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37" name="直線接點 240"/>
          <p:cNvCxnSpPr>
            <a:stCxn id="95" idx="4"/>
            <a:endCxn id="103" idx="0"/>
          </p:cNvCxnSpPr>
          <p:nvPr/>
        </p:nvCxnSpPr>
        <p:spPr>
          <a:xfrm>
            <a:off x="10924920" y="1203120"/>
            <a:ext cx="746640" cy="3673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8" name="直線接點 249"/>
          <p:cNvCxnSpPr>
            <a:stCxn id="98" idx="4"/>
            <a:endCxn id="109" idx="7"/>
          </p:cNvCxnSpPr>
          <p:nvPr/>
        </p:nvCxnSpPr>
        <p:spPr>
          <a:xfrm flipH="1">
            <a:off x="10952280" y="516960"/>
            <a:ext cx="598680" cy="5794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39" name="直線接點 252"/>
          <p:cNvCxnSpPr>
            <a:stCxn id="102" idx="4"/>
            <a:endCxn id="107" idx="7"/>
          </p:cNvCxnSpPr>
          <p:nvPr/>
        </p:nvCxnSpPr>
        <p:spPr>
          <a:xfrm flipH="1">
            <a:off x="9930960" y="3057840"/>
            <a:ext cx="511560" cy="32986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0" name="直線接點 351"/>
          <p:cNvCxnSpPr>
            <a:endCxn id="109" idx="5"/>
          </p:cNvCxnSpPr>
          <p:nvPr/>
        </p:nvCxnSpPr>
        <p:spPr>
          <a:xfrm flipH="1" flipV="1">
            <a:off x="10952280" y="6463080"/>
            <a:ext cx="383400" cy="37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1" name="直線接點 354"/>
          <p:cNvCxnSpPr>
            <a:endCxn id="111" idx="3"/>
          </p:cNvCxnSpPr>
          <p:nvPr/>
        </p:nvCxnSpPr>
        <p:spPr>
          <a:xfrm flipV="1">
            <a:off x="10624320" y="6147000"/>
            <a:ext cx="1197720" cy="7128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2" name="直線接點 360"/>
          <p:cNvCxnSpPr>
            <a:endCxn id="107" idx="3"/>
          </p:cNvCxnSpPr>
          <p:nvPr/>
        </p:nvCxnSpPr>
        <p:spPr>
          <a:xfrm flipV="1">
            <a:off x="8840160" y="6507720"/>
            <a:ext cx="939600" cy="336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3" name="直線接點 364"/>
          <p:cNvCxnSpPr>
            <a:endCxn id="107" idx="5"/>
          </p:cNvCxnSpPr>
          <p:nvPr/>
        </p:nvCxnSpPr>
        <p:spPr>
          <a:xfrm flipH="1" flipV="1">
            <a:off x="9930960" y="6507720"/>
            <a:ext cx="840240" cy="35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19" name="橢圓 395"/>
          <p:cNvSpPr/>
          <p:nvPr/>
        </p:nvSpPr>
        <p:spPr>
          <a:xfrm>
            <a:off x="9879480" y="4053240"/>
            <a:ext cx="214200" cy="2142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44" name="直線接點 398"/>
          <p:cNvCxnSpPr>
            <a:stCxn id="105" idx="7"/>
            <a:endCxn id="119" idx="3"/>
          </p:cNvCxnSpPr>
          <p:nvPr/>
        </p:nvCxnSpPr>
        <p:spPr>
          <a:xfrm flipV="1">
            <a:off x="8964720" y="4236120"/>
            <a:ext cx="946440" cy="1504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5" name="直線接點 401"/>
          <p:cNvCxnSpPr>
            <a:stCxn id="107" idx="7"/>
            <a:endCxn id="119" idx="4"/>
          </p:cNvCxnSpPr>
          <p:nvPr/>
        </p:nvCxnSpPr>
        <p:spPr>
          <a:xfrm flipV="1">
            <a:off x="9930960" y="4267440"/>
            <a:ext cx="56160" cy="2089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6" name="直線接點 405"/>
          <p:cNvCxnSpPr>
            <a:stCxn id="103" idx="1"/>
            <a:endCxn id="119" idx="6"/>
          </p:cNvCxnSpPr>
          <p:nvPr/>
        </p:nvCxnSpPr>
        <p:spPr>
          <a:xfrm flipH="1" flipV="1">
            <a:off x="10093680" y="4160520"/>
            <a:ext cx="1501920" cy="7473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7" name="直線接點 408"/>
          <p:cNvCxnSpPr>
            <a:stCxn id="109" idx="1"/>
            <a:endCxn id="119" idx="4"/>
          </p:cNvCxnSpPr>
          <p:nvPr/>
        </p:nvCxnSpPr>
        <p:spPr>
          <a:xfrm flipH="1" flipV="1">
            <a:off x="9986760" y="4267440"/>
            <a:ext cx="814320" cy="2044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48" name="直線接點 430"/>
          <p:cNvCxnSpPr>
            <a:stCxn id="98" idx="0"/>
          </p:cNvCxnSpPr>
          <p:nvPr/>
        </p:nvCxnSpPr>
        <p:spPr>
          <a:xfrm flipV="1">
            <a:off x="11550600" y="17280"/>
            <a:ext cx="1800" cy="2858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pic>
        <p:nvPicPr>
          <p:cNvPr id="149" name="圖片 4" descr="一張含有 文字, 字型, 圖形, 平面設計 的圖片&#10;&#10;自動產生的描述"/>
          <p:cNvPicPr/>
          <p:nvPr/>
        </p:nvPicPr>
        <p:blipFill>
          <a:blip r:embed="rId3"/>
          <a:stretch/>
        </p:blipFill>
        <p:spPr>
          <a:xfrm>
            <a:off x="245520" y="4822200"/>
            <a:ext cx="2753280" cy="194580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" name="直線接點 37"/>
          <p:cNvCxnSpPr/>
          <p:nvPr/>
        </p:nvCxnSpPr>
        <p:spPr>
          <a:xfrm>
            <a:off x="99720" y="450720"/>
            <a:ext cx="81360" cy="868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53" name="直線接點 40"/>
          <p:cNvCxnSpPr/>
          <p:nvPr/>
        </p:nvCxnSpPr>
        <p:spPr>
          <a:xfrm>
            <a:off x="487080" y="189360"/>
            <a:ext cx="194040" cy="7736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54" name="直線接點 33"/>
          <p:cNvCxnSpPr/>
          <p:nvPr/>
        </p:nvCxnSpPr>
        <p:spPr>
          <a:xfrm flipH="1">
            <a:off x="235080" y="825840"/>
            <a:ext cx="502200" cy="35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55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6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7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8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59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60" name="直線接點 21"/>
          <p:cNvCxnSpPr>
            <a:stCxn id="159" idx="2"/>
            <a:endCxn id="155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1" name="直線接點 22"/>
          <p:cNvCxnSpPr>
            <a:stCxn id="155" idx="7"/>
            <a:endCxn id="156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2" name="直線接點 25"/>
          <p:cNvCxnSpPr/>
          <p:nvPr/>
        </p:nvCxnSpPr>
        <p:spPr>
          <a:xfrm flipH="1">
            <a:off x="735480" y="109800"/>
            <a:ext cx="119520" cy="717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3" name="直線接點 28"/>
          <p:cNvCxnSpPr/>
          <p:nvPr/>
        </p:nvCxnSpPr>
        <p:spPr>
          <a:xfrm flipH="1" flipV="1">
            <a:off x="155880" y="58608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4" name="直線接點 43"/>
          <p:cNvCxnSpPr>
            <a:endCxn id="156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5" name="直線接點 46"/>
          <p:cNvCxnSpPr>
            <a:endCxn id="155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6" name="直線接點 49"/>
          <p:cNvCxnSpPr>
            <a:endCxn id="159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7" name="直線接點 52"/>
          <p:cNvCxnSpPr>
            <a:endCxn id="158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68" name="直線接點 67"/>
          <p:cNvCxnSpPr>
            <a:stCxn id="158" idx="4"/>
            <a:endCxn id="155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69" name="矩形 3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rgbClr val="9AD6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dk1">
                  <a:lumMod val="85000"/>
                  <a:lumOff val="15000"/>
                </a:schemeClr>
              </a:solidFill>
              <a:latin typeface="Arial"/>
              <a:ea typeface="微軟正黑體"/>
            </a:endParaRPr>
          </a:p>
        </p:txBody>
      </p:sp>
      <p:cxnSp>
        <p:nvCxnSpPr>
          <p:cNvPr id="170" name="直線接點 6"/>
          <p:cNvCxnSpPr/>
          <p:nvPr/>
        </p:nvCxnSpPr>
        <p:spPr>
          <a:xfrm>
            <a:off x="0" y="4137120"/>
            <a:ext cx="9283680" cy="180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cxnSp>
        <p:nvCxnSpPr>
          <p:cNvPr id="171" name="直線接點 25"/>
          <p:cNvCxnSpPr>
            <a:stCxn id="172" idx="0"/>
            <a:endCxn id="173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74" name="直線接點 26"/>
          <p:cNvCxnSpPr>
            <a:stCxn id="175" idx="0"/>
            <a:endCxn id="176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77" name="直線接點 27"/>
          <p:cNvCxnSpPr>
            <a:stCxn id="176" idx="7"/>
            <a:endCxn id="173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175" name="橢圓 28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2" name="橢圓 29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6" name="橢圓 30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3" name="橢圓 31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78" name="橢圓 32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79" name="直線接點 33"/>
          <p:cNvCxnSpPr>
            <a:stCxn id="178" idx="2"/>
            <a:endCxn id="175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0" name="直線接點 34"/>
          <p:cNvCxnSpPr>
            <a:stCxn id="175" idx="7"/>
            <a:endCxn id="172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1" name="直線接點 35"/>
          <p:cNvCxnSpPr>
            <a:stCxn id="178" idx="0"/>
            <a:endCxn id="176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2" name="直線接點 36"/>
          <p:cNvCxnSpPr>
            <a:stCxn id="176" idx="1"/>
            <a:endCxn id="172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3" name="直線接點 37"/>
          <p:cNvCxnSpPr>
            <a:endCxn id="172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4" name="直線接點 38"/>
          <p:cNvCxnSpPr>
            <a:endCxn id="175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5" name="直線接點 39"/>
          <p:cNvCxnSpPr>
            <a:endCxn id="178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6" name="直線接點 40"/>
          <p:cNvCxnSpPr>
            <a:endCxn id="173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cxnSp>
        <p:nvCxnSpPr>
          <p:cNvPr id="187" name="直線接點 41"/>
          <p:cNvCxnSpPr>
            <a:stCxn id="173" idx="4"/>
            <a:endCxn id="175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pic>
        <p:nvPicPr>
          <p:cNvPr id="188" name="圖片 5" descr="一張含有 文字, 字型, 圖形, 平面設計 的圖片&#10;&#10;自動產生的描述"/>
          <p:cNvPicPr/>
          <p:nvPr/>
        </p:nvPicPr>
        <p:blipFill>
          <a:blip r:embed="rId3"/>
          <a:stretch/>
        </p:blipFill>
        <p:spPr>
          <a:xfrm>
            <a:off x="10074240" y="-77040"/>
            <a:ext cx="1963080" cy="13874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直線接點 37"/>
          <p:cNvCxnSpPr>
            <a:stCxn id="190" idx="0"/>
            <a:endCxn id="191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2" name="直線接點 40"/>
          <p:cNvCxnSpPr>
            <a:stCxn id="193" idx="0"/>
            <a:endCxn id="194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5" name="直線接點 33"/>
          <p:cNvCxnSpPr>
            <a:stCxn id="194" idx="7"/>
            <a:endCxn id="191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193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0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4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1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196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197" name="直線接點 21"/>
          <p:cNvCxnSpPr>
            <a:stCxn id="196" idx="2"/>
            <a:endCxn id="193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8" name="直線接點 22"/>
          <p:cNvCxnSpPr>
            <a:stCxn id="193" idx="7"/>
            <a:endCxn id="190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199" name="直線接點 25"/>
          <p:cNvCxnSpPr>
            <a:stCxn id="196" idx="0"/>
            <a:endCxn id="194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0" name="直線接點 28"/>
          <p:cNvCxnSpPr>
            <a:stCxn id="194" idx="1"/>
            <a:endCxn id="190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1" name="直線接點 43"/>
          <p:cNvCxnSpPr>
            <a:endCxn id="190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2" name="直線接點 46"/>
          <p:cNvCxnSpPr>
            <a:endCxn id="193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3" name="直線接點 49"/>
          <p:cNvCxnSpPr>
            <a:endCxn id="196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4" name="直線接點 52"/>
          <p:cNvCxnSpPr>
            <a:endCxn id="191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05" name="直線接點 67"/>
          <p:cNvCxnSpPr>
            <a:stCxn id="191" idx="4"/>
            <a:endCxn id="193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06" name="圖片 9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210" name="PlaceHolder 4"/>
          <p:cNvSpPr>
            <a:spLocks noGrp="1"/>
          </p:cNvSpPr>
          <p:nvPr>
            <p:ph type="sldNum" idx="2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0E9A3B1-E9FF-428A-9AFE-F7C190B302F8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直線接點 37"/>
          <p:cNvCxnSpPr>
            <a:stCxn id="215" idx="0"/>
            <a:endCxn id="216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17" name="直線接點 40"/>
          <p:cNvCxnSpPr>
            <a:stCxn id="218" idx="0"/>
            <a:endCxn id="219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0" name="直線接點 33"/>
          <p:cNvCxnSpPr>
            <a:stCxn id="219" idx="7"/>
            <a:endCxn id="216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18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15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19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16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21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22" name="直線接點 21"/>
          <p:cNvCxnSpPr>
            <a:stCxn id="221" idx="2"/>
            <a:endCxn id="218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3" name="直線接點 22"/>
          <p:cNvCxnSpPr>
            <a:stCxn id="218" idx="7"/>
            <a:endCxn id="215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4" name="直線接點 25"/>
          <p:cNvCxnSpPr>
            <a:stCxn id="221" idx="0"/>
            <a:endCxn id="219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5" name="直線接點 28"/>
          <p:cNvCxnSpPr>
            <a:stCxn id="219" idx="1"/>
            <a:endCxn id="215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6" name="直線接點 43"/>
          <p:cNvCxnSpPr>
            <a:endCxn id="215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7" name="直線接點 46"/>
          <p:cNvCxnSpPr>
            <a:endCxn id="218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8" name="直線接點 49"/>
          <p:cNvCxnSpPr>
            <a:endCxn id="221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29" name="直線接點 52"/>
          <p:cNvCxnSpPr>
            <a:endCxn id="216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30" name="直線接點 67"/>
          <p:cNvCxnSpPr>
            <a:stCxn id="216" idx="4"/>
            <a:endCxn id="218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31" name="圖片 4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sldNum" idx="4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94599E-668D-4F41-8AE5-7D972299BF1E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直線接點 37"/>
          <p:cNvCxnSpPr>
            <a:stCxn id="240" idx="0"/>
            <a:endCxn id="241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2" name="直線接點 40"/>
          <p:cNvCxnSpPr>
            <a:stCxn id="243" idx="0"/>
            <a:endCxn id="244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5" name="直線接點 33"/>
          <p:cNvCxnSpPr>
            <a:stCxn id="244" idx="7"/>
            <a:endCxn id="241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43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0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4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1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46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47" name="直線接點 21"/>
          <p:cNvCxnSpPr>
            <a:stCxn id="246" idx="2"/>
            <a:endCxn id="243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8" name="直線接點 22"/>
          <p:cNvCxnSpPr>
            <a:stCxn id="243" idx="7"/>
            <a:endCxn id="240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49" name="直線接點 25"/>
          <p:cNvCxnSpPr>
            <a:stCxn id="246" idx="0"/>
            <a:endCxn id="244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0" name="直線接點 28"/>
          <p:cNvCxnSpPr>
            <a:stCxn id="244" idx="1"/>
            <a:endCxn id="240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1" name="直線接點 43"/>
          <p:cNvCxnSpPr>
            <a:endCxn id="240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2" name="直線接點 46"/>
          <p:cNvCxnSpPr>
            <a:endCxn id="243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3" name="直線接點 49"/>
          <p:cNvCxnSpPr>
            <a:endCxn id="246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4" name="直線接點 52"/>
          <p:cNvCxnSpPr>
            <a:endCxn id="241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55" name="直線接點 67"/>
          <p:cNvCxnSpPr>
            <a:stCxn id="241" idx="4"/>
            <a:endCxn id="243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56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ldNum" idx="5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FB8D85F-827D-4C47-A7DE-7009BFD6F074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直線接點 37"/>
          <p:cNvCxnSpPr>
            <a:stCxn id="262" idx="0"/>
            <a:endCxn id="263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64" name="直線接點 40"/>
          <p:cNvCxnSpPr>
            <a:stCxn id="265" idx="0"/>
            <a:endCxn id="266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67" name="直線接點 33"/>
          <p:cNvCxnSpPr>
            <a:stCxn id="266" idx="7"/>
            <a:endCxn id="263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65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2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6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3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68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69" name="直線接點 21"/>
          <p:cNvCxnSpPr>
            <a:stCxn id="268" idx="2"/>
            <a:endCxn id="265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0" name="直線接點 22"/>
          <p:cNvCxnSpPr>
            <a:stCxn id="265" idx="7"/>
            <a:endCxn id="262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1" name="直線接點 25"/>
          <p:cNvCxnSpPr>
            <a:stCxn id="268" idx="0"/>
            <a:endCxn id="266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2" name="直線接點 28"/>
          <p:cNvCxnSpPr>
            <a:stCxn id="266" idx="1"/>
            <a:endCxn id="262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3" name="直線接點 43"/>
          <p:cNvCxnSpPr>
            <a:endCxn id="262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4" name="直線接點 46"/>
          <p:cNvCxnSpPr>
            <a:endCxn id="265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5" name="直線接點 49"/>
          <p:cNvCxnSpPr>
            <a:endCxn id="268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6" name="直線接點 52"/>
          <p:cNvCxnSpPr>
            <a:endCxn id="263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77" name="直線接點 67"/>
          <p:cNvCxnSpPr>
            <a:stCxn id="263" idx="4"/>
            <a:endCxn id="265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278" name="圖片 5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1"/>
          <p:cNvSpPr>
            <a:spLocks noGrp="1"/>
          </p:cNvSpPr>
          <p:nvPr>
            <p:ph type="ftr" idx="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&lt;页脚&gt;</a:t>
            </a:r>
          </a:p>
        </p:txBody>
      </p:sp>
      <p:sp>
        <p:nvSpPr>
          <p:cNvPr id="280" name="PlaceHolder 2"/>
          <p:cNvSpPr>
            <a:spLocks noGrp="1"/>
          </p:cNvSpPr>
          <p:nvPr>
            <p:ph type="sldNum" idx="7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028D8E1-7E86-4F39-B9F8-892584EEA145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dt" idx="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&lt;日期/时间&gt;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直線接點 37"/>
          <p:cNvCxnSpPr>
            <a:stCxn id="283" idx="0"/>
            <a:endCxn id="284" idx="4"/>
          </p:cNvCxnSpPr>
          <p:nvPr/>
        </p:nvCxnSpPr>
        <p:spPr>
          <a:xfrm>
            <a:off x="99360" y="450720"/>
            <a:ext cx="80280" cy="8661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85" name="直線接點 40"/>
          <p:cNvCxnSpPr>
            <a:stCxn id="286" idx="0"/>
            <a:endCxn id="287" idx="4"/>
          </p:cNvCxnSpPr>
          <p:nvPr/>
        </p:nvCxnSpPr>
        <p:spPr>
          <a:xfrm>
            <a:off x="486720" y="189360"/>
            <a:ext cx="192960" cy="7714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88" name="直線接點 33"/>
          <p:cNvCxnSpPr>
            <a:stCxn id="287" idx="7"/>
            <a:endCxn id="284" idx="7"/>
          </p:cNvCxnSpPr>
          <p:nvPr/>
        </p:nvCxnSpPr>
        <p:spPr>
          <a:xfrm flipH="1">
            <a:off x="234360" y="825840"/>
            <a:ext cx="500760" cy="356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86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3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7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4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289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290" name="直線接點 21"/>
          <p:cNvCxnSpPr>
            <a:stCxn id="289" idx="2"/>
            <a:endCxn id="286" idx="2"/>
          </p:cNvCxnSpPr>
          <p:nvPr/>
        </p:nvCxnSpPr>
        <p:spPr>
          <a:xfrm flipH="1">
            <a:off x="407880" y="189000"/>
            <a:ext cx="366840" cy="799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1" name="直線接點 22"/>
          <p:cNvCxnSpPr>
            <a:stCxn id="286" idx="7"/>
            <a:endCxn id="283" idx="7"/>
          </p:cNvCxnSpPr>
          <p:nvPr/>
        </p:nvCxnSpPr>
        <p:spPr>
          <a:xfrm flipH="1">
            <a:off x="154800" y="212400"/>
            <a:ext cx="388080" cy="262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2" name="直線接點 25"/>
          <p:cNvCxnSpPr>
            <a:stCxn id="289" idx="0"/>
            <a:endCxn id="287" idx="7"/>
          </p:cNvCxnSpPr>
          <p:nvPr/>
        </p:nvCxnSpPr>
        <p:spPr>
          <a:xfrm flipH="1">
            <a:off x="734400" y="110160"/>
            <a:ext cx="119160" cy="71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3" name="直線接點 28"/>
          <p:cNvCxnSpPr>
            <a:stCxn id="287" idx="1"/>
            <a:endCxn id="283" idx="5"/>
          </p:cNvCxnSpPr>
          <p:nvPr/>
        </p:nvCxnSpPr>
        <p:spPr>
          <a:xfrm flipH="1" flipV="1">
            <a:off x="154800" y="585000"/>
            <a:ext cx="469080" cy="241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4" name="直線接點 43"/>
          <p:cNvCxnSpPr>
            <a:endCxn id="283" idx="0"/>
          </p:cNvCxnSpPr>
          <p:nvPr/>
        </p:nvCxnSpPr>
        <p:spPr>
          <a:xfrm flipH="1">
            <a:off x="99360" y="0"/>
            <a:ext cx="81720" cy="451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5" name="直線接點 46"/>
          <p:cNvCxnSpPr>
            <a:endCxn id="286" idx="1"/>
          </p:cNvCxnSpPr>
          <p:nvPr/>
        </p:nvCxnSpPr>
        <p:spPr>
          <a:xfrm>
            <a:off x="270360" y="0"/>
            <a:ext cx="161280" cy="2131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6" name="直線接點 49"/>
          <p:cNvCxnSpPr>
            <a:endCxn id="289" idx="0"/>
          </p:cNvCxnSpPr>
          <p:nvPr/>
        </p:nvCxnSpPr>
        <p:spPr>
          <a:xfrm>
            <a:off x="838080" y="0"/>
            <a:ext cx="15480" cy="1108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7" name="直線接點 52"/>
          <p:cNvCxnSpPr>
            <a:endCxn id="284" idx="3"/>
          </p:cNvCxnSpPr>
          <p:nvPr/>
        </p:nvCxnSpPr>
        <p:spPr>
          <a:xfrm flipV="1">
            <a:off x="7560" y="1293120"/>
            <a:ext cx="11628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298" name="直線接點 67"/>
          <p:cNvCxnSpPr>
            <a:stCxn id="284" idx="4"/>
            <a:endCxn id="286" idx="3"/>
          </p:cNvCxnSpPr>
          <p:nvPr/>
        </p:nvCxnSpPr>
        <p:spPr>
          <a:xfrm flipV="1">
            <a:off x="178920" y="323640"/>
            <a:ext cx="252720" cy="9932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299" name="投影片編號版面配置區 5"/>
          <p:cNvSpPr/>
          <p:nvPr/>
        </p:nvSpPr>
        <p:spPr>
          <a:xfrm>
            <a:off x="11643480" y="0"/>
            <a:ext cx="520560" cy="36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914400">
              <a:lnSpc>
                <a:spcPct val="100000"/>
              </a:lnSpc>
            </a:pPr>
            <a:fld id="{DB6C7BC8-5040-466B-8736-6962174D989E}" type="slidenum">
              <a:rPr lang="en-GB" sz="1400" b="0" strike="noStrike" spc="-1">
                <a:solidFill>
                  <a:schemeClr val="lt1"/>
                </a:solidFill>
                <a:latin typeface="微軟正黑體"/>
                <a:ea typeface="微軟正黑體"/>
              </a:rPr>
              <a:t>‹#›</a:t>
            </a:fld>
            <a:endParaRPr lang="en-GB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0" name="直線接點 37"/>
          <p:cNvCxnSpPr>
            <a:stCxn id="301" idx="0"/>
            <a:endCxn id="302" idx="4"/>
          </p:cNvCxnSpPr>
          <p:nvPr/>
        </p:nvCxnSpPr>
        <p:spPr>
          <a:xfrm>
            <a:off x="99000" y="450720"/>
            <a:ext cx="79920" cy="865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03" name="直線接點 40"/>
          <p:cNvCxnSpPr>
            <a:stCxn id="304" idx="0"/>
            <a:endCxn id="305" idx="4"/>
          </p:cNvCxnSpPr>
          <p:nvPr/>
        </p:nvCxnSpPr>
        <p:spPr>
          <a:xfrm>
            <a:off x="486360" y="189360"/>
            <a:ext cx="192600" cy="7707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06" name="直線接點 33"/>
          <p:cNvCxnSpPr>
            <a:stCxn id="305" idx="7"/>
            <a:endCxn id="302" idx="7"/>
          </p:cNvCxnSpPr>
          <p:nvPr/>
        </p:nvCxnSpPr>
        <p:spPr>
          <a:xfrm flipH="1">
            <a:off x="234360" y="825480"/>
            <a:ext cx="500400" cy="356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sp>
        <p:nvSpPr>
          <p:cNvPr id="304" name="橢圓 15"/>
          <p:cNvSpPr/>
          <p:nvPr/>
        </p:nvSpPr>
        <p:spPr>
          <a:xfrm>
            <a:off x="407880" y="1893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1" name="橢圓 16"/>
          <p:cNvSpPr/>
          <p:nvPr/>
        </p:nvSpPr>
        <p:spPr>
          <a:xfrm>
            <a:off x="20520" y="45072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5" name="橢圓 17"/>
          <p:cNvSpPr/>
          <p:nvPr/>
        </p:nvSpPr>
        <p:spPr>
          <a:xfrm>
            <a:off x="600120" y="802800"/>
            <a:ext cx="156960" cy="156960"/>
          </a:xfrm>
          <a:prstGeom prst="ellipse">
            <a:avLst/>
          </a:prstGeom>
          <a:solidFill>
            <a:schemeClr val="bg1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2" name="橢圓 18"/>
          <p:cNvSpPr/>
          <p:nvPr/>
        </p:nvSpPr>
        <p:spPr>
          <a:xfrm>
            <a:off x="100080" y="115884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07" name="橢圓 19"/>
          <p:cNvSpPr/>
          <p:nvPr/>
        </p:nvSpPr>
        <p:spPr>
          <a:xfrm>
            <a:off x="774000" y="110160"/>
            <a:ext cx="156960" cy="156960"/>
          </a:xfrm>
          <a:prstGeom prst="ellipse">
            <a:avLst/>
          </a:prstGeom>
          <a:solidFill>
            <a:srgbClr val="9AD6ED"/>
          </a:solidFill>
          <a:ln w="19050">
            <a:solidFill>
              <a:srgbClr val="9AD6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cxnSp>
        <p:nvCxnSpPr>
          <p:cNvPr id="308" name="直線接點 21"/>
          <p:cNvCxnSpPr>
            <a:stCxn id="307" idx="2"/>
            <a:endCxn id="304" idx="2"/>
          </p:cNvCxnSpPr>
          <p:nvPr/>
        </p:nvCxnSpPr>
        <p:spPr>
          <a:xfrm flipH="1">
            <a:off x="407880" y="188640"/>
            <a:ext cx="366480" cy="7956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09" name="直線接點 22"/>
          <p:cNvCxnSpPr>
            <a:stCxn id="304" idx="7"/>
            <a:endCxn id="301" idx="7"/>
          </p:cNvCxnSpPr>
          <p:nvPr/>
        </p:nvCxnSpPr>
        <p:spPr>
          <a:xfrm flipH="1">
            <a:off x="154800" y="212040"/>
            <a:ext cx="387720" cy="2617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0" name="直線接點 25"/>
          <p:cNvCxnSpPr>
            <a:stCxn id="307" idx="0"/>
            <a:endCxn id="305" idx="7"/>
          </p:cNvCxnSpPr>
          <p:nvPr/>
        </p:nvCxnSpPr>
        <p:spPr>
          <a:xfrm flipH="1">
            <a:off x="734400" y="110160"/>
            <a:ext cx="118440" cy="7156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1" name="直線接點 28"/>
          <p:cNvCxnSpPr>
            <a:stCxn id="305" idx="1"/>
            <a:endCxn id="301" idx="5"/>
          </p:cNvCxnSpPr>
          <p:nvPr/>
        </p:nvCxnSpPr>
        <p:spPr>
          <a:xfrm flipH="1" flipV="1">
            <a:off x="154800" y="585000"/>
            <a:ext cx="468360" cy="2408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2" name="直線接點 43"/>
          <p:cNvCxnSpPr>
            <a:endCxn id="301" idx="0"/>
          </p:cNvCxnSpPr>
          <p:nvPr/>
        </p:nvCxnSpPr>
        <p:spPr>
          <a:xfrm flipH="1">
            <a:off x="99000" y="0"/>
            <a:ext cx="82080" cy="45108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3" name="直線接點 46"/>
          <p:cNvCxnSpPr>
            <a:endCxn id="304" idx="1"/>
          </p:cNvCxnSpPr>
          <p:nvPr/>
        </p:nvCxnSpPr>
        <p:spPr>
          <a:xfrm>
            <a:off x="270360" y="0"/>
            <a:ext cx="160560" cy="21240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4" name="直線接點 49"/>
          <p:cNvCxnSpPr>
            <a:endCxn id="307" idx="0"/>
          </p:cNvCxnSpPr>
          <p:nvPr/>
        </p:nvCxnSpPr>
        <p:spPr>
          <a:xfrm>
            <a:off x="838080" y="0"/>
            <a:ext cx="14760" cy="110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5" name="直線接點 52"/>
          <p:cNvCxnSpPr>
            <a:endCxn id="302" idx="3"/>
          </p:cNvCxnSpPr>
          <p:nvPr/>
        </p:nvCxnSpPr>
        <p:spPr>
          <a:xfrm flipV="1">
            <a:off x="7560" y="1293120"/>
            <a:ext cx="115560" cy="11844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cxnSp>
        <p:nvCxnSpPr>
          <p:cNvPr id="316" name="直線接點 67"/>
          <p:cNvCxnSpPr>
            <a:stCxn id="302" idx="4"/>
            <a:endCxn id="304" idx="3"/>
          </p:cNvCxnSpPr>
          <p:nvPr/>
        </p:nvCxnSpPr>
        <p:spPr>
          <a:xfrm flipV="1">
            <a:off x="178560" y="323640"/>
            <a:ext cx="252360" cy="992520"/>
          </a:xfrm>
          <a:prstGeom prst="straightConnector1">
            <a:avLst/>
          </a:prstGeom>
          <a:ln w="0">
            <a:solidFill>
              <a:srgbClr val="9AD6ED"/>
            </a:solidFill>
          </a:ln>
        </p:spPr>
      </p:cxnSp>
      <p:pic>
        <p:nvPicPr>
          <p:cNvPr id="317" name="圖片 2" descr="一張含有 文字, 字型, 圖形, 螢幕擷取畫面 的圖片&#10;&#10;自動產生的描述"/>
          <p:cNvPicPr/>
          <p:nvPr/>
        </p:nvPicPr>
        <p:blipFill>
          <a:blip r:embed="rId3"/>
          <a:stretch/>
        </p:blipFill>
        <p:spPr>
          <a:xfrm>
            <a:off x="11148480" y="-3960"/>
            <a:ext cx="901800" cy="637200"/>
          </a:xfrm>
          <a:prstGeom prst="rect">
            <a:avLst/>
          </a:prstGeom>
          <a:ln w="0">
            <a:noFill/>
          </a:ln>
        </p:spPr>
      </p:pic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单击以编辑标题文本格式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9"/>
          </p:nvPr>
        </p:nvSpPr>
        <p:spPr>
          <a:xfrm>
            <a:off x="9309240" y="649296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A2714F5-380B-4A39-B476-86E3CE875A6B}" type="slidenum">
              <a:rPr lang="en-GB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  <a:ea typeface="微軟正黑體"/>
              </a:rPr>
              <a:t>‹#›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0000"/>
                </a:solidFill>
                <a:latin typeface="Arial"/>
              </a:rPr>
              <a:t>点击以编辑提纲文本格式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000000"/>
                </a:solidFill>
                <a:latin typeface="Arial"/>
              </a:rPr>
              <a:t>第二提纲级别</a:t>
            </a:r>
            <a:endParaRPr lang="en-GB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</a:rPr>
              <a:t>第三提纲级别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第四提纲级别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第五提纲级别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第六提纲级别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第七提纲级别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atevercalled/yunsin_0215_powerpoint_angular" TargetMode="Externa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hatevercalled/yunsin_0215_powerpoint_angular#functionalprogram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unYeung/&#20351;&#20154;&#30219;&#29378;&#30340;-solid-&#21407;&#21063;-&#38283;&#25918;&#23553;&#38281;&#21407;&#21063;-open-closed-principle-f7eaf921eb9c" TargetMode="External"/><Relationship Id="rId2" Type="http://schemas.openxmlformats.org/officeDocument/2006/relationships/hyperlink" Target="https://medium.com/@ChunYeung/&#20351;&#20154;&#30219;&#29378;&#30340;-solid-&#21407;&#21063;-&#21934;&#19968;&#32887;&#36012;&#21407;&#21063;-single-responsibility-principle-c2c4bd9b4e7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medium.com/@ChunYeung/&#20351;&#20154;&#30219;&#29378;&#30340;-solid-&#21407;&#21063;-&#20381;&#36084;&#21453;&#21521;&#21407;&#21063;-dependency-inversion-principle-a74ca045d776" TargetMode="External"/><Relationship Id="rId5" Type="http://schemas.openxmlformats.org/officeDocument/2006/relationships/hyperlink" Target="https://medium.com/@ChunYeung/&#20351;&#20154;&#30219;&#29378;&#30340;-solid-&#21407;&#21063;-&#20171;&#38754;&#38548;&#38626;&#21407;&#21063;-interface-segregation-principle-50f54473c79e" TargetMode="External"/><Relationship Id="rId4" Type="http://schemas.openxmlformats.org/officeDocument/2006/relationships/hyperlink" Target="https://medium.com/@ChunYeung/&#20351;&#20154;&#30219;&#29378;&#30340;-solid-&#21407;&#21063;-&#37324;&#27663;&#26367;&#25563;&#21407;&#21063;-liskov-substitution-principle-e66659344a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medium.com/@ChunYeung/&#20351;&#20154;&#30219;&#29378;&#30340;-solid-&#21407;&#21063;-&#21934;&#19968;&#32887;&#36012;&#21407;&#21063;-single-responsibility-principle-c2c4bd9b4e79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hunYeung/&#20351;&#20154;&#30219;&#29378;&#30340;-solid-&#21407;&#21063;-&#38283;&#25918;&#23553;&#38281;&#21407;&#21063;-open-closed-principle-f7eaf921eb9c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medium.com/@ChunYeung/&#20351;&#20154;&#30219;&#29378;&#30340;-solid-&#21407;&#21063;-&#20171;&#38754;&#38548;&#38626;&#21407;&#21063;-interface-segregation-principle-50f54473c79e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atevercalled/yunsin_0215_powerpoint#Dependencyinversion" TargetMode="External"/><Relationship Id="rId2" Type="http://schemas.openxmlformats.org/officeDocument/2006/relationships/hyperlink" Target="https://medium.com/@ChunYeung/&#20351;&#20154;&#30219;&#29378;&#30340;-solid-&#21407;&#21063;-&#20381;&#36084;&#21453;&#21521;&#21407;&#21063;-dependency-inversion-principle-a74ca045d776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29F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532520" y="934920"/>
            <a:ext cx="826272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4800" b="1" strike="noStrike" spc="-1">
                <a:solidFill>
                  <a:schemeClr val="lt2">
                    <a:lumMod val="25000"/>
                  </a:schemeClr>
                </a:solidFill>
                <a:latin typeface="Arial Black"/>
                <a:ea typeface="微軟正黑體"/>
              </a:rPr>
              <a:t>程式準則</a:t>
            </a:r>
            <a:endParaRPr lang="en-GB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473480" y="3429000"/>
            <a:ext cx="8380800" cy="4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zh-TW" sz="20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微軟正黑體"/>
              </a:rPr>
              <a:t>報告人：呂聆瑜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ubTitle"/>
          </p:nvPr>
        </p:nvSpPr>
        <p:spPr>
          <a:xfrm>
            <a:off x="4974120" y="5727240"/>
            <a:ext cx="226188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微軟正黑體"/>
              </a:rPr>
              <a:t>2023. 02. 19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Typescript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不同之處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一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矩形 423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的不同之處主要為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需要強型別。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因此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在程式寫作上可以規範得更靈活。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舉例一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(interface):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可以在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interface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中進行抽象方法宣告。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並且在使用的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class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中進行方法定義。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Class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是類別，其中定義的方法不是抽象的方法。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Interface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先進行了宣告。並且規範以其為依賴的類別。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需得定義其中方法。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5" name="圖片 424"/>
          <p:cNvPicPr/>
          <p:nvPr/>
        </p:nvPicPr>
        <p:blipFill>
          <a:blip r:embed="rId2"/>
          <a:stretch/>
        </p:blipFill>
        <p:spPr>
          <a:xfrm>
            <a:off x="6660000" y="1795320"/>
            <a:ext cx="5085360" cy="4828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007CE9-06B8-4BEF-B223-B2D31B43950E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Typescript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不同之處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二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矩形 426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的不同之處主要為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需要強型別。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因此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在程式寫作上可以規範得更靈活。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舉例二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泛性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Typescript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可以使用泛性編程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Genrics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，進行型別規範。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右圖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函數中接受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為型別代號。如果傳入的是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string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類型。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getData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()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的回傳也必須是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string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並且 泛性可以透過擴展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(extends) interface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的方式進行型別規範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也能夠利用三元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 extends U ? X : Y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再透過多載進行不同的行為模式。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8" name="圖片 427"/>
          <p:cNvPicPr/>
          <p:nvPr/>
        </p:nvPicPr>
        <p:blipFill>
          <a:blip r:embed="rId2"/>
          <a:stretch/>
        </p:blipFill>
        <p:spPr>
          <a:xfrm>
            <a:off x="8484040" y="1325880"/>
            <a:ext cx="3332520" cy="4551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E1C6D26-044F-487A-9E2D-5734AD87363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Typescript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javascript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不同之處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(</a:t>
            </a:r>
            <a:r>
              <a:rPr lang="zh-TW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三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)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矩形 429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Type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interface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Decoration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裝飾器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Infer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提取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Link:https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://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github.com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/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typescriptSyntax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/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specialSyntax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9C47351-03B6-42E7-8F76-548C8DE255BC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Arial Black"/>
                <a:ea typeface="微軟正黑體"/>
              </a:rPr>
              <a:t>Angular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2" name="內容版面配置區 4"/>
          <p:cNvGrpSpPr/>
          <p:nvPr/>
        </p:nvGrpSpPr>
        <p:grpSpPr>
          <a:xfrm>
            <a:off x="1001880" y="1440000"/>
            <a:ext cx="10696680" cy="5118840"/>
            <a:chOff x="1001880" y="1440000"/>
            <a:chExt cx="10696680" cy="5118840"/>
          </a:xfrm>
        </p:grpSpPr>
        <p:sp>
          <p:nvSpPr>
            <p:cNvPr id="433" name="矩形 432"/>
            <p:cNvSpPr/>
            <p:nvPr/>
          </p:nvSpPr>
          <p:spPr>
            <a:xfrm>
              <a:off x="1001880" y="144000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4" name="矩形 433"/>
            <p:cNvSpPr/>
            <p:nvPr/>
          </p:nvSpPr>
          <p:spPr>
            <a:xfrm>
              <a:off x="1001880" y="178344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5" name="圓角矩形 434"/>
            <p:cNvSpPr/>
            <p:nvPr/>
          </p:nvSpPr>
          <p:spPr>
            <a:xfrm>
              <a:off x="1536840" y="1442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module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6" name="矩形 435"/>
            <p:cNvSpPr/>
            <p:nvPr/>
          </p:nvSpPr>
          <p:spPr>
            <a:xfrm>
              <a:off x="1001880" y="283140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7" name="圓角矩形 436"/>
            <p:cNvSpPr/>
            <p:nvPr/>
          </p:nvSpPr>
          <p:spPr>
            <a:xfrm>
              <a:off x="1536840" y="24904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component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8" name="矩形 437"/>
            <p:cNvSpPr/>
            <p:nvPr/>
          </p:nvSpPr>
          <p:spPr>
            <a:xfrm>
              <a:off x="1001880" y="38797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39" name="圓角矩形 438"/>
            <p:cNvSpPr/>
            <p:nvPr/>
          </p:nvSpPr>
          <p:spPr>
            <a:xfrm>
              <a:off x="1536840" y="35388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Directive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0" name="矩形 439"/>
            <p:cNvSpPr/>
            <p:nvPr/>
          </p:nvSpPr>
          <p:spPr>
            <a:xfrm>
              <a:off x="1001880" y="492804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41" name="圓角矩形 440"/>
            <p:cNvSpPr/>
            <p:nvPr/>
          </p:nvSpPr>
          <p:spPr>
            <a:xfrm>
              <a:off x="1536840" y="458712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Service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2" name="矩形 441"/>
            <p:cNvSpPr/>
            <p:nvPr/>
          </p:nvSpPr>
          <p:spPr>
            <a:xfrm>
              <a:off x="1001880" y="597636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D721F0B-57B4-496E-A22C-E61F56B2E18A}" type="slidenum"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module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矩形 443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可以藉由將程式封裝程一組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module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，在共用代碼時，相當有用。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5" name="圖片 444"/>
          <p:cNvPicPr/>
          <p:nvPr/>
        </p:nvPicPr>
        <p:blipFill>
          <a:blip r:embed="rId2"/>
          <a:stretch/>
        </p:blipFill>
        <p:spPr>
          <a:xfrm>
            <a:off x="900000" y="1980000"/>
            <a:ext cx="5319720" cy="42958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38C1C71-8148-4FAD-8B7F-043F44EB1C1D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component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standalone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組件可將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html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js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結合，成為一個組件，並當作對象，於其他檔案進行引用。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可以讓代碼之間不互相干擾。並且可以重複復用。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8" name="圖片 447"/>
          <p:cNvPicPr/>
          <p:nvPr/>
        </p:nvPicPr>
        <p:blipFill>
          <a:blip r:embed="rId2"/>
          <a:stretch/>
        </p:blipFill>
        <p:spPr>
          <a:xfrm>
            <a:off x="900000" y="2880000"/>
            <a:ext cx="6219000" cy="3637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646D2001-70AE-451F-BCEF-91DE6DB0724D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directive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矩形 449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除了預設的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directive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以外，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angular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提供了客製化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directive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的辦法。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如下所示會以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js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控制其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style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變成黃色。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1" name="圖片 450"/>
          <p:cNvPicPr/>
          <p:nvPr/>
        </p:nvPicPr>
        <p:blipFill>
          <a:blip r:embed="rId2"/>
          <a:stretch/>
        </p:blipFill>
        <p:spPr>
          <a:xfrm>
            <a:off x="720000" y="2512080"/>
            <a:ext cx="7371720" cy="3246840"/>
          </a:xfrm>
          <a:prstGeom prst="rect">
            <a:avLst/>
          </a:prstGeom>
          <a:ln w="0">
            <a:noFill/>
          </a:ln>
        </p:spPr>
      </p:pic>
      <p:pic>
        <p:nvPicPr>
          <p:cNvPr id="452" name="圖片 451"/>
          <p:cNvPicPr/>
          <p:nvPr/>
        </p:nvPicPr>
        <p:blipFill>
          <a:blip r:embed="rId3"/>
          <a:stretch/>
        </p:blipFill>
        <p:spPr>
          <a:xfrm>
            <a:off x="794880" y="5887800"/>
            <a:ext cx="7124040" cy="95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C53242B0-CFC0-442C-8F45-178481CF9D8E}" type="slidenum"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Service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矩形 453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藉由注入依賴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Service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減少組件與</a:t>
            </a:r>
            <a:r>
              <a:rPr lang="en-US" alt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component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</a:t>
            </a:r>
            <a:r>
              <a:rPr lang="zh-TW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代碼。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Link:</a:t>
            </a:r>
            <a:r>
              <a:rPr lang="en-GB" sz="2400" b="0" u="sng" strike="noStrike" spc="-1" dirty="0" err="1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https</a:t>
            </a:r>
            <a:r>
              <a:rPr lang="en-GB" sz="24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://github.com/whatevercalled/yunsin_0215_powerpoint_angular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3F2C31D-A44C-40FE-8F03-16787E61B968}" type="slidenum">
              <a:r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git</a:t>
            </a:r>
            <a:r>
              <a:rPr lang="zh-TW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分支介紹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矩形 455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1.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主分支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為最後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merge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時候的分支。生產模式下的分支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2.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特性分支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為增加新功能時創立的分支。為了不影響之前的程式。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3. 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熱修分支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984"/>
              </a:spcBef>
            </a:pP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特色為直接從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main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分支出來的分支。並且是為了快速完成主分支的</a:t>
            </a: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bug</a:t>
            </a:r>
            <a:r>
              <a:rPr lang="zh-TW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 	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775E536-B431-40CF-A422-4F998800221C}" type="slidenum"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zh-TW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函數式編程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矩形 457"/>
          <p:cNvSpPr/>
          <p:nvPr/>
        </p:nvSpPr>
        <p:spPr>
          <a:xfrm>
            <a:off x="900000" y="1345680"/>
            <a:ext cx="10618920" cy="495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特色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避免外部狀態相依和改變、並且透過建立函數，達到代碼可讀性高的特色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Link:</a:t>
            </a:r>
            <a:r>
              <a:rPr lang="en-GB" sz="1800" b="0" u="sng" strike="noStrike" spc="-1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https://github.com/whatevercalled/yunsin_0215_powerpoint_angular#functionalprogram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舉例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Const data=[1,2,3,4]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data.push(100)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就會修改到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Data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但如果另外創造一個變量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Const data2=[...data,100]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此種辦法就可以達到不可變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(immutable)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也就是盡量不操作到原數據。並且盡量使用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let 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將作用域限制在該函數中。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FD73987-4B30-4F2D-A288-CB4331AE117D}" type="slidenum"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Rectangl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7080" cy="685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  <a:ea typeface="微軟正黑體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  <a:defRPr lang="en-US" sz="1200" b="0" strike="noStrike" spc="-1">
                <a:solidFill>
                  <a:srgbClr val="FFFFFF"/>
                </a:solidFill>
                <a:latin typeface="Arial"/>
                <a:ea typeface="微軟正黑體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fld id="{BB5E31CE-7BDA-43E1-BD20-717EC443BE83}" type="slidenum">
              <a:rPr lang="en-US" sz="1200" b="0" strike="noStrike" spc="-1">
                <a:solidFill>
                  <a:srgbClr val="FFFFFF"/>
                </a:solidFill>
                <a:latin typeface="Arial"/>
                <a:ea typeface="微軟正黑體"/>
              </a:rPr>
              <a:t>2</a:t>
            </a:fld>
            <a:endParaRPr lang="en-GB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zh-TW" sz="3200" b="1" strike="noStrike" spc="-1">
                <a:solidFill>
                  <a:schemeClr val="lt2">
                    <a:lumMod val="25000"/>
                  </a:schemeClr>
                </a:solidFill>
                <a:latin typeface="Arial Black"/>
                <a:ea typeface="微軟正黑體"/>
              </a:rPr>
              <a:t>目錄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78" name="內容版面配置區 2"/>
          <p:cNvGrpSpPr/>
          <p:nvPr/>
        </p:nvGrpSpPr>
        <p:grpSpPr>
          <a:xfrm>
            <a:off x="1001880" y="1539720"/>
            <a:ext cx="10696680" cy="5118840"/>
            <a:chOff x="1001880" y="1539720"/>
            <a:chExt cx="10696680" cy="5118840"/>
          </a:xfrm>
        </p:grpSpPr>
        <p:sp>
          <p:nvSpPr>
            <p:cNvPr id="379" name="矩形 378"/>
            <p:cNvSpPr/>
            <p:nvPr/>
          </p:nvSpPr>
          <p:spPr>
            <a:xfrm>
              <a:off x="1001880" y="153972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0" name="矩形 379"/>
            <p:cNvSpPr/>
            <p:nvPr/>
          </p:nvSpPr>
          <p:spPr>
            <a:xfrm>
              <a:off x="1001880" y="188316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1" name="圓角矩形 380"/>
            <p:cNvSpPr/>
            <p:nvPr/>
          </p:nvSpPr>
          <p:spPr>
            <a:xfrm>
              <a:off x="1536840" y="15418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SOILD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原則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2" name="矩形 381"/>
            <p:cNvSpPr/>
            <p:nvPr/>
          </p:nvSpPr>
          <p:spPr>
            <a:xfrm>
              <a:off x="1001880" y="29311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3" name="圓角矩形 382"/>
            <p:cNvSpPr/>
            <p:nvPr/>
          </p:nvSpPr>
          <p:spPr>
            <a:xfrm>
              <a:off x="1536840" y="25902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Typescript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介紹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4" name="矩形 383"/>
            <p:cNvSpPr/>
            <p:nvPr/>
          </p:nvSpPr>
          <p:spPr>
            <a:xfrm>
              <a:off x="1001880" y="397944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5" name="圓角矩形 384"/>
            <p:cNvSpPr/>
            <p:nvPr/>
          </p:nvSpPr>
          <p:spPr>
            <a:xfrm>
              <a:off x="1536840" y="363852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angular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介紹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6" name="矩形 385"/>
            <p:cNvSpPr/>
            <p:nvPr/>
          </p:nvSpPr>
          <p:spPr>
            <a:xfrm>
              <a:off x="1001880" y="502776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7" name="圓角矩形 386"/>
            <p:cNvSpPr/>
            <p:nvPr/>
          </p:nvSpPr>
          <p:spPr>
            <a:xfrm>
              <a:off x="1536840" y="468684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en-GB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git</a:t>
              </a: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介紹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1001880" y="607608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89" name="圓角矩形 388"/>
            <p:cNvSpPr/>
            <p:nvPr/>
          </p:nvSpPr>
          <p:spPr>
            <a:xfrm>
              <a:off x="1536840" y="5735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Aft>
                  <a:spcPts val="805"/>
                </a:spcAft>
                <a:tabLst>
                  <a:tab pos="0" algn="l"/>
                </a:tabLst>
              </a:pPr>
              <a:r>
                <a:rPr lang="zh-TW" sz="23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綜合總結</a:t>
              </a:r>
              <a:endParaRPr lang="en-GB" sz="23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 vs promise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圖片 459"/>
          <p:cNvPicPr/>
          <p:nvPr/>
        </p:nvPicPr>
        <p:blipFill>
          <a:blip r:embed="rId2"/>
          <a:stretch/>
        </p:blipFill>
        <p:spPr>
          <a:xfrm>
            <a:off x="1050120" y="2634840"/>
            <a:ext cx="7228800" cy="3304080"/>
          </a:xfrm>
          <a:prstGeom prst="rect">
            <a:avLst/>
          </a:prstGeom>
          <a:ln w="0">
            <a:noFill/>
          </a:ln>
        </p:spPr>
      </p:pic>
      <p:sp>
        <p:nvSpPr>
          <p:cNvPr id="461" name="矩形 460"/>
          <p:cNvSpPr/>
          <p:nvPr/>
        </p:nvSpPr>
        <p:spPr>
          <a:xfrm>
            <a:off x="1080000" y="1440000"/>
            <a:ext cx="10078920" cy="107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是同步執行，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是異步執行。並且從以下的差異分析。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可以說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比較像是發送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，只有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subscribe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時候才會被執行。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並且可以傳出多個值。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DDD2A1-3BE9-4C85-867C-6CFE6B68624D}" type="slidenum"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圖片 462"/>
          <p:cNvPicPr/>
          <p:nvPr/>
        </p:nvPicPr>
        <p:blipFill>
          <a:blip r:embed="rId2"/>
          <a:stretch/>
        </p:blipFill>
        <p:spPr>
          <a:xfrm>
            <a:off x="1054440" y="2160000"/>
            <a:ext cx="8124480" cy="2789640"/>
          </a:xfrm>
          <a:prstGeom prst="rect">
            <a:avLst/>
          </a:prstGeom>
          <a:ln w="0">
            <a:noFill/>
          </a:ln>
        </p:spPr>
      </p:pic>
      <p:sp>
        <p:nvSpPr>
          <p:cNvPr id="464" name="矩形 463"/>
          <p:cNvSpPr/>
          <p:nvPr/>
        </p:nvSpPr>
        <p:spPr>
          <a:xfrm>
            <a:off x="900000" y="1440000"/>
            <a:ext cx="10618920" cy="14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Then 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和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catch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只是分析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傳遞回來的值。回傳值始終只有一個。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E1E69A4-76AC-42AE-A999-48598319F208}" type="slidenum"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圖片 465"/>
          <p:cNvPicPr/>
          <p:nvPr/>
        </p:nvPicPr>
        <p:blipFill>
          <a:blip r:embed="rId2"/>
          <a:stretch/>
        </p:blipFill>
        <p:spPr>
          <a:xfrm>
            <a:off x="779400" y="1620000"/>
            <a:ext cx="8219520" cy="5676120"/>
          </a:xfrm>
          <a:prstGeom prst="rect">
            <a:avLst/>
          </a:prstGeom>
          <a:ln w="0">
            <a:noFill/>
          </a:ln>
        </p:spPr>
      </p:pic>
      <p:sp>
        <p:nvSpPr>
          <p:cNvPr id="467" name="矩形 466"/>
          <p:cNvSpPr/>
          <p:nvPr/>
        </p:nvSpPr>
        <p:spPr>
          <a:xfrm>
            <a:off x="720000" y="1260000"/>
            <a:ext cx="1061892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這裡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after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寫在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subscribe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之後，所以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after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會之後執行。並且有多個回傳值。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42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100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200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9C4303-E82E-44FA-9B12-E65CE3A6D41A}" type="slidenum"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Observable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9" name="圖片 468"/>
          <p:cNvPicPr/>
          <p:nvPr/>
        </p:nvPicPr>
        <p:blipFill>
          <a:blip r:embed="rId2"/>
          <a:stretch/>
        </p:blipFill>
        <p:spPr>
          <a:xfrm>
            <a:off x="6737400" y="1242360"/>
            <a:ext cx="5501520" cy="6856560"/>
          </a:xfrm>
          <a:prstGeom prst="rect">
            <a:avLst/>
          </a:prstGeom>
          <a:ln w="0">
            <a:noFill/>
          </a:ln>
        </p:spPr>
      </p:pic>
      <p:sp>
        <p:nvSpPr>
          <p:cNvPr id="470" name="矩形 469"/>
          <p:cNvSpPr/>
          <p:nvPr/>
        </p:nvSpPr>
        <p:spPr>
          <a:xfrm>
            <a:off x="900000" y="1345680"/>
            <a:ext cx="5218920" cy="47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除了回傳值，也可以直接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throw exception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可以使用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retrywhen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的方法，進行重複。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與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有些相像的地方。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promise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也可以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catch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錯誤。並且執行例案處理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A590194-2580-4CCB-9782-BA81767E74C7}" type="slidenum"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 vs RequestResponse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2" name="圖片 471"/>
          <p:cNvPicPr/>
          <p:nvPr/>
        </p:nvPicPr>
        <p:blipFill>
          <a:blip r:embed="rId2"/>
          <a:stretch/>
        </p:blipFill>
        <p:spPr>
          <a:xfrm>
            <a:off x="1080000" y="1260000"/>
            <a:ext cx="7886520" cy="4495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3854EA6-5C61-4821-A9B3-EF7231A20CB0}" type="slidenum"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 vs RequestResponse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矩形 473"/>
          <p:cNvSpPr/>
          <p:nvPr/>
        </p:nvSpPr>
        <p:spPr>
          <a:xfrm>
            <a:off x="900000" y="1440000"/>
            <a:ext cx="9719280" cy="467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場景分析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設計一個計程車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APP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，並且希望使用者在有車子的時候收到通知。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這樣的作法如果使用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Request Response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的方式。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寫法可能是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setinterval(1000,()=&gt;{ wantcar();})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使用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的方式，車子到的時候就可以發送通知。給所有用戶。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使用這樣的方式，較為高效能，只要檢查是否有收到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就可以了。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5" name="圖片 474"/>
          <p:cNvPicPr/>
          <p:nvPr/>
        </p:nvPicPr>
        <p:blipFill>
          <a:blip r:embed="rId2"/>
          <a:stretch/>
        </p:blipFill>
        <p:spPr>
          <a:xfrm>
            <a:off x="932760" y="3780000"/>
            <a:ext cx="5006520" cy="2853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3DBC247-FCFE-4F46-B4BA-AE78C490D0DC}" type="slidenum"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EventDriven</a:t>
            </a: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矩形 476"/>
          <p:cNvSpPr/>
          <p:nvPr/>
        </p:nvSpPr>
        <p:spPr>
          <a:xfrm>
            <a:off x="900000" y="1345680"/>
            <a:ext cx="10979280" cy="477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事件：事件是發生某事的信號或通知。事件可以由使用者操作、系統操作或程式的其他部分觸發。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事件處理程序（或回呼）：事件處理程序是回應特定事件而執行的一段程式碼。當事件發生時，將呼叫關聯的事件處理程序來處理該事件。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事件循環：事件循環是事件驅動程式設計的核心元件。它不斷檢查程式事件佇列中的新事件，並按事件發生的順序處理它們。當偵測到事件時，將呼叫相應的事件處理程序。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非同步：事件驅動程式設計通常涉及非同步操作。它可以繼續處理其他事件或任務，直到事件準備好處理為止，而不是在等待事件發生時阻塞程式的執行。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最大的好處是因為其非同步的特性帶來的低延遲與高效能。並且還可以達到解藕的效果。因為事件也可以附加。拆分成多個函數值行。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8" name="圖片 477"/>
          <p:cNvPicPr/>
          <p:nvPr/>
        </p:nvPicPr>
        <p:blipFill>
          <a:blip r:embed="rId2"/>
          <a:stretch/>
        </p:blipFill>
        <p:spPr>
          <a:xfrm>
            <a:off x="3819600" y="4743720"/>
            <a:ext cx="6619680" cy="211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24E989F-3212-4E06-8C1C-DDA1E3B068F6}" type="slidenum"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42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CI(Continuous integration)</a:t>
            </a:r>
            <a:br>
              <a:rPr sz="4200"/>
            </a:br>
            <a:endParaRPr lang="en-GB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矩形 479"/>
          <p:cNvSpPr/>
          <p:nvPr/>
        </p:nvSpPr>
        <p:spPr>
          <a:xfrm>
            <a:off x="900000" y="1440000"/>
            <a:ext cx="10799280" cy="476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流程：</a:t>
            </a: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「程式建置」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開發人員在每一次的 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Commit &amp; Push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後，都能夠於統一的環境自動 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Build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程式，透過此一步驟可以避免每個開發人員因本機的環境＆套件版本不相同，造成 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Service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異常。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「程式測試」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當程式編譯完成後，將會透過「單元測試」測試新寫的功能是否正確，或者確認是否有影響到現有功能，透過該步驟進行測試，可以避免掉開發人員遺忘於本機先行檢查，作為「雙重驗證」工用。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CI 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即是上傳在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github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、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gitlab</a:t>
            </a:r>
            <a:r>
              <a:rPr lang="zh-TW" sz="20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進行測試與整合與版本控制的動作。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271B2E7-735F-48CA-A323-4E58B47910BD}" type="slidenum"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</a:t>
            </a:r>
            <a:br>
              <a:rPr sz="1600"/>
            </a:b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CD(Continuous Deployment)</a:t>
            </a:r>
            <a:r>
              <a:rPr lang="zh-TW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，即是「持續佈署」</a:t>
            </a:r>
            <a:br>
              <a:rPr sz="1600"/>
            </a:br>
            <a:r>
              <a:rPr lang="en-GB" sz="1600" b="1" strike="noStrike" spc="-1">
                <a:solidFill>
                  <a:srgbClr val="000000"/>
                </a:solidFill>
                <a:latin typeface="Arial"/>
                <a:ea typeface="微軟正黑體"/>
              </a:rPr>
              <a:t>  </a:t>
            </a:r>
            <a:br>
              <a:rPr sz="1600"/>
            </a:b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矩形 481"/>
          <p:cNvSpPr/>
          <p:nvPr/>
        </p:nvSpPr>
        <p:spPr>
          <a:xfrm>
            <a:off x="900000" y="1260000"/>
            <a:ext cx="9539280" cy="395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4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流程：</a:t>
            </a:r>
            <a:endParaRPr lang="en-GB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「部署服務」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透過自動化方式，將寫好的程式碼更新到機器上並公開對外服務，另外需要確保套件版本＆資料庫資料完整性，也會透過監控系統進行服務存活檢查，若服務異常時會即時發送通知告至開發人員。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這樣做的好處是在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github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先經過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CI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將代碼整合好以後在透過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CD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將主分支傳送到生產版本上。方便版本控制。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701"/>
              </a:spcBef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可以在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github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寫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workflow.yml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，即可以在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push 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特定分支的時候進行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CD</a:t>
            </a: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的動作傳送到遠端伺服器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E32BED5-47AF-4901-B675-C665EC95B1AD}" type="slidenum"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857960" y="1384200"/>
            <a:ext cx="826200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9600" b="1" strike="noStrike" spc="-1">
                <a:solidFill>
                  <a:schemeClr val="accent3">
                    <a:lumMod val="75000"/>
                  </a:schemeClr>
                </a:solidFill>
                <a:latin typeface="Arial Black"/>
                <a:ea typeface="微軟正黑體"/>
              </a:rPr>
              <a:t>Thank You!</a:t>
            </a:r>
            <a:endParaRPr lang="en-GB" sz="96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4" name="表格 8"/>
          <p:cNvGraphicFramePr/>
          <p:nvPr/>
        </p:nvGraphicFramePr>
        <p:xfrm>
          <a:off x="2737080" y="3790440"/>
          <a:ext cx="6429960" cy="1752480"/>
        </p:xfrm>
        <a:graphic>
          <a:graphicData uri="http://schemas.openxmlformats.org/drawingml/2006/table">
            <a:tbl>
              <a:tblPr/>
              <a:tblGrid>
                <a:gridCol w="284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440">
                <a:tc>
                  <a:txBody>
                    <a:bodyPr/>
                    <a:lstStyle/>
                    <a:p>
                      <a:pPr algn="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微軟正黑體"/>
                        </a:rPr>
                        <a:t>Scrum Master</a:t>
                      </a:r>
                      <a:endParaRPr lang="en-GB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zh-TW" sz="1600" b="1" strike="noStrike" spc="-1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微軟正黑體"/>
                        </a:rPr>
                        <a:t>呂聆瑜</a:t>
                      </a:r>
                      <a:endParaRPr lang="en-GB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0" strike="noStrike" spc="-1">
                          <a:solidFill>
                            <a:schemeClr val="dk1">
                              <a:lumMod val="65000"/>
                              <a:lumOff val="35000"/>
                            </a:schemeClr>
                          </a:solidFill>
                          <a:latin typeface="Arial"/>
                          <a:ea typeface="微軟正黑體"/>
                        </a:rPr>
                        <a:t>Ryan</a:t>
                      </a:r>
                      <a:endParaRPr lang="en-GB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200"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5" name="PlaceHolder 2"/>
          <p:cNvSpPr>
            <a:spLocks noGrp="1"/>
          </p:cNvSpPr>
          <p:nvPr>
            <p:ph type="subTitle"/>
          </p:nvPr>
        </p:nvSpPr>
        <p:spPr>
          <a:xfrm>
            <a:off x="5131440" y="5785200"/>
            <a:ext cx="1715400" cy="392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微軟正黑體"/>
              </a:rPr>
              <a:t>2023. 02.19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Arial Black"/>
                <a:ea typeface="微軟正黑體"/>
              </a:rPr>
              <a:t>SOILD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1" name="內容版面配置區 1"/>
          <p:cNvGrpSpPr/>
          <p:nvPr/>
        </p:nvGrpSpPr>
        <p:grpSpPr>
          <a:xfrm>
            <a:off x="1001880" y="1440000"/>
            <a:ext cx="10696680" cy="5118840"/>
            <a:chOff x="1001880" y="1440000"/>
            <a:chExt cx="10696680" cy="5118840"/>
          </a:xfrm>
        </p:grpSpPr>
        <p:sp>
          <p:nvSpPr>
            <p:cNvPr id="392" name="矩形 391"/>
            <p:cNvSpPr/>
            <p:nvPr/>
          </p:nvSpPr>
          <p:spPr>
            <a:xfrm>
              <a:off x="1001880" y="144000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3" name="矩形 392"/>
            <p:cNvSpPr/>
            <p:nvPr/>
          </p:nvSpPr>
          <p:spPr>
            <a:xfrm>
              <a:off x="1001880" y="178344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4" name="圓角矩形 393"/>
            <p:cNvSpPr/>
            <p:nvPr/>
          </p:nvSpPr>
          <p:spPr>
            <a:xfrm>
              <a:off x="1536840" y="1442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zh-TW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2"/>
                </a:rPr>
                <a:t>單一職責原則 (Single Responsibility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5" name="矩形 394"/>
            <p:cNvSpPr/>
            <p:nvPr/>
          </p:nvSpPr>
          <p:spPr>
            <a:xfrm>
              <a:off x="1001880" y="283140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6" name="圓角矩形 395"/>
            <p:cNvSpPr/>
            <p:nvPr/>
          </p:nvSpPr>
          <p:spPr>
            <a:xfrm>
              <a:off x="1536840" y="24904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zh-TW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3"/>
                </a:rPr>
                <a:t>開放封閉原則 (Open–closed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7" name="矩形 396"/>
            <p:cNvSpPr/>
            <p:nvPr/>
          </p:nvSpPr>
          <p:spPr>
            <a:xfrm>
              <a:off x="1001880" y="38797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398" name="圓角矩形 397"/>
            <p:cNvSpPr/>
            <p:nvPr/>
          </p:nvSpPr>
          <p:spPr>
            <a:xfrm>
              <a:off x="1536840" y="35388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zh-TW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4"/>
                </a:rPr>
                <a:t>里氏替換原則 (Liskov Substitution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矩形 398"/>
            <p:cNvSpPr/>
            <p:nvPr/>
          </p:nvSpPr>
          <p:spPr>
            <a:xfrm>
              <a:off x="1001880" y="492804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00" name="圓角矩形 399"/>
            <p:cNvSpPr/>
            <p:nvPr/>
          </p:nvSpPr>
          <p:spPr>
            <a:xfrm>
              <a:off x="1536840" y="458712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5"/>
                </a:rPr>
                <a:t> 介面隔離原則 (Interface segregation principle)</a:t>
              </a: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1001880" y="597636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02" name="圓角矩形 401"/>
            <p:cNvSpPr/>
            <p:nvPr/>
          </p:nvSpPr>
          <p:spPr>
            <a:xfrm>
              <a:off x="1536840" y="563544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u="sng" strike="noStrike" spc="-1">
                  <a:solidFill>
                    <a:schemeClr val="lt1"/>
                  </a:solidFill>
                  <a:uFillTx/>
                  <a:latin typeface="Arial"/>
                  <a:ea typeface="微軟正黑體"/>
                  <a:hlinkClick r:id="rId6"/>
                </a:rPr>
                <a:t> 依賴反向原則 (Dependency inversion principle)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chemeClr val="lt1"/>
                  </a:solidFill>
                  <a:latin typeface="Arial"/>
                  <a:ea typeface="微軟正黑體"/>
                </a:rPr>
                <a:t>  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D45712B-E56C-480A-B2EE-EC1F4379364A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zh-TW" sz="1800" b="0" u="sng" strike="noStrike" spc="-1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單一職責原則 (Single Responsibility Principle)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矩形 403"/>
          <p:cNvSpPr/>
          <p:nvPr/>
        </p:nvSpPr>
        <p:spPr>
          <a:xfrm>
            <a:off x="720000" y="1440000"/>
            <a:ext cx="10618560" cy="467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一個模組應只對唯一一個使用者或利益相關者負責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C99ED9D-09D7-4B00-87AB-1D7588CFB5F9}" type="slidenum">
              <a:rPr/>
              <a:t>4</a:t>
            </a:fld>
            <a:endParaRPr/>
          </a:p>
        </p:txBody>
      </p:sp>
      <p:pic>
        <p:nvPicPr>
          <p:cNvPr id="1026" name="Picture 2" descr="UML的简单介绍和画法_c语言uml图怎么画-CSDN博客">
            <a:extLst>
              <a:ext uri="{FF2B5EF4-FFF2-40B4-BE49-F238E27FC236}">
                <a16:creationId xmlns:a16="http://schemas.microsoft.com/office/drawing/2014/main" id="{56003E69-D8A4-6735-74BF-B84F32015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46" y="2098533"/>
            <a:ext cx="3811253" cy="365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E872C4E9-826E-03A8-8E3D-7A62ABA2F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820834"/>
            <a:ext cx="7772400" cy="5417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圖片 404"/>
          <p:cNvPicPr/>
          <p:nvPr/>
        </p:nvPicPr>
        <p:blipFill>
          <a:blip r:embed="rId2"/>
          <a:stretch/>
        </p:blipFill>
        <p:spPr>
          <a:xfrm>
            <a:off x="5488867" y="494100"/>
            <a:ext cx="6399720" cy="6180480"/>
          </a:xfrm>
          <a:prstGeom prst="rect">
            <a:avLst/>
          </a:prstGeom>
          <a:ln w="0">
            <a:noFill/>
          </a:ln>
        </p:spPr>
      </p:pic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20440" y="633600"/>
            <a:ext cx="10513800" cy="350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zh-TW" sz="1800" b="0" u="sng" strike="noStrike" spc="-1">
                <a:solidFill>
                  <a:srgbClr val="262626"/>
                </a:solidFill>
                <a:uFillTx/>
                <a:latin typeface="Arial"/>
                <a:hlinkClick r:id="rId3"/>
              </a:rPr>
              <a:t>開放封閉原則 (Open–closed principle)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407" name="矩形 406"/>
          <p:cNvSpPr/>
          <p:nvPr/>
        </p:nvSpPr>
        <p:spPr>
          <a:xfrm>
            <a:off x="720000" y="1440000"/>
            <a:ext cx="10618560" cy="67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定義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系統一旦完成，一個類的實現。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只應該因錯誤而修改​。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新的或者改變的特性應該通過新建不同的類實現。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一旦產品釋出。如果要再加入新的功能。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以不影響到之前程式架構的方式。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增添新的功能，就要創造新的模組來承載新的功能。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勿將功能加入之前的程式。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左圖為</a:t>
            </a:r>
            <a:r>
              <a:rPr lang="en-GB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MVP</a:t>
            </a: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系統，如左圖所示。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zh-TW" sz="16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單向依賴的規範有效於解耦。 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2181283-E224-4968-8FFC-E45C4E89A613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r>
              <a:rPr lang="zh-TW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里氏替換原則 </a:t>
            </a: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微軟正黑體"/>
              </a:rPr>
              <a:t>(Liskov Substitution Principle)</a:t>
            </a:r>
            <a:br>
              <a:rPr sz="2200"/>
            </a:b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矩形 408"/>
          <p:cNvSpPr/>
          <p:nvPr/>
        </p:nvSpPr>
        <p:spPr>
          <a:xfrm>
            <a:off x="711000" y="1440000"/>
            <a:ext cx="10618560" cy="482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子型態的先決條件 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(Preconditions)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不應被加強。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子型態的後置條件 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(Postconditions)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不應被削弱。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父型態的不變條件 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(Invariants) 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必須被子型態所保留。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不變條件指不管在何時何地都不能改變，這是構成整個型態的重要條件。</a:t>
            </a: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881A500-16EF-4489-B454-CF09E82C004B}" type="slidenum">
              <a:rPr/>
              <a:t>6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6ADA9C0-4506-D8E8-F155-8632838DA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000" y="3570844"/>
            <a:ext cx="4553729" cy="30237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37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 dirty="0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 dirty="0"/>
            </a:br>
            <a:r>
              <a:rPr lang="en-GB" sz="18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2"/>
              </a:rPr>
              <a:t> 介面隔離原則 (Interface segregation principle)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br>
              <a:rPr sz="2200" dirty="0"/>
            </a:br>
            <a:r>
              <a:rPr lang="en-GB" sz="2200" b="1" strike="noStrike" spc="-1" dirty="0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 dirty="0"/>
            </a:br>
            <a:endParaRPr lang="en-GB" sz="2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矩形 410"/>
          <p:cNvSpPr/>
          <p:nvPr/>
        </p:nvSpPr>
        <p:spPr>
          <a:xfrm>
            <a:off x="1032840" y="1317240"/>
            <a:ext cx="10947600" cy="459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AC8E21B-F4F3-4F65-93F0-9CFA5DC10629}" type="slidenum">
              <a:rPr/>
              <a:t>7</a:t>
            </a:fld>
            <a:endParaRPr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EB6F84F-5974-F0D4-4425-DCE7A90B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53" y="749571"/>
            <a:ext cx="7772400" cy="57274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865080" y="65988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1022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r>
              <a:rPr lang="en-GB" sz="1800" b="0" u="sng" strike="noStrike" spc="-1">
                <a:solidFill>
                  <a:schemeClr val="lt1"/>
                </a:solidFill>
                <a:uFillTx/>
                <a:latin typeface="Arial"/>
                <a:ea typeface="微軟正黑體"/>
                <a:hlinkClick r:id="rId2"/>
              </a:rPr>
              <a:t> 依賴反向原則 (Dependency inversion principle)</a:t>
            </a:r>
            <a:br>
              <a:rPr sz="2200"/>
            </a:br>
            <a:r>
              <a:rPr lang="en-GB" sz="2200" b="1" strike="noStrike" spc="-1">
                <a:solidFill>
                  <a:schemeClr val="lt1"/>
                </a:solidFill>
                <a:latin typeface="Arial"/>
                <a:ea typeface="微軟正黑體"/>
              </a:rPr>
              <a:t>  </a:t>
            </a:r>
            <a:br>
              <a:rPr sz="2200"/>
            </a:b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矩形 412"/>
          <p:cNvSpPr/>
          <p:nvPr/>
        </p:nvSpPr>
        <p:spPr>
          <a:xfrm>
            <a:off x="970560" y="1325880"/>
            <a:ext cx="10947600" cy="529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定義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高層模組不應依賴低層模組，它們都應依賴於抽象介面。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抽象介面不應該依賴於具體實作，具體實作應依賴抽象介面。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作法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Step1: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可以利用注入的方式。讓高層模組先初始化，在進行依賴注入。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Step2: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並且可以進一步建立</a:t>
            </a:r>
            <a:r>
              <a:rPr lang="en-GB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interface</a:t>
            </a:r>
            <a:r>
              <a:rPr lang="zh-TW" sz="18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，就可以進一步降低耦合度，這樣就不是把方法寫在低層模組裡面，而是將個別的函數寫在高層模組裡了。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spcAft>
                <a:spcPts val="992"/>
              </a:spcAft>
            </a:pPr>
            <a:r>
              <a:rPr lang="en-GB" sz="1000" b="0" strike="noStrike" spc="-1" dirty="0" err="1">
                <a:solidFill>
                  <a:srgbClr val="000000"/>
                </a:solidFill>
                <a:latin typeface="Arial"/>
                <a:ea typeface="微軟正黑體"/>
              </a:rPr>
              <a:t>Link:</a:t>
            </a:r>
            <a:r>
              <a:rPr lang="en-GB" sz="1000" b="0" u="sng" strike="noStrike" spc="-1" dirty="0" err="1">
                <a:solidFill>
                  <a:srgbClr val="262626"/>
                </a:solidFill>
                <a:uFillTx/>
                <a:latin typeface="Arial"/>
                <a:ea typeface="微軟正黑體"/>
                <a:hlinkClick r:id="rId3"/>
              </a:rPr>
              <a:t>https</a:t>
            </a:r>
            <a:r>
              <a:rPr lang="en-GB" sz="1000" b="0" u="sng" strike="noStrike" spc="-1" dirty="0">
                <a:solidFill>
                  <a:srgbClr val="262626"/>
                </a:solidFill>
                <a:uFillTx/>
                <a:latin typeface="Arial"/>
                <a:ea typeface="微軟正黑體"/>
                <a:hlinkClick r:id="rId3"/>
              </a:rPr>
              <a:t>://github.comwhatevercalledyunsin_0215_powerpoint#Dependencyinversion</a:t>
            </a:r>
            <a:endParaRPr lang="en-GB" sz="1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</a:pPr>
            <a:r>
              <a:rPr lang="en-GB" sz="2100" b="0" strike="noStrike" spc="-1" dirty="0">
                <a:solidFill>
                  <a:srgbClr val="000000"/>
                </a:solidFill>
                <a:latin typeface="Arial"/>
                <a:ea typeface="微軟正黑體"/>
              </a:rPr>
              <a:t> </a:t>
            </a:r>
            <a:endParaRPr lang="en-GB" sz="2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9A321CA-02A4-4021-AF6A-752B05E60F39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C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38080" y="606600"/>
            <a:ext cx="10513800" cy="73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GB" sz="3200" b="1" strike="noStrike" spc="-1">
                <a:solidFill>
                  <a:schemeClr val="dk1">
                    <a:lumMod val="85000"/>
                    <a:lumOff val="15000"/>
                  </a:schemeClr>
                </a:solidFill>
                <a:latin typeface="Arial Black"/>
                <a:ea typeface="微軟正黑體"/>
              </a:rPr>
              <a:t>TypeScript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5" name="內容版面配置區 3"/>
          <p:cNvGrpSpPr/>
          <p:nvPr/>
        </p:nvGrpSpPr>
        <p:grpSpPr>
          <a:xfrm>
            <a:off x="1010880" y="1440000"/>
            <a:ext cx="10696680" cy="5118840"/>
            <a:chOff x="1010880" y="1440000"/>
            <a:chExt cx="10696680" cy="5118840"/>
          </a:xfrm>
        </p:grpSpPr>
        <p:sp>
          <p:nvSpPr>
            <p:cNvPr id="416" name="矩形 415"/>
            <p:cNvSpPr/>
            <p:nvPr/>
          </p:nvSpPr>
          <p:spPr>
            <a:xfrm>
              <a:off x="1010880" y="1440000"/>
              <a:ext cx="10696680" cy="511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17" name="矩形 416"/>
            <p:cNvSpPr/>
            <p:nvPr/>
          </p:nvSpPr>
          <p:spPr>
            <a:xfrm>
              <a:off x="1010880" y="1783440"/>
              <a:ext cx="10696680" cy="58032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40647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18" name="圓角矩形 417"/>
            <p:cNvSpPr/>
            <p:nvPr/>
          </p:nvSpPr>
          <p:spPr>
            <a:xfrm>
              <a:off x="1545840" y="144216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5D7783"/>
                </a:gs>
                <a:gs pos="50000">
                  <a:srgbClr val="3D6574"/>
                </a:gs>
                <a:gs pos="100000">
                  <a:srgbClr val="345A69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Typescript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與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javascript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不同之處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矩形 418"/>
            <p:cNvSpPr/>
            <p:nvPr/>
          </p:nvSpPr>
          <p:spPr>
            <a:xfrm>
              <a:off x="1010880" y="283140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6991A2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20" name="圓角矩形 419"/>
            <p:cNvSpPr/>
            <p:nvPr/>
          </p:nvSpPr>
          <p:spPr>
            <a:xfrm>
              <a:off x="1545840" y="249048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7B9CAC"/>
                </a:gs>
                <a:gs pos="50000">
                  <a:srgbClr val="6691A4"/>
                </a:gs>
                <a:gs pos="100000">
                  <a:srgbClr val="578395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Typescript 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中的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interface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與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class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有什麼區別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矩形 420"/>
            <p:cNvSpPr/>
            <p:nvPr/>
          </p:nvSpPr>
          <p:spPr>
            <a:xfrm>
              <a:off x="1010880" y="3879720"/>
              <a:ext cx="10696680" cy="5806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A3B7C0"/>
              </a:solidFill>
            </a:ln>
          </p:spPr>
          <p:style>
            <a:lnRef idx="1">
              <a:scrgbClr r="0" g="0" b="0"/>
            </a:lnRef>
            <a:fillRef idx="0">
              <a:scrgbClr r="0" g="0" b="0"/>
            </a:fillRef>
            <a:effectRef idx="2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GB" sz="1800" b="0" strike="noStrike" spc="-1">
                <a:solidFill>
                  <a:srgbClr val="000000"/>
                </a:solidFill>
                <a:latin typeface="Arial"/>
                <a:ea typeface="微軟正黑體"/>
              </a:endParaRPr>
            </a:p>
          </p:txBody>
        </p:sp>
        <p:sp>
          <p:nvSpPr>
            <p:cNvPr id="422" name="圓角矩形 421"/>
            <p:cNvSpPr/>
            <p:nvPr/>
          </p:nvSpPr>
          <p:spPr>
            <a:xfrm>
              <a:off x="1545840" y="3538800"/>
              <a:ext cx="7486920" cy="68040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ADBFC7"/>
                </a:gs>
                <a:gs pos="50000">
                  <a:srgbClr val="A1B6C1"/>
                </a:gs>
                <a:gs pos="100000">
                  <a:srgbClr val="8DA3AE"/>
                </a:gs>
              </a:gsLst>
              <a:lin ang="5400000"/>
            </a:gradFill>
            <a:ln w="0">
              <a:noFill/>
            </a:ln>
            <a:effectLst>
              <a:outerShdw blurRad="57240" dist="19080" dir="5400000" algn="ctr" rotWithShape="0">
                <a:srgbClr val="000000">
                  <a:alpha val="63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3">
              <a:scrgbClr r="0" g="0" b="0"/>
            </a:effectRef>
            <a:fontRef idx="minor"/>
          </p:style>
          <p:txBody>
            <a:bodyPr lIns="280440" tIns="0" rIns="280440" bIns="0" numCol="1" spcCol="1440" anchor="ctr">
              <a:noAutofit/>
            </a:bodyPr>
            <a:lstStyle/>
            <a:p>
              <a:pPr defTabSz="1022400">
                <a:lnSpc>
                  <a:spcPct val="90000"/>
                </a:lnSpc>
                <a:spcBef>
                  <a:spcPts val="1191"/>
                </a:spcBef>
                <a:spcAft>
                  <a:spcPts val="992"/>
                </a:spcAft>
                <a:tabLst>
                  <a:tab pos="0" algn="l"/>
                </a:tabLst>
              </a:pP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Typescript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的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Generics</a:t>
              </a:r>
              <a:r>
                <a:rPr lang="zh-TW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是什麼</a:t>
              </a:r>
              <a:r>
                <a:rPr lang="en-GB" sz="1800" b="0" strike="noStrike" spc="-1">
                  <a:solidFill>
                    <a:srgbClr val="000000"/>
                  </a:solidFill>
                  <a:latin typeface="Arial"/>
                  <a:ea typeface="微軟正黑體"/>
                </a:rPr>
                <a:t>?</a:t>
              </a:r>
              <a:endParaRPr lang="en-GB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AE6F030-8CA2-446B-A3E9-7A8095C040E3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Hepiu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AD6ED"/>
      </a:accent1>
      <a:accent2>
        <a:srgbClr val="60C5EF"/>
      </a:accent2>
      <a:accent3>
        <a:srgbClr val="57889B"/>
      </a:accent3>
      <a:accent4>
        <a:srgbClr val="F6C15B"/>
      </a:accent4>
      <a:accent5>
        <a:srgbClr val="ECCD8F"/>
      </a:accent5>
      <a:accent6>
        <a:srgbClr val="9E8657"/>
      </a:accent6>
      <a:hlink>
        <a:srgbClr val="262626"/>
      </a:hlink>
      <a:folHlink>
        <a:srgbClr val="262626"/>
      </a:folHlink>
    </a:clrScheme>
    <a:fontScheme name="自訂 1">
      <a:majorFont>
        <a:latin typeface="Arial Black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4786</TotalTime>
  <Words>1706</Words>
  <Application>Microsoft Macintosh PowerPoint</Application>
  <PresentationFormat>寬螢幕</PresentationFormat>
  <Paragraphs>253</Paragraphs>
  <Slides>29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29</vt:i4>
      </vt:variant>
    </vt:vector>
  </HeadingPairs>
  <TitlesOfParts>
    <vt:vector size="47" baseType="lpstr">
      <vt:lpstr>微軟正黑體</vt:lpstr>
      <vt:lpstr>OpenSymbol</vt:lpstr>
      <vt:lpstr>Arial</vt:lpstr>
      <vt:lpstr>Arial Black</vt:lpstr>
      <vt:lpstr>Symbol</vt:lpstr>
      <vt:lpstr>Times New Roman</vt:lpstr>
      <vt:lpstr>Wingdings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Office 佈景主題</vt:lpstr>
      <vt:lpstr>程式準則</vt:lpstr>
      <vt:lpstr>目錄</vt:lpstr>
      <vt:lpstr>SOILD</vt:lpstr>
      <vt:lpstr>單一職責原則 (Single Responsibility Principle) </vt:lpstr>
      <vt:lpstr>開放封閉原則 (Open–closed principle) </vt:lpstr>
      <vt:lpstr>   里氏替換原則 (Liskov Substitution Principle)    </vt:lpstr>
      <vt:lpstr>    介面隔離原則 (Interface segregation principle)     </vt:lpstr>
      <vt:lpstr>    依賴反向原則 (Dependency inversion principle)    </vt:lpstr>
      <vt:lpstr>TypeScript</vt:lpstr>
      <vt:lpstr>  Typescript與javascript不同之處(一)</vt:lpstr>
      <vt:lpstr>  Typescript與javascript不同之處(二)</vt:lpstr>
      <vt:lpstr>  Typescript與javascript不同之處(三)</vt:lpstr>
      <vt:lpstr>Angular</vt:lpstr>
      <vt:lpstr>module</vt:lpstr>
      <vt:lpstr>component</vt:lpstr>
      <vt:lpstr>directive</vt:lpstr>
      <vt:lpstr>Service</vt:lpstr>
      <vt:lpstr>git分支介紹</vt:lpstr>
      <vt:lpstr>函數式編程</vt:lpstr>
      <vt:lpstr>Observable vs promise</vt:lpstr>
      <vt:lpstr>promise</vt:lpstr>
      <vt:lpstr>Observable</vt:lpstr>
      <vt:lpstr>Observable</vt:lpstr>
      <vt:lpstr>EventDriven vs RequestResponse</vt:lpstr>
      <vt:lpstr>EventDriven vs RequestResponse</vt:lpstr>
      <vt:lpstr>EventDriven</vt:lpstr>
      <vt:lpstr>CI(Continuous integration) </vt:lpstr>
      <vt:lpstr>   CD(Continuous Deployment)，即是「持續佈署」   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TEST</dc:title>
  <dc:subject/>
  <dc:creator>Noel Chuang</dc:creator>
  <dc:description/>
  <cp:lastModifiedBy>Ryan Lu</cp:lastModifiedBy>
  <cp:revision>164</cp:revision>
  <dcterms:created xsi:type="dcterms:W3CDTF">2023-07-26T07:44:27Z</dcterms:created>
  <dcterms:modified xsi:type="dcterms:W3CDTF">2024-02-21T06:41:48Z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寬螢幕</vt:lpwstr>
  </property>
  <property fmtid="{D5CDD505-2E9C-101B-9397-08002B2CF9AE}" pid="4" name="Slides">
    <vt:i4>4</vt:i4>
  </property>
</Properties>
</file>