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81136-06E1-5547-913E-1B5EB7A296BA}" v="18" dt="2020-09-21T06:21:29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6D02-455D-A74A-8C21-2C35A6FC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599AC-1C54-D04D-8A19-74C12BB4E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C997-56D0-0B41-8E41-9372D05A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9838-DDED-8F4A-91E2-989E99A5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A55D-0233-964A-9E64-A4193CB3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137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2EFF-DE2B-E24F-B124-697E2F1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21816-0C07-0C4C-BAEE-359D615B2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6942-7155-EB4E-A2B8-37C9DF7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2E082-29E7-E840-ACB9-D8F05805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1D0F-494C-3843-9699-C1507CEC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273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6A163-B3B8-1B4A-8E67-CF78CB5C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33AC-D8A9-D941-A881-5DED2657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B256-30F8-E649-99D1-3E078954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F35-3729-8F4D-B4DA-0F4893E3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4D2C-3E87-D040-BFCD-9148018B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04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313A-08FD-8B45-96E2-2F67BEBC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DBEC-563B-8B4E-91C4-E7066AA0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1B05-22C2-764B-AB07-1006A7C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962A-126C-C54D-8E14-90F4542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34E3-F1BC-4740-83BA-CEA972FE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019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4FC-B895-4642-B600-4EAF40C1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1C8F-4019-FB45-92E2-1C00459D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AFBB-FBCD-DC46-9047-BD776E0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D0C3-97B7-F44C-8DC4-D9258110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CB38-2FA1-BF40-A694-CF4472B8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832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595-9918-4A4C-952D-9C88359D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DEBC-1116-0E4A-BFE0-10E18C7B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691E-ABD4-2F48-8EA6-F9DB26C4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FF76D-D92F-BE47-97A1-EE13D9EE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264C-61FC-E840-AA0D-81C76476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646A3-F22B-C642-8CD0-68E6F784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68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D9A-AE80-9349-AE01-1640AB3D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2A81-BB2F-6A4D-9DA6-601A9F22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B76CF-ED8F-1749-98DD-2984881C9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BD31-3714-4646-AF24-383030CEE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23AA-D1CD-FC4A-AA03-3050FA46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917B5-B687-E44F-8435-7F25F315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14DB-3272-8A43-B27C-BA5A8E0D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57DE0-1253-9B44-9418-76917C47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00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EE7D-F3D6-F14F-A1F7-428E6DF9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7A2D0-1805-1448-8086-2B511E1C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2DF2-FB69-CD44-95B0-1762BC78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74512-2397-6A44-B335-FE2DC155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86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105A1-E4EE-3F4A-A129-0280838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6CB01-2E78-0F48-B1E3-A483794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927A-85A6-B347-8E3E-D66FBEE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584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419F-22B0-E64D-BDFE-22349D6F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0FF4-F79C-0B4C-B1C5-EA3F1E1C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00E0-FD39-864B-BCAB-AB07ABCC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1E10-CA73-DF4E-B00A-5D566DA1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EDB2-BC05-3D46-900B-D2359E44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5100-FF8E-194B-AC19-C254E7A4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45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88A-125E-B946-B266-582755EA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2CA60-DEC9-5D42-B6C8-948662E4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F1D0D-2C70-1E49-8C0C-4C03391A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B8A81-55CF-A64B-8C9C-44635C70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FA63-2BD1-2A4C-90BE-BD21CFE7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1D60E-B89C-2440-A7A2-9FF078D1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838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84CD4-3B49-0A41-9551-F1A0E925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E5B5-340E-E74E-90EE-39A65547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BA19-A8FC-3640-BC13-760E98FD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4F30-E5A1-9A41-84B6-C498FCB4F1B2}" type="datetimeFigureOut">
              <a:rPr lang="en-RU" smtClean="0"/>
              <a:t>21/09/2020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66E2-16F9-8848-8791-2C9F0F467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5676-C8BE-6040-B131-A6D82D19B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618C-90C1-E049-9CFF-A9A744EF90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776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NpCtkyxCXHMz3w" TargetMode="External"/><Relationship Id="rId3" Type="http://schemas.openxmlformats.org/officeDocument/2006/relationships/hyperlink" Target="https://yadi.sk/d/-RW7ZjCAaNaLsA" TargetMode="External"/><Relationship Id="rId7" Type="http://schemas.openxmlformats.org/officeDocument/2006/relationships/hyperlink" Target="https://yadi.sk/d/DdRQ_wXlrHLT0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di.sk/d/UEtxYiPgMdpgXA" TargetMode="External"/><Relationship Id="rId5" Type="http://schemas.openxmlformats.org/officeDocument/2006/relationships/hyperlink" Target="https://yadi.sk/d/D46ka9jLxNnxNA" TargetMode="External"/><Relationship Id="rId10" Type="http://schemas.openxmlformats.org/officeDocument/2006/relationships/hyperlink" Target="https://github.com/whatevernevermindbro/source_code_classification/blob/master/data.dvc" TargetMode="External"/><Relationship Id="rId4" Type="http://schemas.openxmlformats.org/officeDocument/2006/relationships/hyperlink" Target="https://yadi.sk/d/yuvw0MQvWoGZ6w" TargetMode="External"/><Relationship Id="rId9" Type="http://schemas.openxmlformats.org/officeDocument/2006/relationships/hyperlink" Target="https://yadi.sk/d/2gZD5W2dagCEf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C770-9F49-7C4A-993B-B5A40F60C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Natural Language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5A4B8-527F-A140-9574-618AB5653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Brought to you by</a:t>
            </a:r>
          </a:p>
          <a:p>
            <a:r>
              <a:rPr lang="en-RU" dirty="0"/>
              <a:t>Tigran R. and Alex L.</a:t>
            </a:r>
          </a:p>
        </p:txBody>
      </p:sp>
    </p:spTree>
    <p:extLst>
      <p:ext uri="{BB962C8B-B14F-4D97-AF65-F5344CB8AC3E}">
        <p14:creationId xmlns:p14="http://schemas.microsoft.com/office/powerpoint/2010/main" val="14259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A2C8-59FE-184C-9209-F08EC4ED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65F8-8F9F-5940-94CC-CEAEF23F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Data Collection</a:t>
            </a:r>
          </a:p>
          <a:p>
            <a:r>
              <a:rPr lang="en-RU" dirty="0"/>
              <a:t>Knowledge Graph</a:t>
            </a:r>
          </a:p>
          <a:p>
            <a:r>
              <a:rPr lang="en-RU" dirty="0"/>
              <a:t>Code Classification</a:t>
            </a:r>
          </a:p>
          <a:p>
            <a:r>
              <a:rPr lang="en-RU" dirty="0"/>
              <a:t>Final Data Sets</a:t>
            </a:r>
          </a:p>
        </p:txBody>
      </p:sp>
    </p:spTree>
    <p:extLst>
      <p:ext uri="{BB962C8B-B14F-4D97-AF65-F5344CB8AC3E}">
        <p14:creationId xmlns:p14="http://schemas.microsoft.com/office/powerpoint/2010/main" val="11701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2B80-482B-C94B-846A-461BA59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406F-41FB-A94A-AC0D-A27864A9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20"/>
            <a:ext cx="10515600" cy="5351352"/>
          </a:xfrm>
        </p:spPr>
        <p:txBody>
          <a:bodyPr/>
          <a:lstStyle/>
          <a:p>
            <a:r>
              <a:rPr lang="en-GB" dirty="0"/>
              <a:t>Hand-selected methods and algorithms for image, text, speech and table preprocessing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/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/>
            <a:r>
              <a:rPr lang="en-RU" dirty="0"/>
              <a:t>Description</a:t>
            </a:r>
          </a:p>
          <a:p>
            <a:pPr lvl="1"/>
            <a:r>
              <a:rPr lang="en-RU" dirty="0"/>
              <a:t>Data format</a:t>
            </a:r>
          </a:p>
          <a:p>
            <a:pPr lvl="1"/>
            <a:r>
              <a:rPr lang="en-RU" dirty="0"/>
              <a:t>Source</a:t>
            </a:r>
          </a:p>
          <a:p>
            <a:pPr lvl="1"/>
            <a:r>
              <a:rPr lang="en-RU" dirty="0"/>
              <a:t>Library</a:t>
            </a:r>
          </a:p>
          <a:p>
            <a:pPr lvl="1"/>
            <a:r>
              <a:rPr lang="en-RU" dirty="0"/>
              <a:t>Wiki</a:t>
            </a:r>
          </a:p>
          <a:p>
            <a:pPr lvl="1"/>
            <a:r>
              <a:rPr lang="en-RU" dirty="0"/>
              <a:t>Tags</a:t>
            </a:r>
          </a:p>
          <a:p>
            <a:r>
              <a:rPr lang="en-US" dirty="0"/>
              <a:t>Number of instances: </a:t>
            </a:r>
            <a:r>
              <a:rPr lang="ru-RU" dirty="0"/>
              <a:t>413</a:t>
            </a:r>
            <a:endParaRPr lang="en-RU" dirty="0"/>
          </a:p>
          <a:p>
            <a:pPr lvl="1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723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3372-233F-4544-B019-EB8A3D9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0920-5F67-664F-98FD-4CC7A0C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/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/>
            <a:r>
              <a:rPr lang="en-RU" dirty="0"/>
              <a:t>Tags/Description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254397, unique – 225566</a:t>
            </a:r>
          </a:p>
        </p:txBody>
      </p:sp>
    </p:spTree>
    <p:extLst>
      <p:ext uri="{BB962C8B-B14F-4D97-AF65-F5344CB8AC3E}">
        <p14:creationId xmlns:p14="http://schemas.microsoft.com/office/powerpoint/2010/main" val="169110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D40-37AD-1848-BF33-6862A10D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A5FF-60A6-0F49-8286-0008A8C1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/>
            <a:r>
              <a:rPr lang="en-US" dirty="0"/>
              <a:t>User</a:t>
            </a:r>
          </a:p>
          <a:p>
            <a:pPr lvl="1"/>
            <a:r>
              <a:rPr lang="en-US" dirty="0"/>
              <a:t>Repo</a:t>
            </a:r>
          </a:p>
          <a:p>
            <a:pPr lvl="1"/>
            <a:r>
              <a:rPr lang="en-US" dirty="0"/>
              <a:t>File path</a:t>
            </a:r>
          </a:p>
          <a:p>
            <a:pPr lvl="1"/>
            <a:r>
              <a:rPr lang="en-US" dirty="0"/>
              <a:t>Code</a:t>
            </a:r>
            <a:endParaRPr lang="en-RU" dirty="0"/>
          </a:p>
          <a:p>
            <a:pPr lvl="1"/>
            <a:r>
              <a:rPr lang="en-RU" dirty="0"/>
              <a:t>Comments</a:t>
            </a:r>
          </a:p>
          <a:p>
            <a:r>
              <a:rPr lang="en-US" dirty="0"/>
              <a:t>Number of instances: overall – </a:t>
            </a:r>
            <a:r>
              <a:rPr lang="en-RU" dirty="0"/>
              <a:t>249542, unique – 167353</a:t>
            </a:r>
          </a:p>
        </p:txBody>
      </p:sp>
    </p:spTree>
    <p:extLst>
      <p:ext uri="{BB962C8B-B14F-4D97-AF65-F5344CB8AC3E}">
        <p14:creationId xmlns:p14="http://schemas.microsoft.com/office/powerpoint/2010/main" val="413313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112C-B801-5648-9EEA-B06C183F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3CAA-0328-7848-90DA-9A44DE4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graphical description of a ML pipeline</a:t>
            </a:r>
          </a:p>
          <a:p>
            <a:r>
              <a:rPr lang="en-US" dirty="0"/>
              <a:t>Vertices: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Data Import</a:t>
            </a:r>
          </a:p>
          <a:p>
            <a:pPr lvl="1"/>
            <a:r>
              <a:rPr lang="en-US" dirty="0"/>
              <a:t>Data Export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Deep Learning Model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Predict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2381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5118-1310-5542-AB0B-590AD163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Code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DDF9-BA61-7447-A827-7B8A00B9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2 Models: SVM and LogReg</a:t>
            </a:r>
          </a:p>
          <a:p>
            <a:r>
              <a:rPr lang="en-RU" dirty="0"/>
              <a:t>Metric: F1 score</a:t>
            </a:r>
          </a:p>
          <a:p>
            <a:r>
              <a:rPr lang="en-RU" dirty="0"/>
              <a:t>Vectorizer: Tf – Idf</a:t>
            </a:r>
          </a:p>
        </p:txBody>
      </p:sp>
    </p:spTree>
    <p:extLst>
      <p:ext uri="{BB962C8B-B14F-4D97-AF65-F5344CB8AC3E}">
        <p14:creationId xmlns:p14="http://schemas.microsoft.com/office/powerpoint/2010/main" val="264608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CDDF-242F-734D-A300-23050356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3249-BF5F-EC45-AE28-B238339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14" y="1190847"/>
            <a:ext cx="11279372" cy="566715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200" b="1" dirty="0" err="1">
                <a:hlinkClick r:id="rId2"/>
              </a:rPr>
              <a:t>graph</a:t>
            </a:r>
            <a:r>
              <a:rPr lang="en-GB" sz="1200" b="1" dirty="0" err="1">
                <a:hlinkClick r:id="rId3"/>
              </a:rPr>
              <a:t>_v</a:t>
            </a:r>
            <a:r>
              <a:rPr lang="en-GB" sz="1200" b="1" dirty="0">
                <a:hlinkClick r:id="rId3"/>
              </a:rPr>
              <a:t>{X}</a:t>
            </a:r>
            <a:r>
              <a:rPr lang="en-GB" sz="1200" b="1" dirty="0">
                <a:hlinkClick r:id="rId2"/>
              </a:rPr>
              <a:t>.txt</a:t>
            </a:r>
            <a:r>
              <a:rPr lang="en-GB" sz="1200" dirty="0"/>
              <a:t> - source code semantic knowledge graph vertex with corresponding tags. </a:t>
            </a:r>
            <a:r>
              <a:rPr lang="en-GB" sz="1200" b="1" dirty="0"/>
              <a:t>X</a:t>
            </a:r>
            <a:r>
              <a:rPr lang="en-GB" sz="12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4"/>
              </a:rPr>
              <a:t>code_blocks_raw.csv</a:t>
            </a:r>
            <a:r>
              <a:rPr lang="en-GB" sz="1200" dirty="0"/>
              <a:t> - a dataset containing Kaggle-notebooks with in-code comments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5"/>
              </a:rPr>
              <a:t>code_blocks_clean.csv</a:t>
            </a:r>
            <a:r>
              <a:rPr lang="en-GB" sz="1200" dirty="0"/>
              <a:t> - </a:t>
            </a:r>
            <a:r>
              <a:rPr lang="en-GB" sz="1200" dirty="0" err="1"/>
              <a:t>code_blocks_raw.csv</a:t>
            </a:r>
            <a:r>
              <a:rPr lang="en-GB" sz="1200" dirty="0"/>
              <a:t> without duplicates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3"/>
              </a:rPr>
              <a:t>code_blocks_regex_graph_v{X}.csv</a:t>
            </a:r>
            <a:r>
              <a:rPr lang="en-GB" sz="1200" dirty="0"/>
              <a:t> - </a:t>
            </a:r>
            <a:r>
              <a:rPr lang="en-GB" sz="1200" dirty="0" err="1"/>
              <a:t>code_blocks_clean.csv</a:t>
            </a:r>
            <a:r>
              <a:rPr lang="en-GB" sz="1200" dirty="0"/>
              <a:t>, with regex-labelling on the following tags ['</a:t>
            </a:r>
            <a:r>
              <a:rPr lang="en-GB" sz="1200" dirty="0" err="1"/>
              <a:t>load_data</a:t>
            </a:r>
            <a:r>
              <a:rPr lang="en-GB" sz="1200" dirty="0"/>
              <a:t>', 'preprocessing', 'model', 'train', 'predict']. </a:t>
            </a:r>
            <a:r>
              <a:rPr lang="en-GB" sz="1200" b="1" dirty="0"/>
              <a:t>X</a:t>
            </a:r>
            <a:r>
              <a:rPr lang="en-GB" sz="12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6"/>
              </a:rPr>
              <a:t>code_blocks_clean_nocomments_30.csv</a:t>
            </a:r>
            <a:r>
              <a:rPr lang="en-GB" sz="1200" dirty="0"/>
              <a:t> - </a:t>
            </a:r>
            <a:r>
              <a:rPr lang="en-GB" sz="1200" dirty="0" err="1"/>
              <a:t>code_blocks_clean.csv</a:t>
            </a:r>
            <a:r>
              <a:rPr lang="en-GB" sz="1200" dirty="0"/>
              <a:t>, without in-code comments and </a:t>
            </a:r>
            <a:r>
              <a:rPr lang="en-GB" sz="1200" dirty="0" err="1"/>
              <a:t>splitted</a:t>
            </a:r>
            <a:r>
              <a:rPr lang="en-GB" sz="1200" dirty="0"/>
              <a:t> by 30 source code rows for one dataset record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6"/>
              </a:rPr>
              <a:t>code_blocks_regex_nocomments_30.csv</a:t>
            </a:r>
            <a:r>
              <a:rPr lang="en-GB" sz="1200" dirty="0"/>
              <a:t> - code_blocks_clean_nocomments_30.csv with graph_v1 regex-labelling.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7"/>
              </a:rPr>
              <a:t>nl2ml_preprocessing_full.csv</a:t>
            </a:r>
            <a:r>
              <a:rPr lang="en-GB" sz="12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8"/>
              </a:rPr>
              <a:t>nl2ml_preprocessing_images.csv</a:t>
            </a:r>
            <a:r>
              <a:rPr lang="en-GB" sz="1200" dirty="0"/>
              <a:t> - NL2ML corpus collected by-hand, with image </a:t>
            </a:r>
            <a:r>
              <a:rPr lang="en-GB" sz="1200" dirty="0" err="1"/>
              <a:t>prorocessing</a:t>
            </a:r>
            <a:r>
              <a:rPr lang="en-GB" sz="1200" dirty="0"/>
              <a:t> code only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9"/>
              </a:rPr>
              <a:t>kagglenotebooks_list.csv</a:t>
            </a:r>
            <a:r>
              <a:rPr lang="en-GB" sz="12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200" b="1" dirty="0">
                <a:hlinkClick r:id="rId10"/>
              </a:rPr>
              <a:t>chunks_{X}_validate.csv</a:t>
            </a:r>
            <a:r>
              <a:rPr lang="en-GB" sz="1200" dirty="0"/>
              <a:t> - a dataset containing NL2ML + </a:t>
            </a:r>
            <a:r>
              <a:rPr lang="en-GB" sz="1200" dirty="0" err="1"/>
              <a:t>CoNaLa</a:t>
            </a:r>
            <a:r>
              <a:rPr lang="en-GB" sz="1200" dirty="0"/>
              <a:t> dataset divided for </a:t>
            </a:r>
            <a:r>
              <a:rPr lang="en-GB" sz="1200" b="1" dirty="0"/>
              <a:t>X</a:t>
            </a:r>
            <a:r>
              <a:rPr lang="en-GB" sz="1200" dirty="0"/>
              <a:t> rows in a chunk. X is a number from the following list: [5, 10, 15, 20, 25, 30, 40].</a:t>
            </a:r>
          </a:p>
          <a:p>
            <a:pPr>
              <a:lnSpc>
                <a:spcPct val="170000"/>
              </a:lnSpc>
            </a:pPr>
            <a:r>
              <a:rPr lang="en-GB" sz="1200" b="1" dirty="0" err="1"/>
              <a:t>github_raw.csv</a:t>
            </a:r>
            <a:r>
              <a:rPr lang="en-GB" sz="1200" dirty="0"/>
              <a:t> - a dataset containing source code chunks, comments from these chunks and markdowns before the chunks from GitHub.</a:t>
            </a:r>
          </a:p>
          <a:p>
            <a:endParaRPr lang="en-RU" sz="1200" dirty="0"/>
          </a:p>
        </p:txBody>
      </p:sp>
    </p:spTree>
    <p:extLst>
      <p:ext uri="{BB962C8B-B14F-4D97-AF65-F5344CB8AC3E}">
        <p14:creationId xmlns:p14="http://schemas.microsoft.com/office/powerpoint/2010/main" val="378187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457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Natural Language to Machine Learning</vt:lpstr>
      <vt:lpstr>Table of Contents</vt:lpstr>
      <vt:lpstr>Data Collection</vt:lpstr>
      <vt:lpstr>Kaggle</vt:lpstr>
      <vt:lpstr>Github</vt:lpstr>
      <vt:lpstr>Knowledge Graph</vt:lpstr>
      <vt:lpstr>Code Classification</vt:lpstr>
      <vt:lpstr>Final Data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 Machine Learning</dc:title>
  <dc:creator>Рамазян Тигран Арменович</dc:creator>
  <cp:lastModifiedBy>Рамазян Тигран Арменович</cp:lastModifiedBy>
  <cp:revision>3</cp:revision>
  <dcterms:created xsi:type="dcterms:W3CDTF">2020-09-20T16:51:57Z</dcterms:created>
  <dcterms:modified xsi:type="dcterms:W3CDTF">2020-09-21T06:31:52Z</dcterms:modified>
</cp:coreProperties>
</file>