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65" r:id="rId5"/>
    <p:sldId id="262" r:id="rId6"/>
    <p:sldId id="261" r:id="rId7"/>
    <p:sldId id="276" r:id="rId8"/>
    <p:sldId id="277" r:id="rId9"/>
    <p:sldId id="266" r:id="rId10"/>
    <p:sldId id="267" r:id="rId11"/>
    <p:sldId id="268" r:id="rId12"/>
    <p:sldId id="269" r:id="rId13"/>
    <p:sldId id="284" r:id="rId14"/>
    <p:sldId id="270" r:id="rId15"/>
    <p:sldId id="281" r:id="rId16"/>
    <p:sldId id="271" r:id="rId17"/>
    <p:sldId id="272" r:id="rId18"/>
    <p:sldId id="278" r:id="rId19"/>
    <p:sldId id="275" r:id="rId20"/>
    <p:sldId id="283" r:id="rId21"/>
    <p:sldId id="279" r:id="rId22"/>
    <p:sldId id="280" r:id="rId23"/>
    <p:sldId id="273" r:id="rId24"/>
    <p:sldId id="263" r:id="rId25"/>
    <p:sldId id="274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DAB0-3815-DE40-98A0-D4748ED7AB6C}" type="datetimeFigureOut">
              <a:rPr lang="en-RU" smtClean="0"/>
              <a:t>01/10/2020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D9FF7-1C9D-BC40-B9CF-45E6FE0F62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075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971D-E062-4E3A-9256-C9F1BE7FC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12EAA-BEA0-49B5-9C5F-C9C5FA29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5F56-64F5-443B-8C1B-FC11F309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FAF4-858F-422F-BE0F-094B806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F417-8248-45A5-AF46-77F4796B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3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C920-BB07-4E64-AEAC-D14D1F5C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  <a:prstGeom prst="rect">
            <a:avLst/>
          </a:prstGeom>
        </p:spPr>
        <p:txBody>
          <a:bodyPr>
            <a:normAutofit/>
          </a:bodyPr>
          <a:lstStyle>
            <a:lvl1pPr marL="7200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/>
            </a:lvl1pPr>
            <a:lvl2pPr marL="1008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/>
            </a:lvl2pPr>
            <a:lvl3pPr marL="1314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4pPr>
            <a:lvl5pPr marL="1872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B6BAA2-D1AD-8C4E-91DE-7F67EDAD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2BC9F9F-4877-FA4F-9CB7-213050E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C11485F-D050-6243-8582-A2EFAD5C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257F2958-960D-074A-9A25-7F13F77F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421CFF-0CA8-2D43-9A85-70A1778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43E9BD-88E6-9E40-A873-8D42F31C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E55ABA-8C2A-FC4C-88D8-01897659CF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69259D8-85C8-AD46-B6E4-4350B50F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A87A59D-1541-EB41-9EF2-1C18CC03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081CDC2-B8A8-5D4B-8EDE-A5B7366A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2286-19DA-4FA9-8EA1-884BEE26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72A3-437B-4178-8C02-76196725C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541031-081E-D649-9D9D-B5A69B15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6A488A-F909-E947-83F1-C74499D073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759048-16B0-D642-8642-7D4ABFDA65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72202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E22A78F8-7F3C-8E4F-BC9B-97654A58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3E43F7A9-3982-2043-B17B-FCCBA40B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3852D33-C256-024C-AEEA-E4C92A0E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1043-5271-44C1-ADF0-E00B147E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77E64-C5B1-4A45-AB4B-643B252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1A6D-AEE4-4908-B506-9C7C5623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59DB5-F1E3-493B-B48D-AC38B5C2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3739345-E1BD-E140-82C7-84ACB10A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68ED403-BD55-2D43-AC1A-AC8F5EEE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287F617-A094-B649-BFCC-57208DB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6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6A6-D67E-4169-B8D9-976701E8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CB2E9-75B3-4AC8-AE0C-72B3523D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E26D22-B2E0-6E4C-9B37-6A8F27A36D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0012" y="995363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37CEA2BD-7BE8-2043-9E66-8B1C0D90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2BD1247-5574-7143-8D83-B990617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B3E4B3B-1A43-3B47-9EB2-E062EC73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016A-DF0B-46AD-8FF6-25C2FB7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D4A8F-1CD7-4325-8095-6F64380D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9CE2-D3BB-40B4-BBAF-21F8A4BA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85147CD-29DD-924C-837A-07E8BC8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FD5531D-6032-364A-96D3-8833456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36B28F7-104B-E24D-A7B4-CF4C894D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14D91-C0DA-C147-ADBB-76BD6EF80A21}"/>
              </a:ext>
            </a:extLst>
          </p:cNvPr>
          <p:cNvSpPr txBox="1"/>
          <p:nvPr userDrawn="1"/>
        </p:nvSpPr>
        <p:spPr>
          <a:xfrm>
            <a:off x="5629413" y="6362151"/>
            <a:ext cx="1107996" cy="235642"/>
          </a:xfrm>
          <a:prstGeom prst="rect">
            <a:avLst/>
          </a:prstGeom>
          <a:noFill/>
        </p:spPr>
        <p:txBody>
          <a:bodyPr vert="vert"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RU" sz="72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›</a:t>
            </a:r>
            <a:endParaRPr lang="en-RU" sz="7200" b="0" dirty="0">
              <a:solidFill>
                <a:schemeClr val="bg1"/>
              </a:solidFill>
            </a:endParaRPr>
          </a:p>
        </p:txBody>
      </p:sp>
      <p:sp>
        <p:nvSpPr>
          <p:cNvPr id="7" name="Title Placeholder 11">
            <a:extLst>
              <a:ext uri="{FF2B5EF4-FFF2-40B4-BE49-F238E27FC236}">
                <a16:creationId xmlns:a16="http://schemas.microsoft.com/office/drawing/2014/main" id="{A52A806E-2D27-144C-926E-C93B281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60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42D7C-F4CD-43B3-B107-D6071D5F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25C0-DC9F-463E-AD4F-70E1B2A4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B76B-B647-4085-9CED-4F7C9E5E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54ED-F8A8-4546-92E6-B0C3483DD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1F92-0CAF-447E-BDAB-0452548C8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4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adi.sk/d/-RW7ZjCAaNaLsA" TargetMode="External"/><Relationship Id="rId2" Type="http://schemas.openxmlformats.org/officeDocument/2006/relationships/hyperlink" Target="https://yadi.sk/d/7LUmEfrXacVY5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hatevernevermindbro/source_code_classification/blob/master/data.dvc" TargetMode="External"/><Relationship Id="rId5" Type="http://schemas.openxmlformats.org/officeDocument/2006/relationships/hyperlink" Target="https://yadi.sk/d/DdRQ_wXlrHLT0A" TargetMode="External"/><Relationship Id="rId4" Type="http://schemas.openxmlformats.org/officeDocument/2006/relationships/hyperlink" Target="https://yadi.sk/d/2gZD5W2dagCEfQ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instal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30B9A-F4A3-4C5D-B6B4-792124224E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2" y="5638976"/>
            <a:ext cx="771527" cy="70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1E05E-9621-47AC-AA3F-FB23E46529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9" y="5642789"/>
            <a:ext cx="657385" cy="83226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8B3FAFC-1BF2-4748-8051-3C9A1EE67F7B}"/>
              </a:ext>
            </a:extLst>
          </p:cNvPr>
          <p:cNvSpPr txBox="1">
            <a:spLocks/>
          </p:cNvSpPr>
          <p:nvPr/>
        </p:nvSpPr>
        <p:spPr>
          <a:xfrm>
            <a:off x="1524000" y="6475050"/>
            <a:ext cx="9144000" cy="43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Myriad Pro" panose="020B0503030403020204" pitchFamily="34" charset="0"/>
              </a:rPr>
              <a:t>October 1, 2020</a:t>
            </a:r>
            <a:endParaRPr lang="ru-RU" sz="1200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936421-9813-9248-BD68-C90B6AD2D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80" y="815172"/>
            <a:ext cx="11428640" cy="2155861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  <a:latin typeface="Myriad Pro" panose="020B0503030403020204" pitchFamily="34" charset="0"/>
              </a:rPr>
              <a:t>Natural Language to Machine Learning</a:t>
            </a:r>
            <a:endParaRPr lang="ru-RU" sz="8000" b="1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56DC148-6CCF-8B4C-9981-09849304596B}"/>
              </a:ext>
            </a:extLst>
          </p:cNvPr>
          <p:cNvSpPr txBox="1">
            <a:spLocks/>
          </p:cNvSpPr>
          <p:nvPr/>
        </p:nvSpPr>
        <p:spPr>
          <a:xfrm>
            <a:off x="487589" y="3875352"/>
            <a:ext cx="8170636" cy="914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Tigran Ramazyan, Alexander Levin, Leyla </a:t>
            </a:r>
            <a:r>
              <a:rPr lang="en-US" sz="1800" dirty="0" err="1">
                <a:latin typeface="Myriad Pro" panose="020B0503030403020204" pitchFamily="34" charset="0"/>
              </a:rPr>
              <a:t>Hatbullina</a:t>
            </a:r>
            <a:r>
              <a:rPr lang="en-US" sz="1800" dirty="0">
                <a:latin typeface="Myriad Pro" panose="020B0503030403020204" pitchFamily="34" charset="0"/>
              </a:rPr>
              <a:t>,</a:t>
            </a:r>
          </a:p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Kirill Gelvan, Mikhail </a:t>
            </a:r>
            <a:r>
              <a:rPr lang="en-US" sz="1800" dirty="0" err="1">
                <a:latin typeface="Myriad Pro" panose="020B0503030403020204" pitchFamily="34" charset="0"/>
              </a:rPr>
              <a:t>Kuznetsov</a:t>
            </a:r>
            <a:r>
              <a:rPr lang="ru-RU" sz="1800" dirty="0">
                <a:latin typeface="Myriad Pro" panose="020B0503030403020204" pitchFamily="34" charset="0"/>
              </a:rPr>
              <a:t>, </a:t>
            </a:r>
            <a:r>
              <a:rPr lang="en-GB" sz="1800" dirty="0"/>
              <a:t>Dmitry </a:t>
            </a:r>
            <a:r>
              <a:rPr lang="en-GB" sz="1800" dirty="0" err="1"/>
              <a:t>Fedorovichev</a:t>
            </a:r>
            <a:r>
              <a:rPr lang="en-US" sz="1800" baseline="30000" dirty="0">
                <a:latin typeface="Myriad Pro" panose="020B0503030403020204" pitchFamily="34" charset="0"/>
              </a:rPr>
              <a:t>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C6B1C05-E30E-CE42-A7ED-995F6069DAC8}"/>
              </a:ext>
            </a:extLst>
          </p:cNvPr>
          <p:cNvSpPr txBox="1">
            <a:spLocks/>
          </p:cNvSpPr>
          <p:nvPr/>
        </p:nvSpPr>
        <p:spPr>
          <a:xfrm>
            <a:off x="487589" y="4864140"/>
            <a:ext cx="8170636" cy="5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aseline="30000" dirty="0">
                <a:latin typeface="Myriad Pro" panose="020B0503030403020204" pitchFamily="34" charset="0"/>
              </a:rPr>
              <a:t>1</a:t>
            </a:r>
            <a:r>
              <a:rPr lang="en-US" sz="1400" dirty="0">
                <a:latin typeface="Myriad Pro" panose="020B0503030403020204" pitchFamily="34" charset="0"/>
              </a:rPr>
              <a:t> National Research University Higher School of Economics</a:t>
            </a:r>
            <a:endParaRPr lang="ru-RU" sz="1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9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78670"/>
            <a:ext cx="11806990" cy="765843"/>
          </a:xfrm>
        </p:spPr>
        <p:txBody>
          <a:bodyPr/>
          <a:lstStyle/>
          <a:p>
            <a:r>
              <a:rPr lang="en-RU" dirty="0"/>
              <a:t>Kaggle Dataset Statistics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8FF25E-8221-5141-89E1-2596A04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1F09F-7B46-F449-8B42-A5059149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95033"/>
              </p:ext>
            </p:extLst>
          </p:nvPr>
        </p:nvGraphicFramePr>
        <p:xfrm>
          <a:off x="838200" y="1417638"/>
          <a:ext cx="10515597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323926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63728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22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Precentage </a:t>
                      </a:r>
                      <a:r>
                        <a:rPr lang="en-US" dirty="0"/>
                        <a:t>in the Dataset (%)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4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28`910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data_import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17`152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9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data_export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4`239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63`543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28.17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1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43`285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4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6`049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3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deep_learning_model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2`946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8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15`857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4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12`993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0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&lt;194`974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&lt;86.44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8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Reality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137`424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89896"/>
                  </a:ext>
                </a:extLst>
              </a:tr>
            </a:tbl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C70383F-67BB-A147-8B41-271BEED0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08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38"/>
            <a:ext cx="10515600" cy="5237625"/>
          </a:xfrm>
        </p:spPr>
        <p:txBody>
          <a:bodyPr/>
          <a:lstStyle/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User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Repo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File path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In-code </a:t>
            </a:r>
            <a:r>
              <a:rPr lang="en-RU" dirty="0"/>
              <a:t>Comments</a:t>
            </a:r>
          </a:p>
          <a:p>
            <a:r>
              <a:rPr lang="en-US" dirty="0"/>
              <a:t>Number of instances: overall – </a:t>
            </a:r>
            <a:r>
              <a:rPr lang="en-RU" dirty="0"/>
              <a:t>249542, unique – 167353</a:t>
            </a:r>
            <a:endParaRPr lang="en-US" dirty="0"/>
          </a:p>
          <a:p>
            <a:r>
              <a:rPr lang="en-US" dirty="0"/>
              <a:t>Final dataset - github_raw.csv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Code </a:t>
            </a:r>
            <a:r>
              <a:rPr lang="en-US" dirty="0"/>
              <a:t>snippets</a:t>
            </a:r>
            <a:r>
              <a:rPr lang="en-US" dirty="0">
                <a:cs typeface="Myanmar Text" panose="020B0502040204020203" pitchFamily="34" charset="0"/>
              </a:rPr>
              <a:t> from </a:t>
            </a:r>
            <a:r>
              <a:rPr lang="en-US" dirty="0" err="1">
                <a:cs typeface="Myanmar Text" panose="020B0502040204020203" pitchFamily="34" charset="0"/>
              </a:rPr>
              <a:t>Github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85D8EF-2851-D540-BBD0-631DDE2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3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 labelling</a:t>
            </a:r>
          </a:p>
          <a:p>
            <a:r>
              <a:rPr lang="en-US" dirty="0"/>
              <a:t>Validation set labeled by hand based on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Number of instances – 884 snippets</a:t>
            </a:r>
          </a:p>
          <a:p>
            <a:r>
              <a:rPr lang="en-US" dirty="0"/>
              <a:t>Each snippet belongs to only 1 vertex of the KG</a:t>
            </a:r>
          </a:p>
          <a:p>
            <a:r>
              <a:rPr lang="en-US" dirty="0"/>
              <a:t>100 snippets for every vertex (84 for “</a:t>
            </a:r>
            <a:r>
              <a:rPr lang="en-US" dirty="0" err="1"/>
              <a:t>data_export</a:t>
            </a:r>
            <a:r>
              <a:rPr lang="en-US" dirty="0"/>
              <a:t>”)</a:t>
            </a:r>
          </a:p>
          <a:p>
            <a:r>
              <a:rPr lang="en-US" dirty="0"/>
              <a:t>Final dataset - golden_884_set.csv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Golden Set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52C3E2-F359-734F-96C1-D9D38D30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26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RU" dirty="0"/>
              <a:t>Code Classification</a:t>
            </a:r>
            <a:br>
              <a:rPr lang="en-US" dirty="0"/>
            </a:br>
            <a:r>
              <a:rPr lang="en-US" dirty="0"/>
              <a:t>(auto-labelling)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1129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46" y="979387"/>
            <a:ext cx="6359438" cy="5509890"/>
          </a:xfrm>
        </p:spPr>
        <p:txBody>
          <a:bodyPr>
            <a:normAutofit/>
          </a:bodyPr>
          <a:lstStyle/>
          <a:p>
            <a:r>
              <a:rPr lang="en-US" dirty="0"/>
              <a:t>Targets – regex-labels</a:t>
            </a:r>
          </a:p>
          <a:p>
            <a:r>
              <a:rPr lang="en-RU" dirty="0"/>
              <a:t>Models: SVM and Log</a:t>
            </a:r>
            <a:r>
              <a:rPr lang="en-US" dirty="0" err="1"/>
              <a:t>istic</a:t>
            </a:r>
            <a:r>
              <a:rPr lang="en-US" dirty="0"/>
              <a:t> </a:t>
            </a:r>
            <a:r>
              <a:rPr lang="en-RU" dirty="0"/>
              <a:t>Reg</a:t>
            </a:r>
            <a:r>
              <a:rPr lang="en-US" dirty="0" err="1"/>
              <a:t>ression</a:t>
            </a:r>
            <a:endParaRPr lang="en-RU" dirty="0"/>
          </a:p>
          <a:p>
            <a:r>
              <a:rPr lang="en-RU" dirty="0"/>
              <a:t>Metric: </a:t>
            </a:r>
            <a:r>
              <a:rPr lang="en-US" dirty="0"/>
              <a:t>Accuracy, </a:t>
            </a:r>
            <a:r>
              <a:rPr lang="en-RU" dirty="0"/>
              <a:t>F1</a:t>
            </a:r>
            <a:r>
              <a:rPr lang="en-US" dirty="0"/>
              <a:t>-</a:t>
            </a:r>
            <a:r>
              <a:rPr lang="en-RU" dirty="0"/>
              <a:t>score</a:t>
            </a:r>
            <a:r>
              <a:rPr lang="en-US" dirty="0"/>
              <a:t> (weighted)</a:t>
            </a:r>
            <a:endParaRPr lang="en-RU" dirty="0"/>
          </a:p>
          <a:p>
            <a:r>
              <a:rPr lang="en-RU" dirty="0"/>
              <a:t>Vectorizer: </a:t>
            </a:r>
            <a:r>
              <a:rPr lang="en-US" dirty="0"/>
              <a:t>TF-IDF</a:t>
            </a:r>
            <a:endParaRPr lang="en-RU" dirty="0"/>
          </a:p>
          <a:p>
            <a:endParaRPr lang="en-RU" dirty="0"/>
          </a:p>
          <a:p>
            <a:pPr marL="309600" indent="0">
              <a:buNone/>
            </a:pPr>
            <a:endParaRPr lang="en-US" dirty="0"/>
          </a:p>
          <a:p>
            <a:pPr marL="309600" indent="0">
              <a:buNone/>
            </a:pPr>
            <a:r>
              <a:rPr lang="en-US" dirty="0"/>
              <a:t>Scores on the test set (targets – regex-labels)</a:t>
            </a:r>
          </a:p>
          <a:p>
            <a:r>
              <a:rPr lang="en-RU" dirty="0"/>
              <a:t>SVM</a:t>
            </a:r>
            <a:r>
              <a:rPr lang="en-US" dirty="0"/>
              <a:t> v6</a:t>
            </a:r>
            <a:r>
              <a:rPr lang="en-RU" dirty="0"/>
              <a:t>: 0.885</a:t>
            </a:r>
          </a:p>
          <a:p>
            <a:r>
              <a:rPr lang="en-RU" dirty="0"/>
              <a:t>LogReg</a:t>
            </a:r>
            <a:r>
              <a:rPr lang="en-US" dirty="0"/>
              <a:t> v6</a:t>
            </a:r>
            <a:r>
              <a:rPr lang="en-RU" dirty="0"/>
              <a:t>: 0.908</a:t>
            </a:r>
          </a:p>
          <a:p>
            <a:endParaRPr lang="en-RU" dirty="0"/>
          </a:p>
          <a:p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Code Classification</a:t>
            </a:r>
            <a:r>
              <a:rPr lang="en-US" dirty="0"/>
              <a:t> (auto-labelling)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A29E9-9673-5543-ABBC-6767A0517169}"/>
              </a:ext>
            </a:extLst>
          </p:cNvPr>
          <p:cNvSpPr/>
          <p:nvPr/>
        </p:nvSpPr>
        <p:spPr>
          <a:xfrm>
            <a:off x="192505" y="3504790"/>
            <a:ext cx="490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4400" dirty="0">
                <a:solidFill>
                  <a:schemeClr val="tx2"/>
                </a:solidFill>
              </a:rPr>
              <a:t>Classification </a:t>
            </a:r>
            <a:r>
              <a:rPr lang="en-US" sz="4400" dirty="0">
                <a:solidFill>
                  <a:schemeClr val="tx2"/>
                </a:solidFill>
              </a:rPr>
              <a:t>Scores</a:t>
            </a:r>
            <a:endParaRPr lang="en-RU" sz="4400" dirty="0">
              <a:solidFill>
                <a:schemeClr val="tx2"/>
              </a:solidFill>
            </a:endParaRPr>
          </a:p>
        </p:txBody>
      </p:sp>
      <p:pic>
        <p:nvPicPr>
          <p:cNvPr id="10" name="Picture 9" descr="Diagram, shape&#10;&#10;Description automatically generated">
            <a:extLst>
              <a:ext uri="{FF2B5EF4-FFF2-40B4-BE49-F238E27FC236}">
                <a16:creationId xmlns:a16="http://schemas.microsoft.com/office/drawing/2014/main" id="{D1A2318C-6294-314C-9BDA-7FEA4D63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74" y="142756"/>
            <a:ext cx="2605177" cy="635011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B6C92D-357C-CC4D-8D94-A1764E36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88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Results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755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224071"/>
              </p:ext>
            </p:extLst>
          </p:nvPr>
        </p:nvGraphicFramePr>
        <p:xfrm>
          <a:off x="396874" y="1347788"/>
          <a:ext cx="11349009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287">
                  <a:extLst>
                    <a:ext uri="{9D8B030D-6E8A-4147-A177-3AD203B41FA5}">
                      <a16:colId xmlns:a16="http://schemas.microsoft.com/office/drawing/2014/main" val="2648928374"/>
                    </a:ext>
                  </a:extLst>
                </a:gridCol>
                <a:gridCol w="1780755">
                  <a:extLst>
                    <a:ext uri="{9D8B030D-6E8A-4147-A177-3AD203B41FA5}">
                      <a16:colId xmlns:a16="http://schemas.microsoft.com/office/drawing/2014/main" val="206327409"/>
                    </a:ext>
                  </a:extLst>
                </a:gridCol>
                <a:gridCol w="2159892">
                  <a:extLst>
                    <a:ext uri="{9D8B030D-6E8A-4147-A177-3AD203B41FA5}">
                      <a16:colId xmlns:a16="http://schemas.microsoft.com/office/drawing/2014/main" val="1766857071"/>
                    </a:ext>
                  </a:extLst>
                </a:gridCol>
                <a:gridCol w="1273265">
                  <a:extLst>
                    <a:ext uri="{9D8B030D-6E8A-4147-A177-3AD203B41FA5}">
                      <a16:colId xmlns:a16="http://schemas.microsoft.com/office/drawing/2014/main" val="4239524781"/>
                    </a:ext>
                  </a:extLst>
                </a:gridCol>
                <a:gridCol w="1271236">
                  <a:extLst>
                    <a:ext uri="{9D8B030D-6E8A-4147-A177-3AD203B41FA5}">
                      <a16:colId xmlns:a16="http://schemas.microsoft.com/office/drawing/2014/main" val="4284873260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4033755584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2971905606"/>
                    </a:ext>
                  </a:extLst>
                </a:gridCol>
              </a:tblGrid>
              <a:tr h="406197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snippets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F1-score (weighted)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Regex_v5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golden_884_set.csv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LogReg_v5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Regex_v6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LogReg_v6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599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Models Results - Overall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426E93A-9E35-B746-BF03-2D952DC8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08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Models Results – Vertices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01" y="2018227"/>
            <a:ext cx="2076993" cy="3963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988" y="2013712"/>
            <a:ext cx="2121676" cy="396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4528" y="1246410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v5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816851" y="1241895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Reg</a:t>
            </a:r>
            <a:r>
              <a:rPr lang="en-US" dirty="0"/>
              <a:t> v5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280" y="2009495"/>
            <a:ext cx="1935090" cy="39664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39261" y="1255930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Reg</a:t>
            </a:r>
            <a:r>
              <a:rPr lang="en-US" dirty="0"/>
              <a:t> v6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26216" y="1252281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v6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15573" y="1651329"/>
            <a:ext cx="179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91614" y="1644381"/>
            <a:ext cx="179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75698" y="1611227"/>
            <a:ext cx="177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467548" y="1588045"/>
            <a:ext cx="181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190" y="2019422"/>
            <a:ext cx="1844258" cy="3967076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69C8329-728C-CA40-A49A-1AB8C328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61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r>
              <a:rPr lang="en-US" dirty="0"/>
              <a:t>To label more data by hand for deeper evaluation</a:t>
            </a:r>
          </a:p>
          <a:p>
            <a:r>
              <a:rPr lang="en-US" dirty="0"/>
              <a:t>To continue adding keywords to the KG to increase F1 of classification models</a:t>
            </a:r>
          </a:p>
          <a:p>
            <a:r>
              <a:rPr lang="en-US" dirty="0"/>
              <a:t>To add vertices to KG for more detailed analysis</a:t>
            </a:r>
          </a:p>
          <a:p>
            <a:r>
              <a:rPr lang="en-US" dirty="0"/>
              <a:t>To analyze the KG with unsupervised learning models</a:t>
            </a:r>
          </a:p>
          <a:p>
            <a:r>
              <a:rPr lang="en-US" dirty="0"/>
              <a:t>To use Abstract Syntax Trees (ASTs) which preserve code semantics, hence they might increase prediction quality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Future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6445CF-59F4-E442-A113-AED87DCB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46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Created two datasets with by hand-labelling</a:t>
            </a:r>
          </a:p>
          <a:p>
            <a:r>
              <a:rPr lang="en-US" dirty="0"/>
              <a:t>Collected the code snippets for the corpus from </a:t>
            </a:r>
            <a:r>
              <a:rPr lang="en-US" dirty="0" err="1"/>
              <a:t>Kaggle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Labeled code snippets of the corpus with regex (F1 0.744)</a:t>
            </a:r>
          </a:p>
          <a:p>
            <a:r>
              <a:rPr lang="en-US" dirty="0"/>
              <a:t>Trained SVM (F1 </a:t>
            </a:r>
            <a:r>
              <a:rPr lang="en-RU" dirty="0"/>
              <a:t>0.885</a:t>
            </a:r>
            <a:r>
              <a:rPr lang="en-US" dirty="0"/>
              <a:t>) and Log </a:t>
            </a:r>
            <a:r>
              <a:rPr lang="en-US" dirty="0" err="1"/>
              <a:t>Reg</a:t>
            </a:r>
            <a:r>
              <a:rPr lang="en-US" dirty="0"/>
              <a:t> (F1 0.908) classification models</a:t>
            </a:r>
          </a:p>
          <a:p>
            <a:r>
              <a:rPr lang="en-US" dirty="0"/>
              <a:t>Enhanced the knowledge graph by hand using the classifiers’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ED5DF1-B361-244B-8C7F-711C1B71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83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Main Goals and Plan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3548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Final Data</a:t>
            </a:r>
            <a:r>
              <a:rPr lang="en-US" dirty="0"/>
              <a:t>s</a:t>
            </a:r>
            <a:r>
              <a:rPr lang="en-RU" dirty="0"/>
              <a:t>ets and Models</a:t>
            </a:r>
          </a:p>
        </p:txBody>
      </p:sp>
    </p:spTree>
    <p:extLst>
      <p:ext uri="{BB962C8B-B14F-4D97-AF65-F5344CB8AC3E}">
        <p14:creationId xmlns:p14="http://schemas.microsoft.com/office/powerpoint/2010/main" val="167576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838035"/>
            <a:ext cx="11504914" cy="565484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900" b="1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</a:t>
            </a:r>
            <a:r>
              <a:rPr lang="en-GB" sz="1900" b="1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</a:t>
            </a: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{X}</a:t>
            </a:r>
            <a:r>
              <a:rPr lang="en-GB" sz="1900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.txt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/>
              <a:t>- source code semantic knowledge graph vertex with corresponding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kagglenotebooks_list.csv</a:t>
            </a:r>
            <a:r>
              <a:rPr lang="en-GB" sz="1900" dirty="0"/>
              <a:t> - a list of direct links to Kaggle-notebooks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code_blocks_regex_graph_v{X}.csv</a:t>
            </a:r>
            <a:r>
              <a:rPr lang="en-GB" sz="1900" dirty="0"/>
              <a:t> - </a:t>
            </a:r>
            <a:r>
              <a:rPr lang="en-GB" sz="1900" dirty="0" err="1"/>
              <a:t>code_blocks_clean.csv</a:t>
            </a:r>
            <a:r>
              <a:rPr lang="en-GB" sz="1900" dirty="0"/>
              <a:t>, with regex-labelling on the following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nl2ml_preprocessing_full.csv</a:t>
            </a:r>
            <a:r>
              <a:rPr lang="en-GB" sz="1900" dirty="0"/>
              <a:t> - NL2ML corpus collected by-hand, complete version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chunks_{X}_validate.csv</a:t>
            </a:r>
            <a:r>
              <a:rPr lang="en-GB" sz="1900" dirty="0"/>
              <a:t> - a dataset containing NL2ML + </a:t>
            </a:r>
            <a:r>
              <a:rPr lang="en-GB" sz="1900" dirty="0" err="1"/>
              <a:t>CoNaLa</a:t>
            </a:r>
            <a:r>
              <a:rPr lang="en-GB" sz="1900" dirty="0"/>
              <a:t> dataset divided for </a:t>
            </a:r>
            <a:r>
              <a:rPr lang="en-GB" sz="1900" b="1" dirty="0"/>
              <a:t>X</a:t>
            </a:r>
            <a:r>
              <a:rPr lang="en-GB" sz="1900" dirty="0"/>
              <a:t> rows in a chunk.</a:t>
            </a:r>
          </a:p>
          <a:p>
            <a:pPr>
              <a:lnSpc>
                <a:spcPct val="170000"/>
              </a:lnSpc>
            </a:pPr>
            <a:r>
              <a:rPr lang="en-GB" sz="1900" b="1" u="sng" dirty="0" err="1">
                <a:solidFill>
                  <a:schemeClr val="tx2"/>
                </a:solidFill>
              </a:rPr>
              <a:t>github_raw.csv</a:t>
            </a:r>
            <a:r>
              <a:rPr lang="en-GB" sz="1900" u="sng" dirty="0"/>
              <a:t> </a:t>
            </a:r>
            <a:r>
              <a:rPr lang="en-GB" sz="1900" dirty="0"/>
              <a:t>- a dataset containing source code chunks, comments from these chunks and markdowns before the chunks from GitHub.</a:t>
            </a:r>
          </a:p>
          <a:p>
            <a:endParaRPr lang="en-RU" sz="1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Final Data 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15A8861-C323-094C-A4CF-DC8EC0E6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2E31F14-BC9C-B848-8915-7B54736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07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the repository: https://</a:t>
            </a:r>
            <a:r>
              <a:rPr lang="en-GB" dirty="0" err="1"/>
              <a:t>gitlab.com</a:t>
            </a:r>
            <a:r>
              <a:rPr lang="en-GB" dirty="0"/>
              <a:t>/lambda-</a:t>
            </a:r>
            <a:r>
              <a:rPr lang="en-GB" dirty="0" err="1"/>
              <a:t>hse</a:t>
            </a:r>
            <a:r>
              <a:rPr lang="en-GB" dirty="0"/>
              <a:t>/nl2ml</a:t>
            </a:r>
          </a:p>
          <a:p>
            <a:r>
              <a:rPr lang="en-GB" dirty="0"/>
              <a:t>Install DVC from </a:t>
            </a:r>
            <a:r>
              <a:rPr lang="en-GB" dirty="0">
                <a:hlinkClick r:id="rId2"/>
              </a:rPr>
              <a:t>https://dvc.org/doc/install</a:t>
            </a:r>
            <a:endParaRPr lang="en-GB" dirty="0"/>
          </a:p>
          <a:p>
            <a:r>
              <a:rPr lang="en-GB" dirty="0"/>
              <a:t>Do 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</a:t>
            </a:r>
            <a:r>
              <a:rPr lang="en-GB" dirty="0"/>
              <a:t>or 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data models </a:t>
            </a:r>
            <a:r>
              <a:rPr lang="en-GB" dirty="0"/>
              <a:t>if you are interested only in the data</a:t>
            </a:r>
            <a:endParaRPr lang="ru-RU" dirty="0"/>
          </a:p>
          <a:p>
            <a:pPr marL="309600" indent="0">
              <a:buNone/>
            </a:pP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How does one get these data sets and models?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90D993-3B2D-894E-BF04-27F41BC5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00DAB2-C3F8-0345-8013-B78D022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27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for the attention!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06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To collect a corpus of ML-source code snippets with labelling</a:t>
            </a:r>
          </a:p>
          <a:p>
            <a:pPr marL="309600" indent="0">
              <a:buNone/>
            </a:pPr>
            <a:endParaRPr lang="en-GB" dirty="0"/>
          </a:p>
          <a:p>
            <a:r>
              <a:rPr lang="en-GB" dirty="0"/>
              <a:t>To build source code generative models (seq2seq) based on short natural language 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Goals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BA302-FA5A-DF4D-8A25-34F27D8F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2831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collect data for the corpus</a:t>
            </a:r>
          </a:p>
          <a:p>
            <a:r>
              <a:rPr lang="en-US" dirty="0"/>
              <a:t>To label code snippets of the corpus</a:t>
            </a:r>
          </a:p>
          <a:p>
            <a:r>
              <a:rPr lang="en-US" dirty="0"/>
              <a:t>To train classification models</a:t>
            </a:r>
          </a:p>
          <a:p>
            <a:r>
              <a:rPr lang="en-US" dirty="0"/>
              <a:t>To enhance the knowledge graph using the classifiers’ outputs</a:t>
            </a:r>
          </a:p>
          <a:p>
            <a:r>
              <a:rPr lang="en-US" dirty="0"/>
              <a:t>To build a final version of NL2ML-corpus</a:t>
            </a:r>
          </a:p>
          <a:p>
            <a:r>
              <a:rPr lang="en-US" dirty="0"/>
              <a:t>To train generative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Plan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D7E5C0-B706-DA44-B109-960C975C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4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45605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25" y="948429"/>
            <a:ext cx="6683794" cy="4758710"/>
          </a:xfrm>
        </p:spPr>
        <p:txBody>
          <a:bodyPr>
            <a:normAutofit/>
          </a:bodyPr>
          <a:lstStyle/>
          <a:p>
            <a:pPr marL="309600" indent="0">
              <a:buNone/>
            </a:pPr>
            <a:r>
              <a:rPr lang="en-US" dirty="0"/>
              <a:t>A graph-description of a ML pipeline:</a:t>
            </a:r>
          </a:p>
          <a:p>
            <a:pPr lvl="1"/>
            <a:r>
              <a:rPr lang="en-US" dirty="0"/>
              <a:t>Each vertex  is a high-level part of ML-pipeline</a:t>
            </a:r>
          </a:p>
          <a:p>
            <a:pPr lvl="1"/>
            <a:r>
              <a:rPr lang="en-US" dirty="0"/>
              <a:t>Each vertex has by-hand collected keywords</a:t>
            </a:r>
          </a:p>
          <a:p>
            <a:pPr lvl="1"/>
            <a:r>
              <a:rPr lang="en-US" dirty="0"/>
              <a:t>Keywords are used for regex-labelling</a:t>
            </a:r>
          </a:p>
          <a:p>
            <a:pPr lvl="1"/>
            <a:r>
              <a:rPr lang="en-US" dirty="0"/>
              <a:t>Regex-labelling are used as targets for classification models</a:t>
            </a:r>
          </a:p>
          <a:p>
            <a:pPr marL="309600" indent="0">
              <a:buNone/>
            </a:pPr>
            <a:r>
              <a:rPr lang="en-US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Knowledge Graph</a:t>
            </a:r>
            <a:r>
              <a:rPr lang="en-US" dirty="0"/>
              <a:t> (KG)</a:t>
            </a:r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B65A-7E51-524E-ADA7-0765F83E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B408B9-662A-714F-803C-C9A7F60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57" y="374714"/>
            <a:ext cx="3975100" cy="6223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5" y="4397493"/>
            <a:ext cx="6848475" cy="42862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4" y="4824040"/>
            <a:ext cx="6848475" cy="106269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8A5565-09A2-C743-A88C-1A716823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14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289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5449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Myanmar Text" panose="020B0502040204020203" pitchFamily="34" charset="0"/>
              </a:rPr>
              <a:t>Fully manual collected validation set</a:t>
            </a:r>
            <a:endParaRPr lang="en-GB" dirty="0"/>
          </a:p>
          <a:p>
            <a:r>
              <a:rPr lang="en-GB" dirty="0"/>
              <a:t>Hand-selected methods and algorithms for image, text, speech and table preprocessing, i.e. for one of the KG vertices</a:t>
            </a:r>
            <a:endParaRPr lang="en-RU" dirty="0"/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Description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Data format</a:t>
            </a:r>
            <a:r>
              <a:rPr lang="en-US" dirty="0"/>
              <a:t> (image/text/speech/table)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Source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Library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Wiki</a:t>
            </a:r>
            <a:r>
              <a:rPr lang="en-US" dirty="0"/>
              <a:t> Link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Tags</a:t>
            </a:r>
            <a:r>
              <a:rPr lang="en-US" dirty="0"/>
              <a:t> (short description)</a:t>
            </a:r>
            <a:endParaRPr lang="en-RU" dirty="0"/>
          </a:p>
          <a:p>
            <a:r>
              <a:rPr lang="en-US" dirty="0"/>
              <a:t>Number of instances: </a:t>
            </a:r>
            <a:r>
              <a:rPr lang="ru-RU" dirty="0"/>
              <a:t>413</a:t>
            </a:r>
            <a:endParaRPr lang="en-US" dirty="0"/>
          </a:p>
          <a:p>
            <a:r>
              <a:rPr lang="en-US" dirty="0"/>
              <a:t>Final dataset – nl2ml.csv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Dataset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268F396-C677-114A-B4A8-E3837B65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7A856FD-A6C9-4842-A862-9680A916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85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0" y="806031"/>
            <a:ext cx="10515600" cy="5245938"/>
          </a:xfrm>
        </p:spPr>
        <p:txBody>
          <a:bodyPr/>
          <a:lstStyle/>
          <a:p>
            <a:r>
              <a:rPr lang="en-RU" dirty="0"/>
              <a:t>Why Kaggle?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Excessive amount of publicly available Python notebooks</a:t>
            </a:r>
            <a:r>
              <a:rPr lang="en-US" dirty="0"/>
              <a:t> with ML-code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Kaggle API</a:t>
            </a:r>
          </a:p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In-code Comments</a:t>
            </a:r>
            <a:endParaRPr lang="en-RU" dirty="0"/>
          </a:p>
          <a:p>
            <a:r>
              <a:rPr lang="en-US" dirty="0"/>
              <a:t>Number of instances: overall – </a:t>
            </a:r>
            <a:r>
              <a:rPr lang="en-RU" dirty="0"/>
              <a:t>254397, unique – 225566</a:t>
            </a:r>
            <a:endParaRPr lang="en-US" dirty="0"/>
          </a:p>
          <a:p>
            <a:r>
              <a:rPr lang="en-US" dirty="0"/>
              <a:t>Final dataset – code_blocks_clean.csv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78670"/>
            <a:ext cx="11806990" cy="765843"/>
          </a:xfrm>
        </p:spPr>
        <p:txBody>
          <a:bodyPr/>
          <a:lstStyle/>
          <a:p>
            <a:r>
              <a:rPr lang="en-RU" dirty="0"/>
              <a:t>Code</a:t>
            </a:r>
            <a:r>
              <a:rPr lang="en-US" dirty="0"/>
              <a:t> snippets</a:t>
            </a:r>
            <a:r>
              <a:rPr lang="en-RU" dirty="0"/>
              <a:t> from Kaggle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8FF25E-8221-5141-89E1-2596A04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7352CA-4A42-3948-B234-7BC4E492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124307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HSE">
      <a:dk1>
        <a:srgbClr val="000000"/>
      </a:dk1>
      <a:lt1>
        <a:srgbClr val="FFFFFF"/>
      </a:lt1>
      <a:dk2>
        <a:srgbClr val="005AAA"/>
      </a:dk2>
      <a:lt2>
        <a:srgbClr val="CED9EA"/>
      </a:lt2>
      <a:accent1>
        <a:srgbClr val="992622"/>
      </a:accent1>
      <a:accent2>
        <a:srgbClr val="F36C2A"/>
      </a:accent2>
      <a:accent3>
        <a:srgbClr val="E58224"/>
      </a:accent3>
      <a:accent4>
        <a:srgbClr val="142B50"/>
      </a:accent4>
      <a:accent5>
        <a:srgbClr val="4C5FAB"/>
      </a:accent5>
      <a:accent6>
        <a:srgbClr val="28A348"/>
      </a:accent6>
      <a:hlink>
        <a:srgbClr val="000000"/>
      </a:hlink>
      <a:folHlink>
        <a:srgbClr val="000000"/>
      </a:folHlink>
    </a:clrScheme>
    <a:fontScheme name="HSE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92DA508495354898BAAA65F78C1E56" ma:contentTypeVersion="2" ma:contentTypeDescription="Создание документа." ma:contentTypeScope="" ma:versionID="81b1a881905ec1e446a9a94e9eb6fc8d">
  <xsd:schema xmlns:xsd="http://www.w3.org/2001/XMLSchema" xmlns:xs="http://www.w3.org/2001/XMLSchema" xmlns:p="http://schemas.microsoft.com/office/2006/metadata/properties" xmlns:ns2="d258768f-595e-4f2e-bb13-e4a347c6cd1e" targetNamespace="http://schemas.microsoft.com/office/2006/metadata/properties" ma:root="true" ma:fieldsID="09709213625c3507324bf92500a85a69" ns2:_="">
    <xsd:import namespace="d258768f-595e-4f2e-bb13-e4a347c6cd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8768f-595e-4f2e-bb13-e4a347c6c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DCFF4E-7731-4E81-AB1D-41746E451C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B40442-68EA-4285-AAFD-0966C47C49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4C533A-F944-4775-A310-9570272E0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8768f-595e-4f2e-bb13-e4a347c6c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1225</Words>
  <Application>Microsoft Macintosh PowerPoint</Application>
  <PresentationFormat>Widescreen</PresentationFormat>
  <Paragraphs>247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Menlo Bold</vt:lpstr>
      <vt:lpstr>Myriad Pro</vt:lpstr>
      <vt:lpstr>System Font Regular</vt:lpstr>
      <vt:lpstr>Wingdings</vt:lpstr>
      <vt:lpstr>HSE</vt:lpstr>
      <vt:lpstr>Natural Language to Machine Learning</vt:lpstr>
      <vt:lpstr>Main Goals and Plan</vt:lpstr>
      <vt:lpstr>Goals</vt:lpstr>
      <vt:lpstr>Plan</vt:lpstr>
      <vt:lpstr>Knowledge Graph</vt:lpstr>
      <vt:lpstr>Knowledge Graph (KG)</vt:lpstr>
      <vt:lpstr>Data Collection</vt:lpstr>
      <vt:lpstr>Preprocessing Dataset</vt:lpstr>
      <vt:lpstr>Code snippets from Kaggle</vt:lpstr>
      <vt:lpstr>Kaggle Dataset Statistics</vt:lpstr>
      <vt:lpstr>Code snippets from Github</vt:lpstr>
      <vt:lpstr>Golden Set</vt:lpstr>
      <vt:lpstr>Code Classification (auto-labelling)</vt:lpstr>
      <vt:lpstr>Code Classification (auto-labelling)</vt:lpstr>
      <vt:lpstr>Models Results</vt:lpstr>
      <vt:lpstr>Models Results - Overall</vt:lpstr>
      <vt:lpstr>Models Results – Vertices</vt:lpstr>
      <vt:lpstr>Future Development</vt:lpstr>
      <vt:lpstr>Conclusion</vt:lpstr>
      <vt:lpstr>Final Datasets and Models</vt:lpstr>
      <vt:lpstr>Final Data Sets</vt:lpstr>
      <vt:lpstr>How does one get these data sets and models?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Digits Classification</dc:title>
  <dc:creator>Artem Maevskij</dc:creator>
  <cp:lastModifiedBy>Рамазян Тигран Арменович</cp:lastModifiedBy>
  <cp:revision>172</cp:revision>
  <dcterms:created xsi:type="dcterms:W3CDTF">2020-04-10T16:25:38Z</dcterms:created>
  <dcterms:modified xsi:type="dcterms:W3CDTF">2020-10-01T15:32:29Z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0x0101008F92DA508495354898BAAA65F78C1E56</vt:lpwstr>
  </property>
</Properties>
</file>