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265" r:id="rId5"/>
    <p:sldId id="262" r:id="rId6"/>
    <p:sldId id="261" r:id="rId7"/>
    <p:sldId id="276" r:id="rId8"/>
    <p:sldId id="277" r:id="rId9"/>
    <p:sldId id="266" r:id="rId10"/>
    <p:sldId id="267" r:id="rId11"/>
    <p:sldId id="268" r:id="rId12"/>
    <p:sldId id="269" r:id="rId13"/>
    <p:sldId id="270" r:id="rId14"/>
    <p:sldId id="281" r:id="rId15"/>
    <p:sldId id="271" r:id="rId16"/>
    <p:sldId id="272" r:id="rId17"/>
    <p:sldId id="278" r:id="rId18"/>
    <p:sldId id="275" r:id="rId19"/>
    <p:sldId id="283" r:id="rId20"/>
    <p:sldId id="279" r:id="rId21"/>
    <p:sldId id="280" r:id="rId22"/>
    <p:sldId id="273" r:id="rId23"/>
    <p:sldId id="263" r:id="rId24"/>
    <p:sldId id="274" r:id="rId25"/>
    <p:sldId id="28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09/29/2020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/>
              <a:t>13.04.2020</a:t>
            </a:r>
            <a:endParaRPr lang="ru-RU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V. Belavin, et. al.,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 dirty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V. Belavin, et. al., NRU HSE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adi.sk/d/-RW7ZjCAaNaLsA" TargetMode="External"/><Relationship Id="rId2" Type="http://schemas.openxmlformats.org/officeDocument/2006/relationships/hyperlink" Target="https://yadi.sk/d/7LUmEfrXacVY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hatevernevermindbro/source_code_classification/blob/master/data.dvc" TargetMode="External"/><Relationship Id="rId5" Type="http://schemas.openxmlformats.org/officeDocument/2006/relationships/hyperlink" Target="https://yadi.sk/d/DdRQ_wXlrHLT0A" TargetMode="External"/><Relationship Id="rId4" Type="http://schemas.openxmlformats.org/officeDocument/2006/relationships/hyperlink" Target="https://yadi.sk/d/2gZD5W2dagCEf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inst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92" y="5638976"/>
            <a:ext cx="771527" cy="70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1E05E-9621-47AC-AA3F-FB23E46529E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9" y="5642789"/>
            <a:ext cx="657385" cy="8322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B3FAFC-1BF2-4748-8051-3C9A1EE67F7B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October 1, 2020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936421-9813-9248-BD68-C90B6AD2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80" y="815172"/>
            <a:ext cx="11428640" cy="2155861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  <a:latin typeface="Myriad Pro" panose="020B0503030403020204" pitchFamily="34" charset="0"/>
              </a:rPr>
              <a:t>Natural Language to Machine Learning</a:t>
            </a:r>
            <a:endParaRPr lang="ru-RU" sz="80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56DC148-6CCF-8B4C-9981-09849304596B}"/>
              </a:ext>
            </a:extLst>
          </p:cNvPr>
          <p:cNvSpPr txBox="1">
            <a:spLocks/>
          </p:cNvSpPr>
          <p:nvPr/>
        </p:nvSpPr>
        <p:spPr>
          <a:xfrm>
            <a:off x="487589" y="3875352"/>
            <a:ext cx="8170636" cy="91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Tigran Ramazyan, Alexander Levin</a:t>
            </a:r>
            <a:r>
              <a:rPr lang="en-US" sz="1800" baseline="30000" dirty="0">
                <a:latin typeface="Myriad Pro" panose="020B0503030403020204" pitchFamily="34" charset="0"/>
              </a:rPr>
              <a:t>1</a:t>
            </a:r>
            <a:endParaRPr lang="ru-RU" sz="1800" baseline="30000" dirty="0">
              <a:latin typeface="Myriad Pro" panose="020B0503030403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C6B1C05-E30E-CE42-A7ED-995F6069DAC8}"/>
              </a:ext>
            </a:extLst>
          </p:cNvPr>
          <p:cNvSpPr txBox="1">
            <a:spLocks/>
          </p:cNvSpPr>
          <p:nvPr/>
        </p:nvSpPr>
        <p:spPr>
          <a:xfrm>
            <a:off x="487589" y="4864140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Myriad Pro" panose="020B0503030403020204" pitchFamily="34" charset="0"/>
              </a:rPr>
              <a:t>1</a:t>
            </a:r>
            <a:r>
              <a:rPr lang="en-US" sz="1400" dirty="0">
                <a:latin typeface="Myriad Pro" panose="020B0503030403020204" pitchFamily="34" charset="0"/>
              </a:rPr>
              <a:t> 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User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Repo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File path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/>
              <a:t>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In-code </a:t>
            </a:r>
            <a:r>
              <a:rPr lang="en-RU" dirty="0" smtClean="0"/>
              <a:t>Comments</a:t>
            </a:r>
            <a:endParaRPr lang="en-RU" dirty="0"/>
          </a:p>
          <a:p>
            <a:r>
              <a:rPr lang="en-US" dirty="0"/>
              <a:t>Number of instances: overall – </a:t>
            </a:r>
            <a:r>
              <a:rPr lang="en-RU" dirty="0"/>
              <a:t>249542, unique – </a:t>
            </a:r>
            <a:r>
              <a:rPr lang="en-RU" dirty="0" smtClean="0"/>
              <a:t>167353</a:t>
            </a:r>
            <a:endParaRPr lang="en-US" dirty="0" smtClean="0"/>
          </a:p>
          <a:p>
            <a:r>
              <a:rPr lang="en-US" dirty="0" smtClean="0"/>
              <a:t>Final dataset - github_raw.csv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Myanmar Text" panose="020B0502040204020203" pitchFamily="34" charset="0"/>
              </a:rPr>
              <a:t>Code </a:t>
            </a:r>
            <a:r>
              <a:rPr lang="en-US" dirty="0"/>
              <a:t>snippets</a:t>
            </a:r>
            <a:r>
              <a:rPr lang="en-US" dirty="0" smtClean="0">
                <a:cs typeface="Myanmar Text" panose="020B0502040204020203" pitchFamily="34" charset="0"/>
              </a:rPr>
              <a:t> from </a:t>
            </a:r>
            <a:r>
              <a:rPr lang="en-US" dirty="0" err="1">
                <a:cs typeface="Myanmar Text" panose="020B0502040204020203" pitchFamily="34" charset="0"/>
              </a:rPr>
              <a:t>Github</a:t>
            </a:r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831C-8ED2-6B41-B3D1-67B8994A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38623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Ground truth labelling</a:t>
            </a:r>
          </a:p>
          <a:p>
            <a:r>
              <a:rPr lang="en-US" dirty="0" smtClean="0"/>
              <a:t>Validation set labeled by hand based on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Number of instances – 884 snippets</a:t>
            </a:r>
          </a:p>
          <a:p>
            <a:r>
              <a:rPr lang="en-US" dirty="0" smtClean="0"/>
              <a:t>Each snippet belongs to only 1 vertex of the KG</a:t>
            </a:r>
          </a:p>
          <a:p>
            <a:r>
              <a:rPr lang="en-US" dirty="0" smtClean="0"/>
              <a:t>100 snippets for every vertex (84 for “</a:t>
            </a:r>
            <a:r>
              <a:rPr lang="en-US" dirty="0" err="1" smtClean="0"/>
              <a:t>data_export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Final dataset - golden_884_set.csv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Myanmar Text" panose="020B0502040204020203" pitchFamily="34" charset="0"/>
              </a:rPr>
              <a:t>Golden Set</a:t>
            </a:r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831C-8ED2-6B41-B3D1-67B8994A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9F51-7FF2-7645-B32D-F1C0A86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150426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RU" dirty="0"/>
              <a:t>Code </a:t>
            </a:r>
            <a:r>
              <a:rPr lang="en-RU" dirty="0" smtClean="0"/>
              <a:t>Classification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(auto-labelling)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129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6359438" cy="5509890"/>
          </a:xfrm>
        </p:spPr>
        <p:txBody>
          <a:bodyPr>
            <a:normAutofit/>
          </a:bodyPr>
          <a:lstStyle/>
          <a:p>
            <a:r>
              <a:rPr lang="en-US" dirty="0" smtClean="0"/>
              <a:t>Targets – regex-labels</a:t>
            </a:r>
          </a:p>
          <a:p>
            <a:r>
              <a:rPr lang="en-RU" dirty="0" smtClean="0"/>
              <a:t>Models</a:t>
            </a:r>
            <a:r>
              <a:rPr lang="en-RU" dirty="0"/>
              <a:t>: SVM and </a:t>
            </a:r>
            <a:r>
              <a:rPr lang="en-RU" dirty="0" smtClean="0"/>
              <a:t>Log</a:t>
            </a:r>
            <a:r>
              <a:rPr lang="en-US" dirty="0" err="1" smtClean="0"/>
              <a:t>istic</a:t>
            </a:r>
            <a:r>
              <a:rPr lang="en-US" dirty="0"/>
              <a:t> </a:t>
            </a:r>
            <a:r>
              <a:rPr lang="en-RU" dirty="0" smtClean="0"/>
              <a:t>Reg</a:t>
            </a:r>
            <a:r>
              <a:rPr lang="en-US" dirty="0" err="1" smtClean="0"/>
              <a:t>ression</a:t>
            </a:r>
            <a:endParaRPr lang="en-RU" dirty="0"/>
          </a:p>
          <a:p>
            <a:r>
              <a:rPr lang="en-RU" dirty="0"/>
              <a:t>Metric: </a:t>
            </a:r>
            <a:r>
              <a:rPr lang="en-US" dirty="0" smtClean="0"/>
              <a:t>Accuracy, </a:t>
            </a:r>
            <a:r>
              <a:rPr lang="en-RU" dirty="0" smtClean="0"/>
              <a:t>F1</a:t>
            </a:r>
            <a:r>
              <a:rPr lang="en-US" dirty="0" smtClean="0"/>
              <a:t>-</a:t>
            </a:r>
            <a:r>
              <a:rPr lang="en-RU" dirty="0" smtClean="0"/>
              <a:t>score</a:t>
            </a:r>
            <a:r>
              <a:rPr lang="en-US" dirty="0" smtClean="0"/>
              <a:t> (weighted)</a:t>
            </a:r>
            <a:endParaRPr lang="en-RU" dirty="0"/>
          </a:p>
          <a:p>
            <a:r>
              <a:rPr lang="en-RU" dirty="0"/>
              <a:t>Vectorizer: </a:t>
            </a:r>
            <a:r>
              <a:rPr lang="en-US" dirty="0" smtClean="0"/>
              <a:t>TF-IDF</a:t>
            </a:r>
            <a:endParaRPr lang="en-RU" dirty="0"/>
          </a:p>
          <a:p>
            <a:endParaRPr lang="en-RU" dirty="0"/>
          </a:p>
          <a:p>
            <a:pPr marL="309600" indent="0">
              <a:buNone/>
            </a:pPr>
            <a:endParaRPr lang="en-US" dirty="0" smtClean="0"/>
          </a:p>
          <a:p>
            <a:pPr marL="309600" indent="0">
              <a:buNone/>
            </a:pPr>
            <a:r>
              <a:rPr lang="en-US" dirty="0" smtClean="0"/>
              <a:t>Scores on the test set (targets – regex-labels)</a:t>
            </a:r>
          </a:p>
          <a:p>
            <a:r>
              <a:rPr lang="en-RU" dirty="0" smtClean="0"/>
              <a:t>SVM</a:t>
            </a:r>
            <a:r>
              <a:rPr lang="en-US" dirty="0" smtClean="0"/>
              <a:t> v6</a:t>
            </a:r>
            <a:r>
              <a:rPr lang="en-RU" dirty="0" smtClean="0"/>
              <a:t>: 0.885</a:t>
            </a:r>
            <a:endParaRPr lang="en-RU" dirty="0"/>
          </a:p>
          <a:p>
            <a:r>
              <a:rPr lang="en-RU" dirty="0" smtClean="0"/>
              <a:t>LogReg</a:t>
            </a:r>
            <a:r>
              <a:rPr lang="en-US" dirty="0" smtClean="0"/>
              <a:t> v6</a:t>
            </a:r>
            <a:r>
              <a:rPr lang="en-RU" dirty="0" smtClean="0"/>
              <a:t>: </a:t>
            </a:r>
            <a:r>
              <a:rPr lang="en-RU" dirty="0"/>
              <a:t>0.908</a:t>
            </a:r>
          </a:p>
          <a:p>
            <a:endParaRPr lang="en-RU" dirty="0"/>
          </a:p>
          <a:p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Code </a:t>
            </a:r>
            <a:r>
              <a:rPr lang="en-RU" dirty="0" smtClean="0"/>
              <a:t>Classification</a:t>
            </a:r>
            <a:r>
              <a:rPr lang="en-US" dirty="0"/>
              <a:t> (auto-labelling)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A29E9-9673-5543-ABBC-6767A0517169}"/>
              </a:ext>
            </a:extLst>
          </p:cNvPr>
          <p:cNvSpPr/>
          <p:nvPr/>
        </p:nvSpPr>
        <p:spPr>
          <a:xfrm>
            <a:off x="192505" y="3818404"/>
            <a:ext cx="490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sz="4400" dirty="0">
                <a:solidFill>
                  <a:schemeClr val="tx2"/>
                </a:solidFill>
              </a:rPr>
              <a:t>Classification </a:t>
            </a:r>
            <a:r>
              <a:rPr lang="en-US" sz="4400" dirty="0" smtClean="0">
                <a:solidFill>
                  <a:schemeClr val="tx2"/>
                </a:solidFill>
              </a:rPr>
              <a:t>Scores</a:t>
            </a:r>
            <a:endParaRPr lang="en-RU" sz="4400" dirty="0">
              <a:solidFill>
                <a:schemeClr val="tx2"/>
              </a:solidFill>
            </a:endParaRPr>
          </a:p>
        </p:txBody>
      </p:sp>
      <p:pic>
        <p:nvPicPr>
          <p:cNvPr id="10" name="Picture 9" descr="Diagram, shape&#10;&#10;Description automatically generated">
            <a:extLst>
              <a:ext uri="{FF2B5EF4-FFF2-40B4-BE49-F238E27FC236}">
                <a16:creationId xmlns:a16="http://schemas.microsoft.com/office/drawing/2014/main" id="{D1A2318C-6294-314C-9BDA-7FEA4D63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74" y="142756"/>
            <a:ext cx="2605177" cy="6350119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1FF059-8AC8-674A-8327-1F90C93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64388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Results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55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24071"/>
              </p:ext>
            </p:extLst>
          </p:nvPr>
        </p:nvGraphicFramePr>
        <p:xfrm>
          <a:off x="396874" y="1347788"/>
          <a:ext cx="11349009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287">
                  <a:extLst>
                    <a:ext uri="{9D8B030D-6E8A-4147-A177-3AD203B41FA5}">
                      <a16:colId xmlns:a16="http://schemas.microsoft.com/office/drawing/2014/main" val="2648928374"/>
                    </a:ext>
                  </a:extLst>
                </a:gridCol>
                <a:gridCol w="1780755">
                  <a:extLst>
                    <a:ext uri="{9D8B030D-6E8A-4147-A177-3AD203B41FA5}">
                      <a16:colId xmlns:a16="http://schemas.microsoft.com/office/drawing/2014/main" val="206327409"/>
                    </a:ext>
                  </a:extLst>
                </a:gridCol>
                <a:gridCol w="2159892">
                  <a:extLst>
                    <a:ext uri="{9D8B030D-6E8A-4147-A177-3AD203B41FA5}">
                      <a16:colId xmlns:a16="http://schemas.microsoft.com/office/drawing/2014/main" val="1766857071"/>
                    </a:ext>
                  </a:extLst>
                </a:gridCol>
                <a:gridCol w="1273265">
                  <a:extLst>
                    <a:ext uri="{9D8B030D-6E8A-4147-A177-3AD203B41FA5}">
                      <a16:colId xmlns:a16="http://schemas.microsoft.com/office/drawing/2014/main" val="4239524781"/>
                    </a:ext>
                  </a:extLst>
                </a:gridCol>
                <a:gridCol w="1271236">
                  <a:extLst>
                    <a:ext uri="{9D8B030D-6E8A-4147-A177-3AD203B41FA5}">
                      <a16:colId xmlns:a16="http://schemas.microsoft.com/office/drawing/2014/main" val="4284873260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4033755584"/>
                    </a:ext>
                  </a:extLst>
                </a:gridCol>
                <a:gridCol w="1621287">
                  <a:extLst>
                    <a:ext uri="{9D8B030D-6E8A-4147-A177-3AD203B41FA5}">
                      <a16:colId xmlns:a16="http://schemas.microsoft.com/office/drawing/2014/main" val="2971905606"/>
                    </a:ext>
                  </a:extLst>
                </a:gridCol>
              </a:tblGrid>
              <a:tr h="406197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snippets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Accuracy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F1-score (weighted)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Precision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Recall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7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Regex_v5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golden_884_set.csv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LogReg_v5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3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SVM_v5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Regex_v6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.74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LogReg_v6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SVM_v6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yriad Pro"/>
                          <a:ea typeface="+mn-ea"/>
                          <a:cs typeface="+mn-cs"/>
                        </a:rPr>
                        <a:t>golden_884_set.csv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yriad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599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 smtClean="0"/>
              <a:t>Models Results - Overall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1FF059-8AC8-674A-8327-1F90C93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101608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 smtClean="0"/>
              <a:t>Models Results – Vertices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1FF059-8AC8-674A-8327-1F90C93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01" y="2018227"/>
            <a:ext cx="2076993" cy="3963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988" y="2013712"/>
            <a:ext cx="2121676" cy="396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4528" y="1246410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v5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851" y="1241895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Reg</a:t>
            </a:r>
            <a:r>
              <a:rPr lang="en-US" dirty="0" smtClean="0"/>
              <a:t> v5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280" y="2009495"/>
            <a:ext cx="1935090" cy="39664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261" y="1255930"/>
            <a:ext cx="131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Reg</a:t>
            </a:r>
            <a:r>
              <a:rPr lang="en-US" dirty="0" smtClean="0"/>
              <a:t> v6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926216" y="1252281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 v6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15573" y="1651329"/>
            <a:ext cx="16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F1, Precision, Recall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1614" y="1644381"/>
            <a:ext cx="16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F1, Precision, Recall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75698" y="1611227"/>
            <a:ext cx="16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F1, Precision, Recall</a:t>
            </a:r>
            <a:endParaRPr lang="ru-RU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9467548" y="1588045"/>
            <a:ext cx="169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F1, Precision, Recall</a:t>
            </a:r>
            <a:endParaRPr lang="ru-RU" sz="14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2019422"/>
            <a:ext cx="1844258" cy="39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1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r>
              <a:rPr lang="en-US" dirty="0" smtClean="0"/>
              <a:t>To label more data by hand for deeper evaluation</a:t>
            </a:r>
          </a:p>
          <a:p>
            <a:r>
              <a:rPr lang="en-US" dirty="0" smtClean="0"/>
              <a:t>To continue adding keywords to the KG to </a:t>
            </a:r>
            <a:r>
              <a:rPr lang="en-US" dirty="0" smtClean="0"/>
              <a:t>increase F1 </a:t>
            </a:r>
            <a:r>
              <a:rPr lang="en-US" dirty="0" smtClean="0"/>
              <a:t>of classification models</a:t>
            </a:r>
          </a:p>
          <a:p>
            <a:r>
              <a:rPr lang="en-US" dirty="0" smtClean="0"/>
              <a:t>To add vertices to KG for more detailed analysis</a:t>
            </a:r>
            <a:endParaRPr lang="en-US" dirty="0" smtClean="0"/>
          </a:p>
          <a:p>
            <a:r>
              <a:rPr lang="en-US" dirty="0" smtClean="0"/>
              <a:t>To analyze </a:t>
            </a:r>
            <a:r>
              <a:rPr lang="en-US" dirty="0" smtClean="0"/>
              <a:t>the KG with u</a:t>
            </a:r>
            <a:r>
              <a:rPr lang="en-US" dirty="0" smtClean="0"/>
              <a:t>nsupervised learning models</a:t>
            </a:r>
          </a:p>
          <a:p>
            <a:r>
              <a:rPr lang="en-US" dirty="0" smtClean="0"/>
              <a:t>To use Abstract </a:t>
            </a:r>
            <a:r>
              <a:rPr lang="en-US" dirty="0"/>
              <a:t>Syntax Trees (ASTs) </a:t>
            </a:r>
            <a:r>
              <a:rPr lang="en-US" dirty="0" smtClean="0"/>
              <a:t>which preserve </a:t>
            </a:r>
            <a:r>
              <a:rPr lang="en-US" dirty="0"/>
              <a:t>code </a:t>
            </a:r>
            <a:r>
              <a:rPr lang="en-US" dirty="0" smtClean="0"/>
              <a:t>semantics</a:t>
            </a:r>
            <a:r>
              <a:rPr lang="en-US" dirty="0"/>
              <a:t>, hence they might increase prediction </a:t>
            </a:r>
            <a:r>
              <a:rPr lang="en-US" dirty="0" smtClean="0"/>
              <a:t>quality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RU" dirty="0"/>
              <a:t>Future </a:t>
            </a:r>
            <a:r>
              <a:rPr lang="en-RU" dirty="0" smtClean="0"/>
              <a:t>Development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1FF059-8AC8-674A-8327-1F90C93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49246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3" y="1348110"/>
            <a:ext cx="10834929" cy="42763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Created two datasets with by hand-labelling</a:t>
            </a:r>
          </a:p>
          <a:p>
            <a:r>
              <a:rPr lang="en-US" dirty="0" smtClean="0"/>
              <a:t>Collected the code snippets for the corpus from </a:t>
            </a:r>
            <a:r>
              <a:rPr lang="en-US" dirty="0" err="1" smtClean="0"/>
              <a:t>Kaggle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Labeled </a:t>
            </a:r>
            <a:r>
              <a:rPr lang="en-US" dirty="0"/>
              <a:t>code snippets of the </a:t>
            </a:r>
            <a:r>
              <a:rPr lang="en-US" dirty="0" smtClean="0"/>
              <a:t>corpus with regex (F1 0.744)</a:t>
            </a:r>
            <a:endParaRPr lang="en-US" dirty="0"/>
          </a:p>
          <a:p>
            <a:r>
              <a:rPr lang="en-US" dirty="0" smtClean="0"/>
              <a:t>Trained SVM (F1 </a:t>
            </a:r>
            <a:r>
              <a:rPr lang="en-RU" dirty="0" smtClean="0"/>
              <a:t>0.885</a:t>
            </a:r>
            <a:r>
              <a:rPr lang="en-US" dirty="0" smtClean="0"/>
              <a:t>) and Log </a:t>
            </a:r>
            <a:r>
              <a:rPr lang="en-US" dirty="0" err="1" smtClean="0"/>
              <a:t>Reg</a:t>
            </a:r>
            <a:r>
              <a:rPr lang="en-US" dirty="0" smtClean="0"/>
              <a:t> (F1 0.908) classification models</a:t>
            </a:r>
          </a:p>
          <a:p>
            <a:r>
              <a:rPr lang="en-US" dirty="0" smtClean="0"/>
              <a:t>Enhanced the </a:t>
            </a:r>
            <a:r>
              <a:rPr lang="en-US" dirty="0"/>
              <a:t>knowledge graph </a:t>
            </a:r>
            <a:r>
              <a:rPr lang="en-US" dirty="0" smtClean="0"/>
              <a:t>by hand using </a:t>
            </a:r>
            <a:r>
              <a:rPr lang="en-US" dirty="0"/>
              <a:t>the classifiers’ </a:t>
            </a:r>
            <a:r>
              <a:rPr lang="en-US" dirty="0" smtClean="0"/>
              <a:t>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68723"/>
            <a:ext cx="11806990" cy="765843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1FF059-8AC8-674A-8327-1F90C932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239392-86EB-5144-A598-85DB1779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110883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Final </a:t>
            </a:r>
            <a:r>
              <a:rPr lang="en-RU" dirty="0" smtClean="0"/>
              <a:t>Data</a:t>
            </a:r>
            <a:r>
              <a:rPr lang="en-US" dirty="0" smtClean="0"/>
              <a:t>s</a:t>
            </a:r>
            <a:r>
              <a:rPr lang="en-RU" dirty="0" smtClean="0"/>
              <a:t>ets </a:t>
            </a:r>
            <a:r>
              <a:rPr lang="en-RU" dirty="0"/>
              <a:t>and Models</a:t>
            </a:r>
          </a:p>
        </p:txBody>
      </p:sp>
    </p:spTree>
    <p:extLst>
      <p:ext uri="{BB962C8B-B14F-4D97-AF65-F5344CB8AC3E}">
        <p14:creationId xmlns:p14="http://schemas.microsoft.com/office/powerpoint/2010/main" val="16757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Main Goals and Plan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3548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8035"/>
            <a:ext cx="11504914" cy="565484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900" b="1" dirty="0" err="1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graph</a:t>
            </a:r>
            <a:r>
              <a:rPr lang="en-GB" sz="1900" b="1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_v</a:t>
            </a: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{X}</a:t>
            </a:r>
            <a:r>
              <a:rPr lang="en-GB" sz="19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.txt</a:t>
            </a:r>
            <a:r>
              <a:rPr lang="en-GB" sz="1900" dirty="0">
                <a:solidFill>
                  <a:schemeClr val="tx2"/>
                </a:solidFill>
              </a:rPr>
              <a:t> </a:t>
            </a:r>
            <a:r>
              <a:rPr lang="en-GB" sz="1900" dirty="0"/>
              <a:t>- source code semantic knowledge graph vertex with corresponding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kagglenotebooks_list.csv</a:t>
            </a:r>
            <a:r>
              <a:rPr lang="en-GB" sz="1900" dirty="0"/>
              <a:t> - a list of direct links to Kaggle-notebooks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code_blocks_regex_graph_v{X}.csv</a:t>
            </a:r>
            <a:r>
              <a:rPr lang="en-GB" sz="1900" dirty="0"/>
              <a:t> - </a:t>
            </a:r>
            <a:r>
              <a:rPr lang="en-GB" sz="1900" dirty="0" err="1"/>
              <a:t>code_blocks_clean.csv</a:t>
            </a:r>
            <a:r>
              <a:rPr lang="en-GB" sz="1900" dirty="0"/>
              <a:t>, with regex-labelling on the following tags. </a:t>
            </a:r>
            <a:r>
              <a:rPr lang="en-GB" sz="1900" b="1" dirty="0"/>
              <a:t>X</a:t>
            </a:r>
            <a:r>
              <a:rPr lang="en-GB" sz="1900" dirty="0"/>
              <a:t> is the version of the graph.</a:t>
            </a:r>
          </a:p>
          <a:p>
            <a:pPr>
              <a:lnSpc>
                <a:spcPct val="170000"/>
              </a:lnSpc>
            </a:pPr>
            <a:r>
              <a:rPr lang="en-GB" sz="1900" b="1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nl2ml_preprocessing_full.csv</a:t>
            </a:r>
            <a:r>
              <a:rPr lang="en-GB" sz="1900" dirty="0"/>
              <a:t> - NL2ML corpus collected by-hand, complete version</a:t>
            </a:r>
          </a:p>
          <a:p>
            <a:pPr>
              <a:lnSpc>
                <a:spcPct val="170000"/>
              </a:lnSpc>
            </a:pPr>
            <a:r>
              <a:rPr lang="en-GB" sz="19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chunks_{X}_validate.csv</a:t>
            </a:r>
            <a:r>
              <a:rPr lang="en-GB" sz="1900" dirty="0"/>
              <a:t> - a dataset containing NL2ML + </a:t>
            </a:r>
            <a:r>
              <a:rPr lang="en-GB" sz="1900" dirty="0" err="1"/>
              <a:t>CoNaLa</a:t>
            </a:r>
            <a:r>
              <a:rPr lang="en-GB" sz="1900" dirty="0"/>
              <a:t> dataset divided for </a:t>
            </a:r>
            <a:r>
              <a:rPr lang="en-GB" sz="1900" b="1" dirty="0"/>
              <a:t>X</a:t>
            </a:r>
            <a:r>
              <a:rPr lang="en-GB" sz="1900" dirty="0"/>
              <a:t> rows in a chunk.</a:t>
            </a:r>
          </a:p>
          <a:p>
            <a:pPr>
              <a:lnSpc>
                <a:spcPct val="170000"/>
              </a:lnSpc>
            </a:pPr>
            <a:r>
              <a:rPr lang="en-GB" sz="1900" b="1" u="sng" dirty="0" err="1">
                <a:solidFill>
                  <a:schemeClr val="tx2"/>
                </a:solidFill>
              </a:rPr>
              <a:t>github_raw.csv</a:t>
            </a:r>
            <a:r>
              <a:rPr lang="en-GB" sz="1900" u="sng" dirty="0"/>
              <a:t> </a:t>
            </a:r>
            <a:r>
              <a:rPr lang="en-GB" sz="1900" dirty="0"/>
              <a:t>- a dataset containing source code chunks, comments from these chunks and markdowns before the chunks from GitHub.</a:t>
            </a:r>
          </a:p>
          <a:p>
            <a:endParaRPr lang="en-RU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Final Data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CA0DB20-8A1C-2043-8BA6-AFDB3918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15A8861-C323-094C-A4CF-DC8EC0E6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345007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the repository: https://</a:t>
            </a:r>
            <a:r>
              <a:rPr lang="en-GB" dirty="0" err="1"/>
              <a:t>gitlab.com</a:t>
            </a:r>
            <a:r>
              <a:rPr lang="en-GB" dirty="0"/>
              <a:t>/lambda-</a:t>
            </a:r>
            <a:r>
              <a:rPr lang="en-GB" dirty="0" err="1"/>
              <a:t>hse</a:t>
            </a:r>
            <a:r>
              <a:rPr lang="en-GB" dirty="0"/>
              <a:t>/nl2ml</a:t>
            </a:r>
          </a:p>
          <a:p>
            <a:r>
              <a:rPr lang="en-GB" dirty="0"/>
              <a:t>Install DVC from </a:t>
            </a:r>
            <a:r>
              <a:rPr lang="en-GB" dirty="0">
                <a:hlinkClick r:id="rId2"/>
              </a:rPr>
              <a:t>https://dvc.org/doc/install</a:t>
            </a:r>
            <a:endParaRPr lang="en-GB" dirty="0"/>
          </a:p>
          <a:p>
            <a:r>
              <a:rPr lang="en-GB" dirty="0"/>
              <a:t>Do 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dirty="0"/>
              <a:t>or </a:t>
            </a:r>
            <a:r>
              <a:rPr lang="en-GB" b="1" dirty="0" err="1">
                <a:solidFill>
                  <a:schemeClr val="tx2"/>
                </a:solidFill>
              </a:rPr>
              <a:t>dvc</a:t>
            </a:r>
            <a:r>
              <a:rPr lang="en-GB" b="1" dirty="0">
                <a:solidFill>
                  <a:schemeClr val="tx2"/>
                </a:solidFill>
              </a:rPr>
              <a:t> pull </a:t>
            </a:r>
            <a:r>
              <a:rPr lang="en-GB" b="1" dirty="0" smtClean="0">
                <a:solidFill>
                  <a:schemeClr val="tx2"/>
                </a:solidFill>
              </a:rPr>
              <a:t>data models </a:t>
            </a:r>
            <a:r>
              <a:rPr lang="en-GB" dirty="0"/>
              <a:t>if you are interested only in the data</a:t>
            </a:r>
            <a:endParaRPr lang="ru-RU" dirty="0"/>
          </a:p>
          <a:p>
            <a:pPr marL="309600" indent="0">
              <a:buNone/>
            </a:pP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Myanmar Text" panose="020B0502040204020203" pitchFamily="34" charset="0"/>
              </a:rPr>
              <a:t>How does one get these data sets and models?</a:t>
            </a:r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831C-8ED2-6B41-B3D1-67B8994A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0D993-3B2D-894E-BF04-27F41BC5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9682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the attention!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06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 collect a </a:t>
            </a:r>
            <a:r>
              <a:rPr lang="en-GB" dirty="0" smtClean="0"/>
              <a:t>corpus of ML-source code snippets with labelling</a:t>
            </a:r>
            <a:endParaRPr lang="en-GB" dirty="0"/>
          </a:p>
          <a:p>
            <a:pPr marL="309600" indent="0">
              <a:buNone/>
            </a:pPr>
            <a:endParaRPr lang="en-GB" dirty="0"/>
          </a:p>
          <a:p>
            <a:r>
              <a:rPr lang="en-GB" dirty="0" smtClean="0"/>
              <a:t>To build source code generative models (seq2seq) based on short natural language description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 smtClean="0">
                <a:cs typeface="Myanmar Text" panose="020B0502040204020203" pitchFamily="34" charset="0"/>
              </a:rPr>
              <a:t>G</a:t>
            </a:r>
            <a:r>
              <a:rPr lang="en-US" dirty="0" smtClean="0">
                <a:cs typeface="Myanmar Text" panose="020B0502040204020203" pitchFamily="34" charset="0"/>
              </a:rPr>
              <a:t>oals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283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collect data for the corpus</a:t>
            </a:r>
            <a:endParaRPr lang="en-US" dirty="0"/>
          </a:p>
          <a:p>
            <a:r>
              <a:rPr lang="en-US" dirty="0" smtClean="0"/>
              <a:t>To label code snippets of the corpus</a:t>
            </a:r>
            <a:endParaRPr lang="en-US" dirty="0"/>
          </a:p>
          <a:p>
            <a:r>
              <a:rPr lang="en-US" dirty="0" smtClean="0"/>
              <a:t>To train classification models</a:t>
            </a:r>
          </a:p>
          <a:p>
            <a:r>
              <a:rPr lang="en-US" dirty="0" smtClean="0"/>
              <a:t>To enhance </a:t>
            </a:r>
            <a:r>
              <a:rPr lang="en-US" dirty="0"/>
              <a:t>the knowledge </a:t>
            </a:r>
            <a:r>
              <a:rPr lang="en-US" dirty="0" smtClean="0"/>
              <a:t>graph using the classifiers’ outputs</a:t>
            </a:r>
          </a:p>
          <a:p>
            <a:r>
              <a:rPr lang="en-US" dirty="0" smtClean="0"/>
              <a:t>To build a final version of NL2ML-corpus</a:t>
            </a:r>
            <a:endParaRPr lang="en-US" dirty="0"/>
          </a:p>
          <a:p>
            <a:r>
              <a:rPr lang="en-US" dirty="0" smtClean="0"/>
              <a:t>To train generative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36498"/>
            <a:ext cx="11806990" cy="765843"/>
          </a:xfrm>
        </p:spPr>
        <p:txBody>
          <a:bodyPr/>
          <a:lstStyle/>
          <a:p>
            <a:r>
              <a:rPr lang="en-US" dirty="0" smtClean="0">
                <a:cs typeface="Myanmar Text" panose="020B0502040204020203" pitchFamily="34" charset="0"/>
              </a:rPr>
              <a:t>Plan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7BA302-FA5A-DF4D-8A25-34F27D8F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07ECB64-CAD3-1941-922C-B24BD3CC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6314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 smtClean="0"/>
              <a:t>Knowledge </a:t>
            </a:r>
            <a:r>
              <a:rPr lang="en-RU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560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0F111B-D3AF-9C44-A9FF-CCAD09FB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25" y="948429"/>
            <a:ext cx="6683794" cy="4758710"/>
          </a:xfrm>
        </p:spPr>
        <p:txBody>
          <a:bodyPr>
            <a:normAutofit/>
          </a:bodyPr>
          <a:lstStyle/>
          <a:p>
            <a:pPr marL="309600" indent="0">
              <a:buNone/>
            </a:pPr>
            <a:r>
              <a:rPr lang="en-US" dirty="0" smtClean="0"/>
              <a:t>A graph-description </a:t>
            </a:r>
            <a:r>
              <a:rPr lang="en-US" dirty="0"/>
              <a:t>of a ML </a:t>
            </a:r>
            <a:r>
              <a:rPr lang="en-US" dirty="0" smtClean="0"/>
              <a:t>pipeline:</a:t>
            </a:r>
          </a:p>
          <a:p>
            <a:pPr lvl="1"/>
            <a:r>
              <a:rPr lang="en-US" dirty="0" smtClean="0"/>
              <a:t>Each vertex  is a high-level part of ML-pipeline</a:t>
            </a:r>
          </a:p>
          <a:p>
            <a:pPr lvl="1"/>
            <a:r>
              <a:rPr lang="en-US" dirty="0" smtClean="0"/>
              <a:t>Each vertex has by-hand collected keywords</a:t>
            </a:r>
          </a:p>
          <a:p>
            <a:pPr lvl="1"/>
            <a:r>
              <a:rPr lang="en-US" dirty="0" smtClean="0"/>
              <a:t>Keywords are used for regex-labelling</a:t>
            </a:r>
          </a:p>
          <a:p>
            <a:pPr lvl="1"/>
            <a:r>
              <a:rPr lang="en-US" dirty="0" smtClean="0"/>
              <a:t>Regex-labelling are used as targets for classification models</a:t>
            </a:r>
            <a:endParaRPr lang="en-US" dirty="0"/>
          </a:p>
          <a:p>
            <a:pPr marL="309600" indent="0">
              <a:buNone/>
            </a:pPr>
            <a:r>
              <a:rPr lang="en-US" dirty="0" smtClean="0"/>
              <a:t>Examples: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21D2C-1D1D-2949-B6EB-DA2484D7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Knowledge </a:t>
            </a:r>
            <a:r>
              <a:rPr lang="en-RU" dirty="0" smtClean="0"/>
              <a:t>Graph</a:t>
            </a:r>
            <a:r>
              <a:rPr lang="en-US" dirty="0" smtClean="0"/>
              <a:t> (KG)</a:t>
            </a:r>
            <a:endParaRPr lang="en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BB65A-7E51-524E-ADA7-0765F83E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8FF-E53E-9545-8CDF-71E8E96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B408B9-662A-714F-803C-C9A7F60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57" y="374714"/>
            <a:ext cx="3975100" cy="6223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62FE38-D092-7F48-92F5-7FC4BF9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4397493"/>
            <a:ext cx="6848475" cy="428625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4" y="4824040"/>
            <a:ext cx="6848475" cy="1062694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611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9D22-7949-6544-A49E-361186E0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289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544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cs typeface="Myanmar Text" panose="020B0502040204020203" pitchFamily="34" charset="0"/>
              </a:rPr>
              <a:t>Fully manual collected validation </a:t>
            </a:r>
            <a:r>
              <a:rPr lang="en-US" dirty="0">
                <a:cs typeface="Myanmar Text" panose="020B0502040204020203" pitchFamily="34" charset="0"/>
              </a:rPr>
              <a:t>s</a:t>
            </a:r>
            <a:r>
              <a:rPr lang="en-US" dirty="0" smtClean="0">
                <a:cs typeface="Myanmar Text" panose="020B0502040204020203" pitchFamily="34" charset="0"/>
              </a:rPr>
              <a:t>et</a:t>
            </a:r>
            <a:endParaRPr lang="en-GB" dirty="0" smtClean="0"/>
          </a:p>
          <a:p>
            <a:r>
              <a:rPr lang="en-GB" dirty="0" smtClean="0"/>
              <a:t>Hand-selected </a:t>
            </a:r>
            <a:r>
              <a:rPr lang="en-GB" dirty="0"/>
              <a:t>methods and algorithms for image, text, speech and table preprocessing, i.e. for one of the KG </a:t>
            </a:r>
            <a:r>
              <a:rPr lang="en-GB" dirty="0" smtClean="0"/>
              <a:t>vertices</a:t>
            </a:r>
            <a:endParaRPr lang="en-RU" dirty="0"/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Description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Data </a:t>
            </a:r>
            <a:r>
              <a:rPr lang="en-RU" dirty="0" smtClean="0"/>
              <a:t>format</a:t>
            </a:r>
            <a:r>
              <a:rPr lang="en-US" dirty="0" smtClean="0"/>
              <a:t> (image</a:t>
            </a:r>
            <a:r>
              <a:rPr lang="en-US" dirty="0" smtClean="0"/>
              <a:t>/text/speech/table)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 smtClean="0"/>
              <a:t>Source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Library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 smtClean="0"/>
              <a:t>Wiki</a:t>
            </a:r>
            <a:r>
              <a:rPr lang="en-US" dirty="0" smtClean="0"/>
              <a:t> Link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 smtClean="0"/>
              <a:t>Tags</a:t>
            </a:r>
            <a:r>
              <a:rPr lang="en-US" dirty="0" smtClean="0"/>
              <a:t> (short description)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ru-RU" dirty="0" smtClean="0"/>
              <a:t>413</a:t>
            </a:r>
            <a:endParaRPr lang="en-US" dirty="0" smtClean="0"/>
          </a:p>
          <a:p>
            <a:r>
              <a:rPr lang="en-US" dirty="0" smtClean="0"/>
              <a:t>Final dataset – nl2ml.csv</a:t>
            </a:r>
            <a:endParaRPr lang="en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Dataset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529B928-D05C-E746-9547-42E7446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268F396-C677-114A-B4A8-E3837B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18378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F3CD7-32E3-F14F-A50C-3604D7BB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45938"/>
          </a:xfrm>
        </p:spPr>
        <p:txBody>
          <a:bodyPr/>
          <a:lstStyle/>
          <a:p>
            <a:r>
              <a:rPr lang="en-RU" dirty="0"/>
              <a:t>Why Kaggle?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Excessive amount of publicly available </a:t>
            </a:r>
            <a:r>
              <a:rPr lang="en-RU" dirty="0" smtClean="0"/>
              <a:t>Python notebooks</a:t>
            </a:r>
            <a:r>
              <a:rPr lang="en-US" dirty="0" smtClean="0"/>
              <a:t> with ML-code</a:t>
            </a:r>
            <a:endParaRPr lang="en-RU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RU" dirty="0"/>
              <a:t>Kaggle API</a:t>
            </a:r>
          </a:p>
          <a:p>
            <a:r>
              <a:rPr lang="en-RU" dirty="0"/>
              <a:t>Parser pulls out code-description pairs.</a:t>
            </a:r>
          </a:p>
          <a:p>
            <a:r>
              <a:rPr lang="en-RU" dirty="0"/>
              <a:t>Each instance has the following features: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GB" dirty="0"/>
              <a:t>C</a:t>
            </a:r>
            <a:r>
              <a:rPr lang="en-RU" dirty="0"/>
              <a:t>ode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dirty="0" smtClean="0"/>
              <a:t>In-code </a:t>
            </a:r>
            <a:r>
              <a:rPr lang="en-US" dirty="0"/>
              <a:t>C</a:t>
            </a:r>
            <a:r>
              <a:rPr lang="en-US" dirty="0" smtClean="0"/>
              <a:t>omments</a:t>
            </a:r>
            <a:endParaRPr lang="en-RU" dirty="0"/>
          </a:p>
          <a:p>
            <a:r>
              <a:rPr lang="en-US" dirty="0"/>
              <a:t>Number of instances: </a:t>
            </a:r>
            <a:r>
              <a:rPr lang="en-US" dirty="0" smtClean="0"/>
              <a:t>overall – </a:t>
            </a:r>
            <a:r>
              <a:rPr lang="en-RU" dirty="0" smtClean="0"/>
              <a:t>254397, unique – 225566</a:t>
            </a:r>
            <a:endParaRPr lang="en-US" dirty="0" smtClean="0"/>
          </a:p>
          <a:p>
            <a:r>
              <a:rPr lang="en-US" dirty="0" smtClean="0"/>
              <a:t>Final dataset – code_blocks_clean.csv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2727E-8510-5F4B-8904-4D776FC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 smtClean="0"/>
              <a:t>Code</a:t>
            </a:r>
            <a:r>
              <a:rPr lang="en-US" dirty="0" smtClean="0"/>
              <a:t> snippets</a:t>
            </a:r>
            <a:r>
              <a:rPr lang="en-RU" dirty="0" smtClean="0"/>
              <a:t> </a:t>
            </a:r>
            <a:r>
              <a:rPr lang="en-RU" dirty="0"/>
              <a:t>from Kaggle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5C92-D62A-F244-BEA6-C1F0B7F0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BC42C-C6CC-47FC-904E-31573FDBB029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DB8BC4-F6F8-8F4E-8B25-B78C8ECD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</p:spPr>
        <p:txBody>
          <a:bodyPr/>
          <a:lstStyle/>
          <a:p>
            <a:r>
              <a:rPr lang="en-GB" dirty="0"/>
              <a:t>T. Ramazyan, A. Levin, NRU HSE</a:t>
            </a:r>
            <a:endParaRPr lang="ru-RU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8FF25E-8221-5141-89E1-2596A04B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</p:spPr>
        <p:txBody>
          <a:bodyPr/>
          <a:lstStyle/>
          <a:p>
            <a:r>
              <a:rPr lang="en-US" dirty="0"/>
              <a:t>01</a:t>
            </a:r>
            <a:r>
              <a:rPr lang="ru-RU" dirty="0"/>
              <a:t>.</a:t>
            </a:r>
            <a:r>
              <a:rPr lang="en-US" dirty="0"/>
              <a:t>10</a:t>
            </a:r>
            <a:r>
              <a:rPr lang="ru-RU" dirty="0"/>
              <a:t>.2020</a:t>
            </a:r>
          </a:p>
        </p:txBody>
      </p:sp>
    </p:spTree>
    <p:extLst>
      <p:ext uri="{BB962C8B-B14F-4D97-AF65-F5344CB8AC3E}">
        <p14:creationId xmlns:p14="http://schemas.microsoft.com/office/powerpoint/2010/main" val="3114124307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92DA508495354898BAAA65F78C1E56" ma:contentTypeVersion="2" ma:contentTypeDescription="Создание документа." ma:contentTypeScope="" ma:versionID="81b1a881905ec1e446a9a94e9eb6fc8d">
  <xsd:schema xmlns:xsd="http://www.w3.org/2001/XMLSchema" xmlns:xs="http://www.w3.org/2001/XMLSchema" xmlns:p="http://schemas.microsoft.com/office/2006/metadata/properties" xmlns:ns2="d258768f-595e-4f2e-bb13-e4a347c6cd1e" targetNamespace="http://schemas.microsoft.com/office/2006/metadata/properties" ma:root="true" ma:fieldsID="09709213625c3507324bf92500a85a69" ns2:_="">
    <xsd:import namespace="d258768f-595e-4f2e-bb13-e4a347c6cd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768f-595e-4f2e-bb13-e4a347c6c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C533A-F944-4775-A310-9570272E0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768f-595e-4f2e-bb13-e4a347c6c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950</Words>
  <Application>Microsoft Office PowerPoint</Application>
  <PresentationFormat>Широкоэкранный</PresentationFormat>
  <Paragraphs>206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Menlo Bold</vt:lpstr>
      <vt:lpstr>Myanmar Text</vt:lpstr>
      <vt:lpstr>Myriad Pro</vt:lpstr>
      <vt:lpstr>System Font Regular</vt:lpstr>
      <vt:lpstr>Wingdings</vt:lpstr>
      <vt:lpstr>HSE</vt:lpstr>
      <vt:lpstr>Natural Language to Machine Learning</vt:lpstr>
      <vt:lpstr>Main Goals and Plan</vt:lpstr>
      <vt:lpstr>Goals</vt:lpstr>
      <vt:lpstr>Plan</vt:lpstr>
      <vt:lpstr>Knowledge Graph</vt:lpstr>
      <vt:lpstr>Knowledge Graph (KG)</vt:lpstr>
      <vt:lpstr>Data Collection</vt:lpstr>
      <vt:lpstr>Preprocessing Dataset</vt:lpstr>
      <vt:lpstr>Code snippets from Kaggle</vt:lpstr>
      <vt:lpstr>Code snippets from Github</vt:lpstr>
      <vt:lpstr>Golden Set</vt:lpstr>
      <vt:lpstr>Code Classification (auto-labelling)</vt:lpstr>
      <vt:lpstr>Code Classification (auto-labelling)</vt:lpstr>
      <vt:lpstr>Models Results</vt:lpstr>
      <vt:lpstr>Models Results - Overall</vt:lpstr>
      <vt:lpstr>Models Results – Vertices</vt:lpstr>
      <vt:lpstr>Future Development</vt:lpstr>
      <vt:lpstr>Conclusion</vt:lpstr>
      <vt:lpstr>Final Datasets and Models</vt:lpstr>
      <vt:lpstr>Final Data Sets</vt:lpstr>
      <vt:lpstr>How does one get these data sets and models?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Alexander Levin</cp:lastModifiedBy>
  <cp:revision>166</cp:revision>
  <dcterms:created xsi:type="dcterms:W3CDTF">2020-04-10T16:25:38Z</dcterms:created>
  <dcterms:modified xsi:type="dcterms:W3CDTF">2020-09-29T18:13:33Z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0x0101008F92DA508495354898BAAA65F78C1E56</vt:lpwstr>
  </property>
</Properties>
</file>